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883" r:id="rId182"/>
    <p:sldId id="884" r:id="rId183"/>
    <p:sldId id="842" r:id="rId184"/>
    <p:sldId id="843" r:id="rId185"/>
    <p:sldId id="848" r:id="rId186"/>
    <p:sldId id="860" r:id="rId187"/>
    <p:sldId id="844" r:id="rId188"/>
    <p:sldId id="845" r:id="rId189"/>
    <p:sldId id="846" r:id="rId190"/>
    <p:sldId id="865" r:id="rId191"/>
    <p:sldId id="851" r:id="rId192"/>
    <p:sldId id="847" r:id="rId193"/>
    <p:sldId id="850" r:id="rId194"/>
    <p:sldId id="852" r:id="rId195"/>
    <p:sldId id="861" r:id="rId196"/>
    <p:sldId id="853" r:id="rId197"/>
    <p:sldId id="854" r:id="rId198"/>
    <p:sldId id="862" r:id="rId199"/>
    <p:sldId id="867" r:id="rId200"/>
    <p:sldId id="855" r:id="rId201"/>
    <p:sldId id="856" r:id="rId202"/>
    <p:sldId id="868" r:id="rId203"/>
    <p:sldId id="870" r:id="rId204"/>
    <p:sldId id="1003" r:id="rId205"/>
    <p:sldId id="873" r:id="rId206"/>
    <p:sldId id="874" r:id="rId207"/>
    <p:sldId id="876" r:id="rId208"/>
    <p:sldId id="877" r:id="rId209"/>
    <p:sldId id="1005" r:id="rId210"/>
    <p:sldId id="1007" r:id="rId211"/>
    <p:sldId id="878" r:id="rId212"/>
    <p:sldId id="1048" r:id="rId213"/>
    <p:sldId id="1198" r:id="rId214"/>
    <p:sldId id="875" r:id="rId215"/>
    <p:sldId id="987" r:id="rId216"/>
    <p:sldId id="988" r:id="rId217"/>
    <p:sldId id="989" r:id="rId218"/>
    <p:sldId id="990" r:id="rId219"/>
    <p:sldId id="991" r:id="rId220"/>
    <p:sldId id="994" r:id="rId221"/>
    <p:sldId id="995" r:id="rId222"/>
    <p:sldId id="996" r:id="rId223"/>
    <p:sldId id="997" r:id="rId224"/>
    <p:sldId id="999" r:id="rId225"/>
    <p:sldId id="1000" r:id="rId226"/>
    <p:sldId id="1050" r:id="rId227"/>
    <p:sldId id="1001" r:id="rId228"/>
    <p:sldId id="1002" r:id="rId229"/>
    <p:sldId id="1199" r:id="rId230"/>
    <p:sldId id="1008" r:id="rId231"/>
    <p:sldId id="1010" r:id="rId232"/>
    <p:sldId id="1011" r:id="rId233"/>
    <p:sldId id="1012" r:id="rId234"/>
    <p:sldId id="1013" r:id="rId235"/>
    <p:sldId id="1014" r:id="rId236"/>
    <p:sldId id="1015" r:id="rId237"/>
    <p:sldId id="1016" r:id="rId238"/>
    <p:sldId id="1017" r:id="rId239"/>
    <p:sldId id="1018" r:id="rId240"/>
    <p:sldId id="1019" r:id="rId241"/>
    <p:sldId id="1020" r:id="rId242"/>
    <p:sldId id="1021" r:id="rId243"/>
    <p:sldId id="1022" r:id="rId244"/>
    <p:sldId id="1023" r:id="rId245"/>
    <p:sldId id="1024" r:id="rId246"/>
    <p:sldId id="1025" r:id="rId247"/>
    <p:sldId id="1027" r:id="rId248"/>
    <p:sldId id="1028" r:id="rId249"/>
    <p:sldId id="1029" r:id="rId250"/>
    <p:sldId id="1030" r:id="rId251"/>
    <p:sldId id="1031" r:id="rId252"/>
    <p:sldId id="1032" r:id="rId253"/>
    <p:sldId id="1033" r:id="rId254"/>
    <p:sldId id="1034" r:id="rId255"/>
    <p:sldId id="1035" r:id="rId256"/>
    <p:sldId id="1036" r:id="rId257"/>
    <p:sldId id="1052" r:id="rId258"/>
    <p:sldId id="1053" r:id="rId259"/>
    <p:sldId id="1054" r:id="rId260"/>
    <p:sldId id="1038" r:id="rId261"/>
    <p:sldId id="1037" r:id="rId262"/>
    <p:sldId id="1039" r:id="rId263"/>
    <p:sldId id="1040" r:id="rId264"/>
    <p:sldId id="1041" r:id="rId265"/>
    <p:sldId id="1042" r:id="rId266"/>
    <p:sldId id="1046" r:id="rId267"/>
    <p:sldId id="1043" r:id="rId268"/>
    <p:sldId id="1112" r:id="rId269"/>
    <p:sldId id="1044" r:id="rId270"/>
    <p:sldId id="1200" r:id="rId271"/>
    <p:sldId id="1057" r:id="rId272"/>
    <p:sldId id="1062" r:id="rId273"/>
    <p:sldId id="1061" r:id="rId274"/>
    <p:sldId id="1082" r:id="rId275"/>
    <p:sldId id="1045" r:id="rId276"/>
    <p:sldId id="1056" r:id="rId277"/>
    <p:sldId id="1058" r:id="rId278"/>
    <p:sldId id="1059" r:id="rId279"/>
    <p:sldId id="1081" r:id="rId280"/>
    <p:sldId id="1078" r:id="rId281"/>
    <p:sldId id="1060" r:id="rId282"/>
    <p:sldId id="1063" r:id="rId283"/>
    <p:sldId id="1064" r:id="rId284"/>
    <p:sldId id="1065" r:id="rId285"/>
    <p:sldId id="1067" r:id="rId286"/>
    <p:sldId id="1070" r:id="rId287"/>
    <p:sldId id="1068" r:id="rId288"/>
    <p:sldId id="1071" r:id="rId289"/>
    <p:sldId id="1072" r:id="rId290"/>
    <p:sldId id="1073" r:id="rId291"/>
    <p:sldId id="1076" r:id="rId292"/>
    <p:sldId id="1074" r:id="rId293"/>
    <p:sldId id="1080" r:id="rId294"/>
    <p:sldId id="1075" r:id="rId295"/>
    <p:sldId id="1085" r:id="rId296"/>
    <p:sldId id="1086" r:id="rId297"/>
    <p:sldId id="1087" r:id="rId298"/>
    <p:sldId id="1088" r:id="rId299"/>
    <p:sldId id="1089" r:id="rId300"/>
    <p:sldId id="1090" r:id="rId301"/>
    <p:sldId id="1091" r:id="rId302"/>
    <p:sldId id="1092" r:id="rId303"/>
    <p:sldId id="1094" r:id="rId304"/>
    <p:sldId id="1095" r:id="rId305"/>
    <p:sldId id="1096" r:id="rId306"/>
    <p:sldId id="1097" r:id="rId307"/>
    <p:sldId id="1099" r:id="rId308"/>
    <p:sldId id="1098" r:id="rId309"/>
    <p:sldId id="1100" r:id="rId310"/>
    <p:sldId id="1102" r:id="rId311"/>
    <p:sldId id="1103" r:id="rId312"/>
    <p:sldId id="1104" r:id="rId313"/>
    <p:sldId id="1105" r:id="rId314"/>
    <p:sldId id="1106" r:id="rId315"/>
    <p:sldId id="1107" r:id="rId316"/>
    <p:sldId id="1108" r:id="rId317"/>
    <p:sldId id="1109" r:id="rId318"/>
    <p:sldId id="1110" r:id="rId319"/>
    <p:sldId id="1111" r:id="rId320"/>
    <p:sldId id="1113" r:id="rId321"/>
    <p:sldId id="1119" r:id="rId322"/>
    <p:sldId id="1127" r:id="rId323"/>
    <p:sldId id="1128" r:id="rId324"/>
    <p:sldId id="1129" r:id="rId325"/>
    <p:sldId id="1130" r:id="rId326"/>
    <p:sldId id="1131" r:id="rId327"/>
    <p:sldId id="1132" r:id="rId328"/>
    <p:sldId id="1133" r:id="rId329"/>
    <p:sldId id="1134" r:id="rId330"/>
    <p:sldId id="1135" r:id="rId331"/>
    <p:sldId id="1136" r:id="rId332"/>
    <p:sldId id="1137" r:id="rId333"/>
    <p:sldId id="1138" r:id="rId334"/>
    <p:sldId id="1139" r:id="rId335"/>
    <p:sldId id="1140" r:id="rId336"/>
    <p:sldId id="1144" r:id="rId337"/>
    <p:sldId id="1122" r:id="rId338"/>
    <p:sldId id="1201" r:id="rId339"/>
    <p:sldId id="1187" r:id="rId340"/>
    <p:sldId id="1170" r:id="rId341"/>
    <p:sldId id="1186" r:id="rId342"/>
    <p:sldId id="1121" r:id="rId343"/>
    <p:sldId id="1169" r:id="rId344"/>
    <p:sldId id="1146" r:id="rId345"/>
    <p:sldId id="1145" r:id="rId346"/>
    <p:sldId id="1154" r:id="rId347"/>
    <p:sldId id="1155" r:id="rId348"/>
    <p:sldId id="1161" r:id="rId349"/>
    <p:sldId id="1162" r:id="rId350"/>
    <p:sldId id="1165" r:id="rId351"/>
    <p:sldId id="1166" r:id="rId352"/>
    <p:sldId id="1167" r:id="rId353"/>
    <p:sldId id="1156" r:id="rId354"/>
    <p:sldId id="1157" r:id="rId355"/>
    <p:sldId id="1191" r:id="rId356"/>
    <p:sldId id="1192" r:id="rId357"/>
    <p:sldId id="1158" r:id="rId358"/>
    <p:sldId id="1190" r:id="rId359"/>
    <p:sldId id="1171" r:id="rId360"/>
    <p:sldId id="1178" r:id="rId361"/>
    <p:sldId id="1179" r:id="rId362"/>
    <p:sldId id="1180" r:id="rId363"/>
    <p:sldId id="1181" r:id="rId364"/>
    <p:sldId id="1193" r:id="rId365"/>
    <p:sldId id="1196" r:id="rId366"/>
    <p:sldId id="1194" r:id="rId367"/>
    <p:sldId id="1182" r:id="rId368"/>
    <p:sldId id="1195" r:id="rId369"/>
    <p:sldId id="1197" r:id="rId370"/>
    <p:sldId id="1183" r:id="rId371"/>
    <p:sldId id="1184" r:id="rId372"/>
    <p:sldId id="1185" r:id="rId373"/>
  </p:sldIdLst>
  <p:sldSz cx="9144000" cy="6858000" type="screen4x3"/>
  <p:notesSz cx="9144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tableStyles" Target="tableStyle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6.e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11.jpeg"/><Relationship Id="rId4" Type="http://schemas.openxmlformats.org/officeDocument/2006/relationships/hyperlink" Target="https://twitter.com/_knust_"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7.jpeg"/><Relationship Id="rId4" Type="http://schemas.openxmlformats.org/officeDocument/2006/relationships/hyperlink" Target="https://twitter.com/_knust_"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367215"/>
            <a:ext cx="9143999" cy="49078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6377940"/>
            <a:ext cx="9144000" cy="480059"/>
          </a:xfrm>
          <a:custGeom>
            <a:avLst/>
            <a:gdLst/>
            <a:ahLst/>
            <a:cxnLst/>
            <a:rect l="l" t="t" r="r" b="b"/>
            <a:pathLst>
              <a:path w="9144000" h="480059">
                <a:moveTo>
                  <a:pt x="0" y="480060"/>
                </a:moveTo>
                <a:lnTo>
                  <a:pt x="9144000" y="480060"/>
                </a:lnTo>
                <a:lnTo>
                  <a:pt x="9144000" y="0"/>
                </a:lnTo>
                <a:lnTo>
                  <a:pt x="0" y="0"/>
                </a:lnTo>
                <a:lnTo>
                  <a:pt x="0" y="480060"/>
                </a:lnTo>
                <a:close/>
              </a:path>
            </a:pathLst>
          </a:custGeom>
          <a:solidFill>
            <a:srgbClr val="D6E3BC"/>
          </a:solidFill>
        </p:spPr>
        <p:txBody>
          <a:bodyPr wrap="square" lIns="0" tIns="0" rIns="0" bIns="0" rtlCol="0"/>
          <a:lstStyle/>
          <a:p>
            <a:endParaRPr/>
          </a:p>
        </p:txBody>
      </p:sp>
      <p:sp>
        <p:nvSpPr>
          <p:cNvPr id="18" name="bk object 18"/>
          <p:cNvSpPr/>
          <p:nvPr/>
        </p:nvSpPr>
        <p:spPr>
          <a:xfrm>
            <a:off x="0" y="5972555"/>
            <a:ext cx="9143999" cy="444995"/>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5992367"/>
            <a:ext cx="9144000" cy="364490"/>
          </a:xfrm>
          <a:custGeom>
            <a:avLst/>
            <a:gdLst/>
            <a:ahLst/>
            <a:cxnLst/>
            <a:rect l="l" t="t" r="r" b="b"/>
            <a:pathLst>
              <a:path w="9144000" h="364489">
                <a:moveTo>
                  <a:pt x="0" y="364235"/>
                </a:moveTo>
                <a:lnTo>
                  <a:pt x="9144000" y="364235"/>
                </a:lnTo>
                <a:lnTo>
                  <a:pt x="9144000" y="0"/>
                </a:lnTo>
                <a:lnTo>
                  <a:pt x="0" y="0"/>
                </a:lnTo>
                <a:lnTo>
                  <a:pt x="0" y="364235"/>
                </a:lnTo>
                <a:close/>
              </a:path>
            </a:pathLst>
          </a:custGeom>
          <a:solidFill>
            <a:srgbClr val="008000"/>
          </a:solidFill>
        </p:spPr>
        <p:txBody>
          <a:bodyPr wrap="square" lIns="0" tIns="0" rIns="0" bIns="0" rtlCol="0"/>
          <a:lstStyle/>
          <a:p>
            <a:endParaRPr/>
          </a:p>
        </p:txBody>
      </p:sp>
      <p:sp>
        <p:nvSpPr>
          <p:cNvPr id="20" name="bk object 20"/>
          <p:cNvSpPr/>
          <p:nvPr/>
        </p:nvSpPr>
        <p:spPr>
          <a:xfrm>
            <a:off x="6947916" y="6021323"/>
            <a:ext cx="204216" cy="283463"/>
          </a:xfrm>
          <a:prstGeom prst="rect">
            <a:avLst/>
          </a:prstGeom>
          <a:blipFill>
            <a:blip r:embed="rId4" cstate="print"/>
            <a:stretch>
              <a:fillRect/>
            </a:stretch>
          </a:blipFill>
        </p:spPr>
        <p:txBody>
          <a:bodyPr wrap="square" lIns="0" tIns="0" rIns="0" bIns="0" rtlCol="0"/>
          <a:lstStyle/>
          <a:p>
            <a:endParaRPr/>
          </a:p>
        </p:txBody>
      </p:sp>
      <p:sp>
        <p:nvSpPr>
          <p:cNvPr id="21" name="bk object 21"/>
          <p:cNvSpPr/>
          <p:nvPr/>
        </p:nvSpPr>
        <p:spPr>
          <a:xfrm>
            <a:off x="6560819" y="6042659"/>
            <a:ext cx="268224" cy="268224"/>
          </a:xfrm>
          <a:prstGeom prst="rect">
            <a:avLst/>
          </a:prstGeom>
          <a:blipFill>
            <a:blip r:embed="rId5" cstate="print"/>
            <a:stretch>
              <a:fillRect/>
            </a:stretch>
          </a:blipFill>
        </p:spPr>
        <p:txBody>
          <a:bodyPr wrap="square" lIns="0" tIns="0" rIns="0" bIns="0" rtlCol="0"/>
          <a:lstStyle/>
          <a:p>
            <a:endParaRPr/>
          </a:p>
        </p:txBody>
      </p:sp>
      <p:sp>
        <p:nvSpPr>
          <p:cNvPr id="22" name="bk object 22"/>
          <p:cNvSpPr/>
          <p:nvPr/>
        </p:nvSpPr>
        <p:spPr>
          <a:xfrm>
            <a:off x="6198108" y="6030467"/>
            <a:ext cx="292608" cy="291083"/>
          </a:xfrm>
          <a:prstGeom prst="rect">
            <a:avLst/>
          </a:prstGeom>
          <a:blipFill>
            <a:blip r:embed="rId6"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926414" y="1029157"/>
            <a:ext cx="7291171" cy="1611630"/>
          </a:xfrm>
          <a:prstGeom prst="rect">
            <a:avLst/>
          </a:prstGeom>
        </p:spPr>
        <p:txBody>
          <a:bodyPr wrap="square" lIns="0" tIns="0" rIns="0" bIns="0">
            <a:spAutoFit/>
          </a:bodyPr>
          <a:lstStyle>
            <a:lvl1pPr>
              <a:defRPr sz="2600" b="0" i="0">
                <a:solidFill>
                  <a:srgbClr val="FF0000"/>
                </a:solidFill>
                <a:latin typeface="Calibri"/>
                <a:cs typeface="Calibri"/>
              </a:defRPr>
            </a:lvl1pPr>
          </a:lstStyle>
          <a:p>
            <a:endParaRPr/>
          </a:p>
        </p:txBody>
      </p:sp>
      <p:sp>
        <p:nvSpPr>
          <p:cNvPr id="3" name="Holder 3"/>
          <p:cNvSpPr>
            <a:spLocks noGrp="1"/>
          </p:cNvSpPr>
          <p:nvPr>
            <p:ph type="subTitle" idx="4"/>
          </p:nvPr>
        </p:nvSpPr>
        <p:spPr>
          <a:xfrm>
            <a:off x="1159459" y="3466846"/>
            <a:ext cx="6825081" cy="878839"/>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657318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554633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115927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043993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637529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031288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237988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655486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308541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47913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144883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515672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256046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068601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9306339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50632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125736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45432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3904040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0614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522875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942652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174084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9036463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975390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8944032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8339727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071271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7203125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136585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380663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032802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554062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0361434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152297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565423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1255611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1592683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6558230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57395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367215"/>
            <a:ext cx="9143999" cy="49078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6377940"/>
            <a:ext cx="9144000" cy="480059"/>
          </a:xfrm>
          <a:custGeom>
            <a:avLst/>
            <a:gdLst/>
            <a:ahLst/>
            <a:cxnLst/>
            <a:rect l="l" t="t" r="r" b="b"/>
            <a:pathLst>
              <a:path w="9144000" h="480059">
                <a:moveTo>
                  <a:pt x="0" y="480060"/>
                </a:moveTo>
                <a:lnTo>
                  <a:pt x="9144000" y="480060"/>
                </a:lnTo>
                <a:lnTo>
                  <a:pt x="9144000" y="0"/>
                </a:lnTo>
                <a:lnTo>
                  <a:pt x="0" y="0"/>
                </a:lnTo>
                <a:lnTo>
                  <a:pt x="0" y="480060"/>
                </a:lnTo>
                <a:close/>
              </a:path>
            </a:pathLst>
          </a:custGeom>
          <a:solidFill>
            <a:srgbClr val="D6E3BC"/>
          </a:solidFill>
        </p:spPr>
        <p:txBody>
          <a:bodyPr wrap="square" lIns="0" tIns="0" rIns="0" bIns="0" rtlCol="0"/>
          <a:lstStyle/>
          <a:p>
            <a:endParaRPr/>
          </a:p>
        </p:txBody>
      </p:sp>
      <p:sp>
        <p:nvSpPr>
          <p:cNvPr id="18" name="bk object 18"/>
          <p:cNvSpPr/>
          <p:nvPr/>
        </p:nvSpPr>
        <p:spPr>
          <a:xfrm>
            <a:off x="0" y="5972555"/>
            <a:ext cx="9143999" cy="444995"/>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5992367"/>
            <a:ext cx="9144000" cy="364490"/>
          </a:xfrm>
          <a:custGeom>
            <a:avLst/>
            <a:gdLst/>
            <a:ahLst/>
            <a:cxnLst/>
            <a:rect l="l" t="t" r="r" b="b"/>
            <a:pathLst>
              <a:path w="9144000" h="364489">
                <a:moveTo>
                  <a:pt x="0" y="364235"/>
                </a:moveTo>
                <a:lnTo>
                  <a:pt x="9144000" y="364235"/>
                </a:lnTo>
                <a:lnTo>
                  <a:pt x="9144000" y="0"/>
                </a:lnTo>
                <a:lnTo>
                  <a:pt x="0" y="0"/>
                </a:lnTo>
                <a:lnTo>
                  <a:pt x="0" y="364235"/>
                </a:lnTo>
                <a:close/>
              </a:path>
            </a:pathLst>
          </a:custGeom>
          <a:solidFill>
            <a:srgbClr val="008000"/>
          </a:solidFill>
        </p:spPr>
        <p:txBody>
          <a:bodyPr wrap="square" lIns="0" tIns="0" rIns="0" bIns="0" rtlCol="0"/>
          <a:lstStyle/>
          <a:p>
            <a:endParaRPr/>
          </a:p>
        </p:txBody>
      </p:sp>
      <p:sp>
        <p:nvSpPr>
          <p:cNvPr id="20" name="bk object 20"/>
          <p:cNvSpPr/>
          <p:nvPr/>
        </p:nvSpPr>
        <p:spPr>
          <a:xfrm>
            <a:off x="6947916" y="6021323"/>
            <a:ext cx="204216" cy="283463"/>
          </a:xfrm>
          <a:prstGeom prst="rect">
            <a:avLst/>
          </a:prstGeom>
          <a:blipFill>
            <a:blip r:embed="rId4" cstate="print"/>
            <a:stretch>
              <a:fillRect/>
            </a:stretch>
          </a:blipFill>
        </p:spPr>
        <p:txBody>
          <a:bodyPr wrap="square" lIns="0" tIns="0" rIns="0" bIns="0" rtlCol="0"/>
          <a:lstStyle/>
          <a:p>
            <a:endParaRPr/>
          </a:p>
        </p:txBody>
      </p:sp>
      <p:sp>
        <p:nvSpPr>
          <p:cNvPr id="21" name="bk object 21"/>
          <p:cNvSpPr/>
          <p:nvPr/>
        </p:nvSpPr>
        <p:spPr>
          <a:xfrm>
            <a:off x="6560819" y="6042659"/>
            <a:ext cx="268224" cy="268224"/>
          </a:xfrm>
          <a:prstGeom prst="rect">
            <a:avLst/>
          </a:prstGeom>
          <a:blipFill>
            <a:blip r:embed="rId5" cstate="print"/>
            <a:stretch>
              <a:fillRect/>
            </a:stretch>
          </a:blipFill>
        </p:spPr>
        <p:txBody>
          <a:bodyPr wrap="square" lIns="0" tIns="0" rIns="0" bIns="0" rtlCol="0"/>
          <a:lstStyle/>
          <a:p>
            <a:endParaRPr/>
          </a:p>
        </p:txBody>
      </p:sp>
      <p:sp>
        <p:nvSpPr>
          <p:cNvPr id="22" name="bk object 22"/>
          <p:cNvSpPr/>
          <p:nvPr/>
        </p:nvSpPr>
        <p:spPr>
          <a:xfrm>
            <a:off x="6198108" y="6030467"/>
            <a:ext cx="292608" cy="291083"/>
          </a:xfrm>
          <a:prstGeom prst="rect">
            <a:avLst/>
          </a:prstGeom>
          <a:blipFill>
            <a:blip r:embed="rId6"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8319224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2921761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1775428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264590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2447407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3490888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9979090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2685958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E765ADE-1879-A945-8CF6-2A3CBA94540E}" type="datetime1">
              <a:rPr lang="en-GB" smtClean="0"/>
              <a:t>21/08/2021</a:t>
            </a:fld>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87656" y="241270"/>
              <a:ext cx="3445328" cy="523220"/>
            </a:xfrm>
            <a:prstGeom prst="rect">
              <a:avLst/>
            </a:prstGeom>
            <a:noFill/>
          </p:spPr>
          <p:txBody>
            <a:bodyPr wrap="square" rtlCol="0">
              <a:spAutoFit/>
            </a:bodyPr>
            <a:lstStyle/>
            <a:p>
              <a:r>
                <a:rPr lang="en-US" sz="1400" dirty="0">
                  <a:solidFill>
                    <a:schemeClr val="bg1"/>
                  </a:solidFill>
                  <a:latin typeface="Helvetica"/>
                  <a:cs typeface="Helvetica"/>
                </a:rPr>
                <a:t>Kwame Nkrumah University of </a:t>
              </a:r>
            </a:p>
            <a:p>
              <a:r>
                <a:rPr lang="en-US" sz="1400" dirty="0">
                  <a:solidFill>
                    <a:schemeClr val="bg1"/>
                  </a:solidFill>
                  <a:latin typeface="Helvetica"/>
                  <a:cs typeface="Helvetica"/>
                </a:rPr>
                <a:t>Science &amp; Technology, Kumasi, Ghana</a:t>
              </a:r>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38"/>
            <a:ext cx="7772400" cy="1470025"/>
          </a:xfrm>
          <a:prstGeom prst="rect">
            <a:avLst/>
          </a:prstGeom>
        </p:spPr>
        <p:txBody>
          <a:bodyPr>
            <a:normAutofit/>
          </a:bodyPr>
          <a:lstStyle/>
          <a:p>
            <a:pPr algn="l"/>
            <a:r>
              <a:rPr lang="en-US" dirty="0">
                <a:latin typeface="Helvetica"/>
                <a:cs typeface="Helvetica"/>
              </a:rPr>
              <a:t>Title</a:t>
            </a: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dirty="0">
                <a:solidFill>
                  <a:schemeClr val="tx1"/>
                </a:solidFill>
                <a:latin typeface="Helvetica"/>
                <a:cs typeface="Helvetica"/>
              </a:rPr>
              <a:t>Name</a:t>
            </a:r>
          </a:p>
          <a:p>
            <a:pPr algn="l"/>
            <a:r>
              <a:rPr lang="en-US" sz="2400" b="1" dirty="0">
                <a:latin typeface="Helvetica"/>
                <a:cs typeface="Helvetica"/>
              </a:rPr>
              <a:t>Department</a:t>
            </a:r>
          </a:p>
          <a:p>
            <a:pPr algn="l"/>
            <a:r>
              <a:rPr lang="en-US" sz="2400" b="1" dirty="0">
                <a:latin typeface="Helvetica"/>
                <a:cs typeface="Helvetica"/>
              </a:rPr>
              <a:t>Faculty &amp; College</a:t>
            </a:r>
          </a:p>
        </p:txBody>
      </p:sp>
    </p:spTree>
    <p:extLst>
      <p:ext uri="{BB962C8B-B14F-4D97-AF65-F5344CB8AC3E}">
        <p14:creationId xmlns:p14="http://schemas.microsoft.com/office/powerpoint/2010/main" val="571970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p:txBody>
          <a:bodyPr/>
          <a:lstStyle/>
          <a:p>
            <a:r>
              <a:rPr lang="is-IS"/>
              <a:t>2018/2019 </a:t>
            </a:r>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486973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159143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620387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77429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19194" y="6465214"/>
            <a:ext cx="705485" cy="369332"/>
          </a:xfrm>
        </p:spPr>
        <p:txBody>
          <a:bodyPr/>
          <a:lstStyle/>
          <a:p>
            <a:fld id="{A1139AF0-1390-6D4E-808C-C9A36150B42E}" type="datetime1">
              <a:rPr lang="en-GB" smtClean="0"/>
              <a:t>21/08/2021</a:t>
            </a:fld>
            <a:endParaRPr lang="en-US"/>
          </a:p>
        </p:txBody>
      </p:sp>
      <p:sp>
        <p:nvSpPr>
          <p:cNvPr id="5" name="Footer Placeholder 4"/>
          <p:cNvSpPr>
            <a:spLocks noGrp="1"/>
          </p:cNvSpPr>
          <p:nvPr>
            <p:ph type="ftr" sz="quarter" idx="11"/>
          </p:nvPr>
        </p:nvSpPr>
        <p:spPr>
          <a:xfrm>
            <a:off x="3108960" y="6377940"/>
            <a:ext cx="2926080" cy="276999"/>
          </a:xfrm>
        </p:spPr>
        <p:txBody>
          <a:bodyPr/>
          <a:lstStyle/>
          <a:p>
            <a:r>
              <a:rPr lang="is-IS"/>
              <a:t>2018/2019 </a:t>
            </a:r>
            <a:endParaRPr lang="en-US"/>
          </a:p>
        </p:txBody>
      </p:sp>
      <p:sp>
        <p:nvSpPr>
          <p:cNvPr id="6" name="Slide Number Placeholder 5"/>
          <p:cNvSpPr>
            <a:spLocks noGrp="1"/>
          </p:cNvSpPr>
          <p:nvPr>
            <p:ph type="sldNum" sz="quarter" idx="12"/>
          </p:nvPr>
        </p:nvSpPr>
        <p:spPr>
          <a:xfrm>
            <a:off x="6583680" y="6377940"/>
            <a:ext cx="2103120" cy="276999"/>
          </a:xfrm>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30832"/>
            </a:xfrm>
            <a:prstGeom prst="rect">
              <a:avLst/>
            </a:prstGeom>
            <a:noFill/>
          </p:spPr>
          <p:txBody>
            <a:bodyPr wrap="square" rtlCol="0">
              <a:spAutoFit/>
            </a:bodyPr>
            <a:lstStyle/>
            <a:p>
              <a:r>
                <a:rPr lang="en-US" sz="900" dirty="0" err="1">
                  <a:solidFill>
                    <a:schemeClr val="bg1"/>
                  </a:solidFill>
                  <a:latin typeface="Helvetica"/>
                  <a:cs typeface="Helvetica"/>
                </a:rPr>
                <a:t>www.knust.edu.gh</a:t>
              </a:r>
              <a:endParaRPr lang="en-US" sz="9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553998"/>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2986173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367215"/>
            <a:ext cx="9143999" cy="490782"/>
          </a:xfrm>
          <a:prstGeom prst="rect">
            <a:avLst/>
          </a:prstGeom>
          <a:blipFill>
            <a:blip r:embed="rId61" cstate="print"/>
            <a:stretch>
              <a:fillRect/>
            </a:stretch>
          </a:blipFill>
        </p:spPr>
        <p:txBody>
          <a:bodyPr wrap="square" lIns="0" tIns="0" rIns="0" bIns="0" rtlCol="0"/>
          <a:lstStyle/>
          <a:p>
            <a:endParaRPr/>
          </a:p>
        </p:txBody>
      </p:sp>
      <p:sp>
        <p:nvSpPr>
          <p:cNvPr id="17" name="bk object 17"/>
          <p:cNvSpPr/>
          <p:nvPr/>
        </p:nvSpPr>
        <p:spPr>
          <a:xfrm>
            <a:off x="0" y="6377940"/>
            <a:ext cx="9144000" cy="480059"/>
          </a:xfrm>
          <a:custGeom>
            <a:avLst/>
            <a:gdLst/>
            <a:ahLst/>
            <a:cxnLst/>
            <a:rect l="l" t="t" r="r" b="b"/>
            <a:pathLst>
              <a:path w="9144000" h="480059">
                <a:moveTo>
                  <a:pt x="0" y="480060"/>
                </a:moveTo>
                <a:lnTo>
                  <a:pt x="9144000" y="480060"/>
                </a:lnTo>
                <a:lnTo>
                  <a:pt x="9144000" y="0"/>
                </a:lnTo>
                <a:lnTo>
                  <a:pt x="0" y="0"/>
                </a:lnTo>
                <a:lnTo>
                  <a:pt x="0" y="480060"/>
                </a:lnTo>
                <a:close/>
              </a:path>
            </a:pathLst>
          </a:custGeom>
          <a:solidFill>
            <a:srgbClr val="D6E3BC"/>
          </a:solidFill>
        </p:spPr>
        <p:txBody>
          <a:bodyPr wrap="square" lIns="0" tIns="0" rIns="0" bIns="0" rtlCol="0"/>
          <a:lstStyle/>
          <a:p>
            <a:endParaRPr/>
          </a:p>
        </p:txBody>
      </p:sp>
      <p:sp>
        <p:nvSpPr>
          <p:cNvPr id="18" name="bk object 18"/>
          <p:cNvSpPr/>
          <p:nvPr/>
        </p:nvSpPr>
        <p:spPr>
          <a:xfrm>
            <a:off x="0" y="5972555"/>
            <a:ext cx="9143999" cy="444995"/>
          </a:xfrm>
          <a:prstGeom prst="rect">
            <a:avLst/>
          </a:prstGeom>
          <a:blipFill>
            <a:blip r:embed="rId62" cstate="print"/>
            <a:stretch>
              <a:fillRect/>
            </a:stretch>
          </a:blipFill>
        </p:spPr>
        <p:txBody>
          <a:bodyPr wrap="square" lIns="0" tIns="0" rIns="0" bIns="0" rtlCol="0"/>
          <a:lstStyle/>
          <a:p>
            <a:endParaRPr/>
          </a:p>
        </p:txBody>
      </p:sp>
      <p:sp>
        <p:nvSpPr>
          <p:cNvPr id="19" name="bk object 19"/>
          <p:cNvSpPr/>
          <p:nvPr/>
        </p:nvSpPr>
        <p:spPr>
          <a:xfrm>
            <a:off x="0" y="5992367"/>
            <a:ext cx="9144000" cy="364490"/>
          </a:xfrm>
          <a:custGeom>
            <a:avLst/>
            <a:gdLst/>
            <a:ahLst/>
            <a:cxnLst/>
            <a:rect l="l" t="t" r="r" b="b"/>
            <a:pathLst>
              <a:path w="9144000" h="364489">
                <a:moveTo>
                  <a:pt x="0" y="364235"/>
                </a:moveTo>
                <a:lnTo>
                  <a:pt x="9144000" y="364235"/>
                </a:lnTo>
                <a:lnTo>
                  <a:pt x="9144000" y="0"/>
                </a:lnTo>
                <a:lnTo>
                  <a:pt x="0" y="0"/>
                </a:lnTo>
                <a:lnTo>
                  <a:pt x="0" y="364235"/>
                </a:lnTo>
                <a:close/>
              </a:path>
            </a:pathLst>
          </a:custGeom>
          <a:solidFill>
            <a:srgbClr val="008000"/>
          </a:solidFill>
        </p:spPr>
        <p:txBody>
          <a:bodyPr wrap="square" lIns="0" tIns="0" rIns="0" bIns="0" rtlCol="0"/>
          <a:lstStyle/>
          <a:p>
            <a:endParaRPr/>
          </a:p>
        </p:txBody>
      </p:sp>
      <p:sp>
        <p:nvSpPr>
          <p:cNvPr id="2" name="Holder 2"/>
          <p:cNvSpPr>
            <a:spLocks noGrp="1"/>
          </p:cNvSpPr>
          <p:nvPr>
            <p:ph type="title"/>
          </p:nvPr>
        </p:nvSpPr>
        <p:spPr>
          <a:xfrm>
            <a:off x="348107" y="403605"/>
            <a:ext cx="8447785" cy="2312035"/>
          </a:xfrm>
          <a:prstGeom prst="rect">
            <a:avLst/>
          </a:prstGeom>
        </p:spPr>
        <p:txBody>
          <a:bodyPr wrap="square" lIns="0" tIns="0" rIns="0" bIns="0">
            <a:spAutoFit/>
          </a:bodyPr>
          <a:lstStyle>
            <a:lvl1pPr>
              <a:defRPr sz="3600" b="1" i="0">
                <a:solidFill>
                  <a:schemeClr val="tx1"/>
                </a:solidFill>
                <a:latin typeface="Calibri"/>
                <a:cs typeface="Calibri"/>
              </a:defRPr>
            </a:lvl1pPr>
          </a:lstStyle>
          <a:p>
            <a:endParaRPr/>
          </a:p>
        </p:txBody>
      </p:sp>
      <p:sp>
        <p:nvSpPr>
          <p:cNvPr id="3" name="Holder 3"/>
          <p:cNvSpPr>
            <a:spLocks noGrp="1"/>
          </p:cNvSpPr>
          <p:nvPr>
            <p:ph type="body" idx="1"/>
          </p:nvPr>
        </p:nvSpPr>
        <p:spPr>
          <a:xfrm>
            <a:off x="175132" y="1329308"/>
            <a:ext cx="8793734" cy="4385945"/>
          </a:xfrm>
          <a:prstGeom prst="rect">
            <a:avLst/>
          </a:prstGeom>
        </p:spPr>
        <p:txBody>
          <a:bodyPr wrap="square" lIns="0" tIns="0" rIns="0" bIns="0">
            <a:spAutoFit/>
          </a:bodyPr>
          <a:lstStyle>
            <a:lvl1pPr>
              <a:defRPr sz="26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219194" y="6465214"/>
            <a:ext cx="705485"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mailto:/aurelia012001@yahoo.com" TargetMode="External"/><Relationship Id="rId4" Type="http://schemas.openxmlformats.org/officeDocument/2006/relationships/hyperlink" Target="mailto:laandoh.cos@knust.edu.gh"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knust.edu.gh/" TargetMode="Externa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knust.edu.gh/" TargetMode="External"/><Relationship Id="rId5" Type="http://schemas.openxmlformats.org/officeDocument/2006/relationships/image" Target="../media/image117.jpg"/><Relationship Id="rId4" Type="http://schemas.openxmlformats.org/officeDocument/2006/relationships/image" Target="../media/image5.png"/></Relationships>
</file>

<file path=ppt/slides/_rels/slide101.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4.jpg"/><Relationship Id="rId7" Type="http://schemas.openxmlformats.org/officeDocument/2006/relationships/image" Target="../media/image120.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9.jpg"/><Relationship Id="rId5" Type="http://schemas.openxmlformats.org/officeDocument/2006/relationships/image" Target="../media/image118.jpg"/><Relationship Id="rId10" Type="http://schemas.openxmlformats.org/officeDocument/2006/relationships/hyperlink" Target="https://www.knust.edu.gh/" TargetMode="External"/><Relationship Id="rId4" Type="http://schemas.openxmlformats.org/officeDocument/2006/relationships/image" Target="../media/image5.png"/><Relationship Id="rId9" Type="http://schemas.openxmlformats.org/officeDocument/2006/relationships/image" Target="../media/image122.jpg"/></Relationships>
</file>

<file path=ppt/slides/_rels/slide10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knust.edu.gh/" TargetMode="External"/><Relationship Id="rId5" Type="http://schemas.openxmlformats.org/officeDocument/2006/relationships/image" Target="../media/image123.jpg"/><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knust.edu.gh/" TargetMode="External"/><Relationship Id="rId5" Type="http://schemas.openxmlformats.org/officeDocument/2006/relationships/image" Target="../media/image124.jpg"/><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125.jpg"/><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4.jpg"/><Relationship Id="rId7" Type="http://schemas.openxmlformats.org/officeDocument/2006/relationships/image" Target="../media/image128.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7.jpg"/><Relationship Id="rId5" Type="http://schemas.openxmlformats.org/officeDocument/2006/relationships/image" Target="../media/image126.jpg"/><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0.jpg"/><Relationship Id="rId5" Type="http://schemas.openxmlformats.org/officeDocument/2006/relationships/image" Target="../media/image129.jpg"/><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131.jpg"/><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hyperlink" Target="https://www.knust.edu.gh/" TargetMode="External"/><Relationship Id="rId2" Type="http://schemas.openxmlformats.org/officeDocument/2006/relationships/image" Target="../media/image132.jp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133.jpg"/><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134.jpg"/><Relationship Id="rId4" Type="http://schemas.openxmlformats.org/officeDocument/2006/relationships/image" Target="../media/image5.png"/></Relationships>
</file>

<file path=ppt/slides/_rels/slide11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8.jpg"/><Relationship Id="rId5" Type="http://schemas.openxmlformats.org/officeDocument/2006/relationships/image" Target="../media/image137.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4.jpg"/><Relationship Id="rId7" Type="http://schemas.openxmlformats.org/officeDocument/2006/relationships/image" Target="../media/image19.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4.jpg"/><Relationship Id="rId7" Type="http://schemas.openxmlformats.org/officeDocument/2006/relationships/image" Target="../media/image141.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0.jpg"/><Relationship Id="rId5" Type="http://schemas.openxmlformats.org/officeDocument/2006/relationships/image" Target="../media/image139.jpg"/><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4.jpg"/><Relationship Id="rId7" Type="http://schemas.openxmlformats.org/officeDocument/2006/relationships/image" Target="../media/image14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3.jpg"/><Relationship Id="rId5" Type="http://schemas.openxmlformats.org/officeDocument/2006/relationships/image" Target="../media/image142.jpg"/><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145.jpg"/><Relationship Id="rId4" Type="http://schemas.openxmlformats.org/officeDocument/2006/relationships/image" Target="../media/image5.png"/></Relationships>
</file>

<file path=ppt/slides/_rels/slide1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146.jpg"/><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4.jpg"/><Relationship Id="rId7" Type="http://schemas.openxmlformats.org/officeDocument/2006/relationships/image" Target="../media/image14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8.jpg"/><Relationship Id="rId5" Type="http://schemas.openxmlformats.org/officeDocument/2006/relationships/image" Target="../media/image147.jpg"/><Relationship Id="rId4" Type="http://schemas.openxmlformats.org/officeDocument/2006/relationships/image" Target="../media/image5.png"/><Relationship Id="rId9" Type="http://schemas.openxmlformats.org/officeDocument/2006/relationships/hyperlink" Target="https://www.knust.edu.gh/"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2.jpg"/><Relationship Id="rId5" Type="http://schemas.openxmlformats.org/officeDocument/2006/relationships/image" Target="../media/image151.jpg"/><Relationship Id="rId4" Type="http://schemas.openxmlformats.org/officeDocument/2006/relationships/image" Target="../media/image5.png"/></Relationships>
</file>

<file path=ppt/slides/_rels/slide12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4.jpg"/><Relationship Id="rId5" Type="http://schemas.openxmlformats.org/officeDocument/2006/relationships/image" Target="../media/image153.jpg"/><Relationship Id="rId4" Type="http://schemas.openxmlformats.org/officeDocument/2006/relationships/image" Target="../media/image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hyperlink" Target="http://images.google.com/imgres?imgurl=commtechlab.msu.edu/sites/dlc-me/zoo/Pf07002.jpg&amp;imgrefurl=http://commtechlab.msu.edu/sites/dlc-me/zoo/zah0700.html&amp;h=480&amp;w=640&amp;prev=/images?q=Escherichia+coli&amp;svnum=10&amp;hl=es&amp;lr=" TargetMode="External"/><Relationship Id="rId18" Type="http://schemas.openxmlformats.org/officeDocument/2006/relationships/image" Target="../media/image168.jpeg"/><Relationship Id="rId3" Type="http://schemas.openxmlformats.org/officeDocument/2006/relationships/hyperlink" Target="http://images.google.com/imgres?imgurl=martin.parasitology.mcgill.ca/images/ehistcth.gif&amp;imgrefurl=http://martin.parasitology.mcgill.ca/JIMSPAGE/AMOEBA.HTM&amp;h=163&amp;w=187&amp;prev=/images?q=Entamoeba+histolytica&amp;svnum=10&amp;hl=es&amp;lr=&amp;sa=n" TargetMode="External"/><Relationship Id="rId7" Type="http://schemas.openxmlformats.org/officeDocument/2006/relationships/hyperlink" Target="http://images.google.com/imgres?imgurl=www.bambrook.com/PARASCOPE_WEB/GALLERY/images/cryptosporidium-parvum.jpg&amp;imgrefurl=http://www.bambrook.com/PARASCOPE_WEB/GALLERY/pages/cryptosporidium-parvum.htm&amp;h=275&amp;w=350&amp;prev=/images?q=Cryptosporidium&amp;svnum=10&amp;hl=es&amp;lr=" TargetMode="External"/><Relationship Id="rId12" Type="http://schemas.openxmlformats.org/officeDocument/2006/relationships/image" Target="../media/image165.jpeg"/><Relationship Id="rId17" Type="http://schemas.openxmlformats.org/officeDocument/2006/relationships/hyperlink" Target="http://images.google.com/imgres?imgurl=www.socgenmicrobiol.org.uk/images/poliovirus.gif&amp;imgrefurl=http://www.socgenmicrobiol.org.uk/JGV/081/1413/0811413h.htm&amp;h=158&amp;w=178&amp;prev=/images?q=poliovirus&amp;svnum=10&amp;hl=es&amp;lr=" TargetMode="External"/><Relationship Id="rId2" Type="http://schemas.openxmlformats.org/officeDocument/2006/relationships/image" Target="../media/image160.png"/><Relationship Id="rId16" Type="http://schemas.openxmlformats.org/officeDocument/2006/relationships/image" Target="../media/image167.jpeg"/><Relationship Id="rId20" Type="http://schemas.openxmlformats.org/officeDocument/2006/relationships/image" Target="../media/image169.jpeg"/><Relationship Id="rId1" Type="http://schemas.openxmlformats.org/officeDocument/2006/relationships/slideLayout" Target="../slideLayouts/slideLayout16.xml"/><Relationship Id="rId6" Type="http://schemas.openxmlformats.org/officeDocument/2006/relationships/image" Target="../media/image162.jpeg"/><Relationship Id="rId11" Type="http://schemas.openxmlformats.org/officeDocument/2006/relationships/hyperlink" Target="http://images.google.com/imgres?imgurl=science.ntu.ac.uk/life/staff/sjf/mscmicrotech/Vibrio%20cholera.jpg&amp;imgrefurl=http://science.ntu.ac.uk/life/staff/sjf/mscmicrotech/&amp;h=606&amp;w=618&amp;prev=/images?q=Vibrio+cholera&amp;svnum=10&amp;hl=es&amp;lr=" TargetMode="External"/><Relationship Id="rId5" Type="http://schemas.openxmlformats.org/officeDocument/2006/relationships/hyperlink" Target="http://images.google.com/imgres?imgurl=www.kcl.ac.uk/kis/schools/life_sciences/life_sci/Giardia.gif&amp;imgrefurl=http://www.kcl.ac.uk/kis/schools/life_sciences/life_sci/research.html&amp;h=256&amp;w=256&amp;prev=/images?q=Giardia&amp;svnum=10&amp;hl=es&amp;lr=" TargetMode="External"/><Relationship Id="rId15" Type="http://schemas.openxmlformats.org/officeDocument/2006/relationships/hyperlink" Target="http://www.microbelibrary.org/images/racz/images/rotavirus.jpg" TargetMode="External"/><Relationship Id="rId10" Type="http://schemas.openxmlformats.org/officeDocument/2006/relationships/image" Target="../media/image164.jpeg"/><Relationship Id="rId19" Type="http://schemas.openxmlformats.org/officeDocument/2006/relationships/hyperlink" Target="http://images.google.com/imgres?imgurl=www.ziimaging.com/images/products/Hepatitis%20B%20Core%20Protein%20Shell%20Small.gif&amp;imgrefurl=http://www.ziimaging.com/Products/Scanners/PhotoScan_Biomedical.htm&amp;h=201&amp;w=200&amp;prev=/images?q=hepatitis+A&amp;svnum=10&amp;hl=es&amp;lr=" TargetMode="External"/><Relationship Id="rId4" Type="http://schemas.openxmlformats.org/officeDocument/2006/relationships/image" Target="../media/image161.jpeg"/><Relationship Id="rId9" Type="http://schemas.openxmlformats.org/officeDocument/2006/relationships/hyperlink" Target="http://images.google.com/imgres?imgurl=www-instruct.nmu.edu/cls/lriipi/micro/shigella.jpg&amp;imgrefurl=http://www-instruct.nmu.edu/cls/lriipi/micro/?S=A&amp;h=1258&amp;w=1804&amp;prev=/images?q=shigella&amp;svnum=10&amp;hl=es&amp;lr=&amp;sa=N" TargetMode="External"/><Relationship Id="rId14" Type="http://schemas.openxmlformats.org/officeDocument/2006/relationships/image" Target="../media/image166.jpeg"/></Relationships>
</file>

<file path=ppt/slides/_rels/slide1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4.jpg"/><Relationship Id="rId7" Type="http://schemas.openxmlformats.org/officeDocument/2006/relationships/image" Target="../media/image24.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0.xml"/></Relationships>
</file>

<file path=ppt/slides/_rels/slide14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5.xml"/></Relationships>
</file>

<file path=ppt/slides/_rels/slide14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4.jpg"/><Relationship Id="rId7" Type="http://schemas.openxmlformats.org/officeDocument/2006/relationships/image" Target="../media/image27.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5.png"/><Relationship Id="rId9" Type="http://schemas.openxmlformats.org/officeDocument/2006/relationships/hyperlink" Target="https://www.knust.edu.gh/"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9.xml"/><Relationship Id="rId4" Type="http://schemas.openxmlformats.org/officeDocument/2006/relationships/image" Target="../media/image183.jpeg"/></Relationships>
</file>

<file path=ppt/slides/_rels/slide15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png"/><Relationship Id="rId1" Type="http://schemas.openxmlformats.org/officeDocument/2006/relationships/slideLayout" Target="../slideLayouts/slideLayout30.xml"/></Relationships>
</file>

<file path=ppt/slides/_rels/slide152.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31.xml"/></Relationships>
</file>

<file path=ppt/slides/_rels/slide15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32.xml"/></Relationships>
</file>

<file path=ppt/slides/_rels/slide15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3.xml"/></Relationships>
</file>

<file path=ppt/slides/_rels/slide15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4.xml"/></Relationships>
</file>

<file path=ppt/slides/_rels/slide1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29.jpg"/><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6.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png"/><Relationship Id="rId1" Type="http://schemas.openxmlformats.org/officeDocument/2006/relationships/slideLayout" Target="../slideLayouts/slideLayout45.xml"/></Relationships>
</file>

<file path=ppt/slides/_rels/slide167.xml.rels><?xml version="1.0" encoding="UTF-8" standalone="yes"?>
<Relationships xmlns="http://schemas.openxmlformats.org/package/2006/relationships"><Relationship Id="rId3" Type="http://schemas.openxmlformats.org/officeDocument/2006/relationships/hyperlink" Target="http://images.google.es/imgres?imgurl=http://livingwater.theh2oproject.org/trachoma.jpg&amp;imgrefurl=http://jannethpinzon.wordpress.com/2007/05/18/enfermerdades%C2%A8olvidadas%C2%A8-pero-presentes/&amp;h=178&amp;w=250&amp;sz=14&amp;hl=es&amp;start=5&amp;um=1&amp;tbnid=FiD2zSoQXmWXmM:&amp;tbnh=79&amp;tbnw=111&amp;prev=/images?q=TRACOMA&amp;ndsp=18&amp;svnum=10&amp;um=1&amp;hl=es&amp;sa=N" TargetMode="External"/><Relationship Id="rId2" Type="http://schemas.openxmlformats.org/officeDocument/2006/relationships/image" Target="../media/image198.png"/><Relationship Id="rId1" Type="http://schemas.openxmlformats.org/officeDocument/2006/relationships/slideLayout" Target="../slideLayouts/slideLayout46.xml"/><Relationship Id="rId4" Type="http://schemas.openxmlformats.org/officeDocument/2006/relationships/image" Target="../media/image199.jpeg"/></Relationships>
</file>

<file path=ppt/slides/_rels/slide16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30.jpg"/><Relationship Id="rId4" Type="http://schemas.openxmlformats.org/officeDocument/2006/relationships/image" Target="../media/image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0.xml"/></Relationships>
</file>

<file path=ppt/slides/_rels/slide17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51.xml"/></Relationships>
</file>

<file path=ppt/slides/_rels/slide17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5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54.xml"/></Relationships>
</file>

<file path=ppt/slides/_rels/slide1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5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57.xml"/></Relationships>
</file>

<file path=ppt/slides/_rels/slide17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8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9.xml"/></Relationships>
</file>

<file path=ppt/slides/_rels/slide184.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59.xml"/></Relationships>
</file>

<file path=ppt/slides/_rels/slide185.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png"/><Relationship Id="rId1" Type="http://schemas.openxmlformats.org/officeDocument/2006/relationships/slideLayout" Target="../slideLayouts/slideLayout5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8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59.xml"/></Relationships>
</file>

<file path=ppt/slides/_rels/slide18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59.xml"/></Relationships>
</file>

<file path=ppt/slides/_rels/slide18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4.jpg"/><Relationship Id="rId7" Type="http://schemas.openxmlformats.org/officeDocument/2006/relationships/image" Target="../media/image33.jp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9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59.xml"/></Relationships>
</file>

<file path=ppt/slides/_rels/slide19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59.xml"/></Relationships>
</file>

<file path=ppt/slides/_rels/slide19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59.xml"/><Relationship Id="rId4" Type="http://schemas.openxmlformats.org/officeDocument/2006/relationships/image" Target="../media/image224.png"/></Relationships>
</file>

<file path=ppt/slides/_rels/slide19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59.xml"/></Relationships>
</file>

<file path=ppt/slides/_rels/slide195.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hyperlink" Target="http://images.google.es/imgres?imgurl=http://pobladores.lycos.es/data/pobladores.com/ab/er/aberron/channels/fogonazos/images/3729641dranculus2.jpg&amp;imgrefurl=http://pobladores.lycos.es/channels/gente_y_ciudades/Fogonazos/area/22&amp;h=158&amp;w=310&amp;sz=13&amp;hl=es&amp;start=2&amp;tbnid=qEqjX-z83bc5XM:&amp;tbnh=60&amp;tbnw=117&amp;prev=/images?q=gusano+de+guinea&amp;gbv=2&amp;svnum=10&amp;hl=es&amp;sa=G" TargetMode="External"/><Relationship Id="rId1" Type="http://schemas.openxmlformats.org/officeDocument/2006/relationships/slideLayout" Target="../slideLayouts/slideLayout59.xml"/><Relationship Id="rId5" Type="http://schemas.openxmlformats.org/officeDocument/2006/relationships/image" Target="../media/image227.jpeg"/><Relationship Id="rId4" Type="http://schemas.openxmlformats.org/officeDocument/2006/relationships/hyperlink" Target="http://images.google.es/imgres?imgurl=http://www.humanillnesses.com/original/images/hdc_0001_0003_0_img0226.jpg&amp;imgrefurl=http://www.humanillnesses.com/original/Pre-Sei/Schistosomiasis.html&amp;h=222&amp;w=335&amp;sz=43&amp;hl=es&amp;start=7&amp;um=1&amp;tbnid=wjT7roiiZ0fVfM:&amp;tbnh=79&amp;tbnw=119&amp;prev=/images?q=schistosoma+snail&amp;gbv=2&amp;svnum=10&amp;um=1&amp;hl=es" TargetMode="External"/></Relationships>
</file>

<file path=ppt/slides/_rels/slide19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59.xml"/></Relationships>
</file>

<file path=ppt/slides/_rels/slide19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99.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hyperlink" Target="http://images.google.es/imgres?imgurl=http://act.fresqui.com/files/images/Mosquito_transmite_malaria.jpg&amp;imgrefurl=http://act.fresqui.com/un-mosquito-modificado-geneticamente-nueva-arma-en-la-lucha-contra-la-malaria&amp;h=620&amp;w=456&amp;sz=22&amp;hl=es&amp;start=12&amp;tbnid=HQvdjd6wLDMxBM:&amp;tbnh=136&amp;tbnw=100&amp;prev=/images?q=MALARIA&amp;gbv=2&amp;svnum=10&amp;hl=es" TargetMode="External"/><Relationship Id="rId1" Type="http://schemas.openxmlformats.org/officeDocument/2006/relationships/slideLayout" Target="../slideLayouts/slideLayout59.xml"/><Relationship Id="rId4" Type="http://schemas.openxmlformats.org/officeDocument/2006/relationships/image" Target="../media/image231.gi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4.jpg"/><Relationship Id="rId7" Type="http://schemas.openxmlformats.org/officeDocument/2006/relationships/image" Target="../media/image36.jp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5.png"/><Relationship Id="rId9" Type="http://schemas.openxmlformats.org/officeDocument/2006/relationships/hyperlink" Target="https://www.knust.edu.gh/" TargetMode="External"/></Relationships>
</file>

<file path=ppt/slides/_rels/slide20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9.xml"/></Relationships>
</file>

<file path=ppt/slides/_rels/slide20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59.xml"/></Relationships>
</file>

<file path=ppt/slides/_rels/slide20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59.xml"/></Relationships>
</file>

<file path=ppt/slides/_rels/slide2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59.xml"/><Relationship Id="rId4" Type="http://schemas.openxmlformats.org/officeDocument/2006/relationships/image" Target="../media/image237.jpeg"/></Relationships>
</file>

<file path=ppt/slides/_rels/slide20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9.xml"/></Relationships>
</file>

<file path=ppt/slides/_rels/slide205.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39.jpeg"/><Relationship Id="rId1" Type="http://schemas.openxmlformats.org/officeDocument/2006/relationships/slideLayout" Target="../slideLayouts/slideLayout59.xml"/><Relationship Id="rId4" Type="http://schemas.openxmlformats.org/officeDocument/2006/relationships/image" Target="../media/image241.png"/></Relationships>
</file>

<file path=ppt/slides/_rels/slide206.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59.xml"/></Relationships>
</file>

<file path=ppt/slides/_rels/slide20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4.jpg"/><Relationship Id="rId7" Type="http://schemas.openxmlformats.org/officeDocument/2006/relationships/image" Target="../media/image40.jp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5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59.xml"/><Relationship Id="rId5" Type="http://schemas.openxmlformats.org/officeDocument/2006/relationships/image" Target="../media/image249.png"/><Relationship Id="rId4" Type="http://schemas.openxmlformats.org/officeDocument/2006/relationships/image" Target="../media/image24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59.xml"/></Relationships>
</file>

<file path=ppt/slides/_rels/slide22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59.xml"/></Relationships>
</file>

<file path=ppt/slides/_rels/slide225.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5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5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59.xml"/></Relationships>
</file>

<file path=ppt/slides/_rels/slide23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5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5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6.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5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8.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image" Target="../media/image259.png"/><Relationship Id="rId1" Type="http://schemas.openxmlformats.org/officeDocument/2006/relationships/slideLayout" Target="../slideLayouts/slideLayout5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24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59.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4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jpeg"/><Relationship Id="rId1" Type="http://schemas.openxmlformats.org/officeDocument/2006/relationships/slideLayout" Target="../slideLayouts/slideLayout59.xml"/><Relationship Id="rId4" Type="http://schemas.openxmlformats.org/officeDocument/2006/relationships/image" Target="../media/image264.png"/></Relationships>
</file>

<file path=ppt/slides/_rels/slide24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59.xml"/></Relationships>
</file>

<file path=ppt/slides/_rels/slide24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59.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4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59.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4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knust.edu.gh/" TargetMode="Externa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59.xml"/></Relationships>
</file>

<file path=ppt/slides/_rels/slide25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59.xml"/></Relationships>
</file>

<file path=ppt/slides/_rels/slide25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5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260.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hyperlink" Target="http://en.wikipedia.org/wiki/Image:Mandibulartori02-04-06.jpg" TargetMode="External"/><Relationship Id="rId1" Type="http://schemas.openxmlformats.org/officeDocument/2006/relationships/slideLayout" Target="../slideLayouts/slideLayout59.xml"/></Relationships>
</file>

<file path=ppt/slides/_rels/slide261.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59.xml"/></Relationships>
</file>

<file path=ppt/slides/_rels/slide262.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image" Target="../media/image274.jpeg"/><Relationship Id="rId1" Type="http://schemas.openxmlformats.org/officeDocument/2006/relationships/slideLayout" Target="../slideLayouts/slideLayout59.xml"/></Relationships>
</file>

<file path=ppt/slides/_rels/slide263.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276.jpeg"/><Relationship Id="rId1" Type="http://schemas.openxmlformats.org/officeDocument/2006/relationships/slideLayout" Target="../slideLayouts/slideLayout59.xml"/><Relationship Id="rId5" Type="http://schemas.openxmlformats.org/officeDocument/2006/relationships/image" Target="../media/image279.jpeg"/><Relationship Id="rId4" Type="http://schemas.openxmlformats.org/officeDocument/2006/relationships/image" Target="../media/image278.jpeg"/></Relationships>
</file>

<file path=ppt/slides/_rels/slide264.xml.rels><?xml version="1.0" encoding="UTF-8" standalone="yes"?>
<Relationships xmlns="http://schemas.openxmlformats.org/package/2006/relationships"><Relationship Id="rId3" Type="http://schemas.openxmlformats.org/officeDocument/2006/relationships/image" Target="../media/image281.jpeg"/><Relationship Id="rId2" Type="http://schemas.openxmlformats.org/officeDocument/2006/relationships/image" Target="../media/image280.jpeg"/><Relationship Id="rId1" Type="http://schemas.openxmlformats.org/officeDocument/2006/relationships/slideLayout" Target="../slideLayouts/slideLayout59.xml"/><Relationship Id="rId5" Type="http://schemas.openxmlformats.org/officeDocument/2006/relationships/image" Target="../media/image283.jpeg"/><Relationship Id="rId4" Type="http://schemas.openxmlformats.org/officeDocument/2006/relationships/image" Target="../media/image282.jpeg"/></Relationships>
</file>

<file path=ppt/slides/_rels/slide26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jpeg"/><Relationship Id="rId1" Type="http://schemas.openxmlformats.org/officeDocument/2006/relationships/slideLayout" Target="../slideLayouts/slideLayout5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27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5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72.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5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74.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5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7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59.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59.xml"/></Relationships>
</file>

<file path=ppt/slides/_rels/slide295.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image" Target="../media/image291.jpeg"/><Relationship Id="rId1" Type="http://schemas.openxmlformats.org/officeDocument/2006/relationships/slideLayout" Target="../slideLayouts/slideLayout59.xml"/><Relationship Id="rId4" Type="http://schemas.openxmlformats.org/officeDocument/2006/relationships/image" Target="../media/image293.jpeg"/></Relationships>
</file>

<file path=ppt/slides/_rels/slide296.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59.xml"/></Relationships>
</file>

<file path=ppt/slides/_rels/slide297.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59.xml"/></Relationships>
</file>

<file path=ppt/slides/_rels/slide298.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59.xml"/></Relationships>
</file>

<file path=ppt/slides/_rels/slide299.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5.png"/></Relationships>
</file>

<file path=ppt/slides/_rels/slide300.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59.xml"/></Relationships>
</file>

<file path=ppt/slides/_rels/slide301.xml.rels><?xml version="1.0" encoding="UTF-8" standalone="yes"?>
<Relationships xmlns="http://schemas.openxmlformats.org/package/2006/relationships"><Relationship Id="rId2" Type="http://schemas.openxmlformats.org/officeDocument/2006/relationships/image" Target="../media/image299.jpeg"/><Relationship Id="rId1" Type="http://schemas.openxmlformats.org/officeDocument/2006/relationships/slideLayout" Target="../slideLayouts/slideLayout59.xml"/></Relationships>
</file>

<file path=ppt/slides/_rels/slide302.xml.rels><?xml version="1.0" encoding="UTF-8" standalone="yes"?>
<Relationships xmlns="http://schemas.openxmlformats.org/package/2006/relationships"><Relationship Id="rId2" Type="http://schemas.openxmlformats.org/officeDocument/2006/relationships/image" Target="../media/image300.jpeg"/><Relationship Id="rId1" Type="http://schemas.openxmlformats.org/officeDocument/2006/relationships/slideLayout" Target="../slideLayouts/slideLayout59.xml"/></Relationships>
</file>

<file path=ppt/slides/_rels/slide303.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59.xml"/></Relationships>
</file>

<file path=ppt/slides/_rels/slide304.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59.xml"/></Relationships>
</file>

<file path=ppt/slides/_rels/slide305.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59.xml"/></Relationships>
</file>

<file path=ppt/slides/_rels/slide306.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59.xml"/></Relationships>
</file>

<file path=ppt/slides/_rels/slide30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jpeg"/><Relationship Id="rId1" Type="http://schemas.openxmlformats.org/officeDocument/2006/relationships/slideLayout" Target="../slideLayouts/slideLayout59.xml"/></Relationships>
</file>

<file path=ppt/slides/_rels/slide30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59.xml"/></Relationships>
</file>

<file path=ppt/slides/_rels/slide30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43.jpg"/><Relationship Id="rId4" Type="http://schemas.openxmlformats.org/officeDocument/2006/relationships/image" Target="../media/image5.png"/></Relationships>
</file>

<file path=ppt/slides/_rels/slide31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59.xml"/><Relationship Id="rId4" Type="http://schemas.openxmlformats.org/officeDocument/2006/relationships/image" Target="../media/image311.png"/></Relationships>
</file>

<file path=ppt/slides/_rels/slide31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59.xml"/></Relationships>
</file>

<file path=ppt/slides/_rels/slide312.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59.xml"/></Relationships>
</file>

<file path=ppt/slides/_rels/slide313.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59.xml"/></Relationships>
</file>

<file path=ppt/slides/_rels/slide314.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59.xml"/></Relationships>
</file>

<file path=ppt/slides/_rels/slide315.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image" Target="../media/image316.jpeg"/><Relationship Id="rId1" Type="http://schemas.openxmlformats.org/officeDocument/2006/relationships/slideLayout" Target="../slideLayouts/slideLayout59.xml"/></Relationships>
</file>

<file path=ppt/slides/_rels/slide316.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59.xml"/></Relationships>
</file>

<file path=ppt/slides/_rels/slide317.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59.xml"/></Relationships>
</file>

<file path=ppt/slides/_rels/slide31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59.xml"/></Relationships>
</file>

<file path=ppt/slides/_rels/slide31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320.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59.xml"/></Relationships>
</file>

<file path=ppt/slides/_rels/slide321.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59.xml"/></Relationships>
</file>

<file path=ppt/slides/_rels/slide32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59.xml"/></Relationships>
</file>

<file path=ppt/slides/_rels/slide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9.xml"/><Relationship Id="rId1" Type="http://schemas.openxmlformats.org/officeDocument/2006/relationships/vmlDrawing" Target="../drawings/vmlDrawing1.vml"/><Relationship Id="rId4" Type="http://schemas.openxmlformats.org/officeDocument/2006/relationships/image" Target="../media/image326.emf"/></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6.xml.rels><?xml version="1.0" encoding="UTF-8" standalone="yes"?>
<Relationships xmlns="http://schemas.openxmlformats.org/package/2006/relationships"><Relationship Id="rId2" Type="http://schemas.openxmlformats.org/officeDocument/2006/relationships/image" Target="../media/image327.jpeg"/><Relationship Id="rId1" Type="http://schemas.openxmlformats.org/officeDocument/2006/relationships/slideLayout" Target="../slideLayouts/slideLayout59.xml"/></Relationships>
</file>

<file path=ppt/slides/_rels/slide327.xml.rels><?xml version="1.0" encoding="UTF-8" standalone="yes"?>
<Relationships xmlns="http://schemas.openxmlformats.org/package/2006/relationships"><Relationship Id="rId2" Type="http://schemas.openxmlformats.org/officeDocument/2006/relationships/image" Target="../media/image328.jpeg"/><Relationship Id="rId1" Type="http://schemas.openxmlformats.org/officeDocument/2006/relationships/slideLayout" Target="../slideLayouts/slideLayout59.xml"/></Relationships>
</file>

<file path=ppt/slides/_rels/slide328.xml.rels><?xml version="1.0" encoding="UTF-8" standalone="yes"?>
<Relationships xmlns="http://schemas.openxmlformats.org/package/2006/relationships"><Relationship Id="rId3" Type="http://schemas.openxmlformats.org/officeDocument/2006/relationships/image" Target="../media/image330.emf"/><Relationship Id="rId2" Type="http://schemas.openxmlformats.org/officeDocument/2006/relationships/image" Target="../media/image329.jpeg"/><Relationship Id="rId1" Type="http://schemas.openxmlformats.org/officeDocument/2006/relationships/slideLayout" Target="../slideLayouts/slideLayout59.xml"/></Relationships>
</file>

<file path=ppt/slides/_rels/slide329.xml.rels><?xml version="1.0" encoding="UTF-8" standalone="yes"?>
<Relationships xmlns="http://schemas.openxmlformats.org/package/2006/relationships"><Relationship Id="rId3" Type="http://schemas.openxmlformats.org/officeDocument/2006/relationships/image" Target="../media/image332.jpeg"/><Relationship Id="rId2" Type="http://schemas.openxmlformats.org/officeDocument/2006/relationships/image" Target="../media/image331.jpeg"/><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2.png"/><Relationship Id="rId7" Type="http://schemas.openxmlformats.org/officeDocument/2006/relationships/image" Target="../media/image44.jp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4.png"/></Relationships>
</file>

<file path=ppt/slides/_rels/slide330.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59.xml"/></Relationships>
</file>

<file path=ppt/slides/_rels/slide331.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59.xml"/></Relationships>
</file>

<file path=ppt/slides/_rels/slide332.xml.rels><?xml version="1.0" encoding="UTF-8" standalone="yes"?>
<Relationships xmlns="http://schemas.openxmlformats.org/package/2006/relationships"><Relationship Id="rId2" Type="http://schemas.openxmlformats.org/officeDocument/2006/relationships/image" Target="../media/image335.emf"/><Relationship Id="rId1" Type="http://schemas.openxmlformats.org/officeDocument/2006/relationships/slideLayout" Target="../slideLayouts/slideLayout59.xml"/></Relationships>
</file>

<file path=ppt/slides/_rels/slide333.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59.xml"/></Relationships>
</file>

<file path=ppt/slides/_rels/slide334.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59.xml"/></Relationships>
</file>

<file path=ppt/slides/_rels/slide33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59.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3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5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340.x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slideLayout" Target="../slideLayouts/slideLayout59.xml"/><Relationship Id="rId5" Type="http://schemas.openxmlformats.org/officeDocument/2006/relationships/image" Target="../media/image344.gif"/><Relationship Id="rId4" Type="http://schemas.openxmlformats.org/officeDocument/2006/relationships/image" Target="../media/image343.wmf"/></Relationships>
</file>

<file path=ppt/slides/_rels/slide341.xml.rels><?xml version="1.0" encoding="UTF-8" standalone="yes"?>
<Relationships xmlns="http://schemas.openxmlformats.org/package/2006/relationships"><Relationship Id="rId2" Type="http://schemas.openxmlformats.org/officeDocument/2006/relationships/image" Target="../media/image345.jpeg"/><Relationship Id="rId1" Type="http://schemas.openxmlformats.org/officeDocument/2006/relationships/slideLayout" Target="../slideLayouts/slideLayout59.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4.xml.rels><?xml version="1.0" encoding="UTF-8" standalone="yes"?>
<Relationships xmlns="http://schemas.openxmlformats.org/package/2006/relationships"><Relationship Id="rId2" Type="http://schemas.openxmlformats.org/officeDocument/2006/relationships/image" Target="../media/image346.emf"/><Relationship Id="rId1" Type="http://schemas.openxmlformats.org/officeDocument/2006/relationships/slideLayout" Target="../slideLayouts/slideLayout59.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8.xml.rels><?xml version="1.0" encoding="UTF-8" standalone="yes"?>
<Relationships xmlns="http://schemas.openxmlformats.org/package/2006/relationships"><Relationship Id="rId3" Type="http://schemas.openxmlformats.org/officeDocument/2006/relationships/image" Target="../media/image347.jpeg"/><Relationship Id="rId2" Type="http://schemas.openxmlformats.org/officeDocument/2006/relationships/hyperlink" Target="http://upload.wikimedia.org/wikipedia/commons/1/1b/Trickling_filter_bed_2_w.JPG" TargetMode="External"/><Relationship Id="rId1" Type="http://schemas.openxmlformats.org/officeDocument/2006/relationships/slideLayout" Target="../slideLayouts/slideLayout59.xml"/><Relationship Id="rId4" Type="http://schemas.openxmlformats.org/officeDocument/2006/relationships/image" Target="../media/image348.png"/></Relationships>
</file>

<file path=ppt/slides/_rels/slide349.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350.xml.rels><?xml version="1.0" encoding="UTF-8" standalone="yes"?>
<Relationships xmlns="http://schemas.openxmlformats.org/package/2006/relationships"><Relationship Id="rId2" Type="http://schemas.openxmlformats.org/officeDocument/2006/relationships/image" Target="../media/image350.jpeg"/><Relationship Id="rId1" Type="http://schemas.openxmlformats.org/officeDocument/2006/relationships/slideLayout" Target="../slideLayouts/slideLayout59.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5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jpeg"/><Relationship Id="rId1" Type="http://schemas.openxmlformats.org/officeDocument/2006/relationships/slideLayout" Target="../slideLayouts/slideLayout59.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61.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59.xml"/></Relationships>
</file>

<file path=ppt/slides/_rels/slide362.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59.xml"/></Relationships>
</file>

<file path=ppt/slides/_rels/slide363.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59.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65.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59.xml"/></Relationships>
</file>

<file path=ppt/slides/_rels/slide366.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59.xml"/></Relationships>
</file>

<file path=ppt/slides/_rels/slide367.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59.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6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knust.edu.gh/" TargetMode="External"/><Relationship Id="rId5" Type="http://schemas.openxmlformats.org/officeDocument/2006/relationships/image" Target="../media/image45.jpg"/><Relationship Id="rId4" Type="http://schemas.openxmlformats.org/officeDocument/2006/relationships/image" Target="../media/image5.png"/></Relationships>
</file>

<file path=ppt/slides/_rels/slide370.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59.xml"/></Relationships>
</file>

<file path=ppt/slides/_rels/slide371.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59.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www.knust.edu.gh/" TargetMode="External"/><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47.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create.kahoot.it/" TargetMode="External"/><Relationship Id="rId5" Type="http://schemas.openxmlformats.org/officeDocument/2006/relationships/image" Target="../media/image15.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5.xml"/><Relationship Id="rId5" Type="http://schemas.openxmlformats.org/officeDocument/2006/relationships/hyperlink" Target="https://www.knust.edu.gh/" TargetMode="External"/><Relationship Id="rId4" Type="http://schemas.openxmlformats.org/officeDocument/2006/relationships/image" Target="../media/image68.jp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69.jp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70.jp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knust.edu.gh/" TargetMode="External"/><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www.knust.edu.gh/" TargetMode="External"/><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s://www.knust.edu.gh/" TargetMode="External"/><Relationship Id="rId2" Type="http://schemas.openxmlformats.org/officeDocument/2006/relationships/image" Target="../media/image73.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knust.edu.gh/" TargetMode="External"/><Relationship Id="rId5" Type="http://schemas.openxmlformats.org/officeDocument/2006/relationships/image" Target="../media/image74.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www.knust.edu.gh/" TargetMode="External"/><Relationship Id="rId2" Type="http://schemas.openxmlformats.org/officeDocument/2006/relationships/image" Target="../media/image75.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76.jp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77.jp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knust.edu.gh/" TargetMode="External"/><Relationship Id="rId5" Type="http://schemas.openxmlformats.org/officeDocument/2006/relationships/image" Target="../media/image78.jp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knust.edu.gh/" TargetMode="Externa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2.png"/><Relationship Id="rId7" Type="http://schemas.openxmlformats.org/officeDocument/2006/relationships/image" Target="../media/image79.jp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4.png"/><Relationship Id="rId9" Type="http://schemas.openxmlformats.org/officeDocument/2006/relationships/hyperlink" Target="https://www.knust.edu.gh/"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5.xml"/><Relationship Id="rId5" Type="http://schemas.openxmlformats.org/officeDocument/2006/relationships/hyperlink" Target="https://www.knust.edu.gh/" TargetMode="External"/><Relationship Id="rId4" Type="http://schemas.openxmlformats.org/officeDocument/2006/relationships/image" Target="../media/image83.jpg"/></Relationships>
</file>

<file path=ppt/slides/_rels/slide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4.jpg"/><Relationship Id="rId7" Type="http://schemas.openxmlformats.org/officeDocument/2006/relationships/image" Target="../media/image88.jp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7.jpg"/><Relationship Id="rId5" Type="http://schemas.openxmlformats.org/officeDocument/2006/relationships/image" Target="../media/image86.jpg"/><Relationship Id="rId4" Type="http://schemas.openxmlformats.org/officeDocument/2006/relationships/image" Target="../media/image5.png"/><Relationship Id="rId9" Type="http://schemas.openxmlformats.org/officeDocument/2006/relationships/hyperlink" Target="https://www.knust.edu.g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5.xml"/><Relationship Id="rId4" Type="http://schemas.openxmlformats.org/officeDocument/2006/relationships/hyperlink" Target="https://www.knust.edu.gh/"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8" Type="http://schemas.openxmlformats.org/officeDocument/2006/relationships/hyperlink" Target="https://www.knust.edu.gh/" TargetMode="External"/><Relationship Id="rId3" Type="http://schemas.openxmlformats.org/officeDocument/2006/relationships/image" Target="../media/image4.jpg"/><Relationship Id="rId7" Type="http://schemas.openxmlformats.org/officeDocument/2006/relationships/image" Target="../media/image94.jp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93.jpg"/><Relationship Id="rId5" Type="http://schemas.openxmlformats.org/officeDocument/2006/relationships/image" Target="../media/image92.jp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5.xml"/><Relationship Id="rId4" Type="http://schemas.openxmlformats.org/officeDocument/2006/relationships/hyperlink" Target="https://www.knust.edu.gh/"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5.xml"/><Relationship Id="rId6" Type="http://schemas.openxmlformats.org/officeDocument/2006/relationships/hyperlink" Target="https://www.knust.edu.gh/" TargetMode="External"/><Relationship Id="rId5" Type="http://schemas.openxmlformats.org/officeDocument/2006/relationships/image" Target="../media/image102.jpg"/><Relationship Id="rId4" Type="http://schemas.openxmlformats.org/officeDocument/2006/relationships/image" Target="../media/image101.jpg"/></Relationships>
</file>

<file path=ppt/slides/_rels/slide8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hyperlink" Target="https://www.knust.edu.gh/" TargetMode="External"/><Relationship Id="rId5" Type="http://schemas.openxmlformats.org/officeDocument/2006/relationships/image" Target="../media/image106.jpg"/><Relationship Id="rId4" Type="http://schemas.openxmlformats.org/officeDocument/2006/relationships/image" Target="../media/image105.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8" Type="http://schemas.openxmlformats.org/officeDocument/2006/relationships/image" Target="../media/image110.jpg"/><Relationship Id="rId3" Type="http://schemas.openxmlformats.org/officeDocument/2006/relationships/image" Target="../media/image4.jpg"/><Relationship Id="rId7" Type="http://schemas.openxmlformats.org/officeDocument/2006/relationships/image" Target="../media/image109.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5.png"/><Relationship Id="rId9" Type="http://schemas.openxmlformats.org/officeDocument/2006/relationships/hyperlink" Target="https://www.knust.edu.gh/"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www.knust.edu.gh/"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2.jpg"/><Relationship Id="rId5" Type="http://schemas.openxmlformats.org/officeDocument/2006/relationships/image" Target="../media/image111.jpg"/><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hyperlink" Target="https://www.knust.edu.gh/" TargetMode="External"/><Relationship Id="rId2" Type="http://schemas.openxmlformats.org/officeDocument/2006/relationships/image" Target="../media/image113.jp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5.xml"/><Relationship Id="rId4" Type="http://schemas.openxmlformats.org/officeDocument/2006/relationships/hyperlink" Target="https://www.knust.edu.gh/"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knust.edu.gh/" TargetMode="External"/><Relationship Id="rId5" Type="http://schemas.openxmlformats.org/officeDocument/2006/relationships/image" Target="../media/image116.jpg"/><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nust.edu.gh/" TargetMode="Externa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2" Type="http://schemas.openxmlformats.org/officeDocument/2006/relationships/hyperlink" Target="https://www.knust.edu.gh/"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9069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855344"/>
          </a:xfrm>
          <a:custGeom>
            <a:avLst/>
            <a:gdLst/>
            <a:ahLst/>
            <a:cxnLst/>
            <a:rect l="l" t="t" r="r" b="b"/>
            <a:pathLst>
              <a:path w="9144000" h="855344">
                <a:moveTo>
                  <a:pt x="0" y="854963"/>
                </a:moveTo>
                <a:lnTo>
                  <a:pt x="9144000" y="854963"/>
                </a:lnTo>
                <a:lnTo>
                  <a:pt x="9144000" y="0"/>
                </a:lnTo>
                <a:lnTo>
                  <a:pt x="0" y="0"/>
                </a:lnTo>
                <a:lnTo>
                  <a:pt x="0" y="854963"/>
                </a:lnTo>
                <a:close/>
              </a:path>
            </a:pathLst>
          </a:custGeom>
          <a:solidFill>
            <a:srgbClr val="008000"/>
          </a:solidFill>
        </p:spPr>
        <p:txBody>
          <a:bodyPr wrap="square" lIns="0" tIns="0" rIns="0" bIns="0" rtlCol="0"/>
          <a:lstStyle/>
          <a:p>
            <a:endParaRPr/>
          </a:p>
        </p:txBody>
      </p:sp>
      <p:sp>
        <p:nvSpPr>
          <p:cNvPr id="4" name="object 4"/>
          <p:cNvSpPr txBox="1"/>
          <p:nvPr/>
        </p:nvSpPr>
        <p:spPr>
          <a:xfrm>
            <a:off x="5567298" y="268351"/>
            <a:ext cx="3077210" cy="452755"/>
          </a:xfrm>
          <a:prstGeom prst="rect">
            <a:avLst/>
          </a:prstGeom>
        </p:spPr>
        <p:txBody>
          <a:bodyPr vert="horz" wrap="square" lIns="0" tIns="12700" rIns="0" bIns="0" rtlCol="0">
            <a:spAutoFit/>
          </a:bodyPr>
          <a:lstStyle/>
          <a:p>
            <a:pPr marL="12700" marR="5080">
              <a:lnSpc>
                <a:spcPct val="100000"/>
              </a:lnSpc>
              <a:spcBef>
                <a:spcPts val="100"/>
              </a:spcBef>
            </a:pPr>
            <a:r>
              <a:rPr sz="1400" spc="-5" dirty="0">
                <a:solidFill>
                  <a:srgbClr val="FFFFFF"/>
                </a:solidFill>
                <a:latin typeface="Arial"/>
                <a:cs typeface="Arial"/>
              </a:rPr>
              <a:t>Kwame Nkrumah University </a:t>
            </a:r>
            <a:r>
              <a:rPr sz="1400" dirty="0">
                <a:solidFill>
                  <a:srgbClr val="FFFFFF"/>
                </a:solidFill>
                <a:latin typeface="Arial"/>
                <a:cs typeface="Arial"/>
              </a:rPr>
              <a:t>of  Science &amp; </a:t>
            </a:r>
            <a:r>
              <a:rPr sz="1400" spc="-25" dirty="0">
                <a:solidFill>
                  <a:srgbClr val="FFFFFF"/>
                </a:solidFill>
                <a:latin typeface="Arial"/>
                <a:cs typeface="Arial"/>
              </a:rPr>
              <a:t>Technology, </a:t>
            </a:r>
            <a:r>
              <a:rPr sz="1400" dirty="0">
                <a:solidFill>
                  <a:srgbClr val="FFFFFF"/>
                </a:solidFill>
                <a:latin typeface="Arial"/>
                <a:cs typeface="Arial"/>
              </a:rPr>
              <a:t>Kumasi,</a:t>
            </a:r>
            <a:r>
              <a:rPr sz="1400" spc="-165" dirty="0">
                <a:solidFill>
                  <a:srgbClr val="FFFFFF"/>
                </a:solidFill>
                <a:latin typeface="Arial"/>
                <a:cs typeface="Arial"/>
              </a:rPr>
              <a:t> </a:t>
            </a:r>
            <a:r>
              <a:rPr sz="1400" dirty="0">
                <a:solidFill>
                  <a:srgbClr val="FFFFFF"/>
                </a:solidFill>
                <a:latin typeface="Arial"/>
                <a:cs typeface="Arial"/>
              </a:rPr>
              <a:t>Ghana</a:t>
            </a:r>
            <a:endParaRPr sz="1400">
              <a:latin typeface="Arial"/>
              <a:cs typeface="Arial"/>
            </a:endParaRPr>
          </a:p>
        </p:txBody>
      </p:sp>
      <p:sp>
        <p:nvSpPr>
          <p:cNvPr id="5" name="object 5"/>
          <p:cNvSpPr/>
          <p:nvPr/>
        </p:nvSpPr>
        <p:spPr>
          <a:xfrm>
            <a:off x="4995671" y="158495"/>
            <a:ext cx="492251" cy="624839"/>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34453" y="2027047"/>
            <a:ext cx="8077200" cy="1244600"/>
          </a:xfrm>
          <a:prstGeom prst="rect">
            <a:avLst/>
          </a:prstGeom>
        </p:spPr>
        <p:txBody>
          <a:bodyPr vert="horz" wrap="square" lIns="0" tIns="12065" rIns="0" bIns="0" rtlCol="0">
            <a:spAutoFit/>
          </a:bodyPr>
          <a:lstStyle/>
          <a:p>
            <a:pPr marL="2839085" marR="5080" indent="-2827020">
              <a:lnSpc>
                <a:spcPct val="100000"/>
              </a:lnSpc>
              <a:spcBef>
                <a:spcPts val="95"/>
              </a:spcBef>
            </a:pPr>
            <a:r>
              <a:rPr sz="4000" spc="-5" dirty="0">
                <a:latin typeface="Arial"/>
                <a:cs typeface="Arial"/>
              </a:rPr>
              <a:t>BIOL 252: MICROBIAL</a:t>
            </a:r>
            <a:r>
              <a:rPr sz="4000" spc="-145" dirty="0">
                <a:latin typeface="Arial"/>
                <a:cs typeface="Arial"/>
              </a:rPr>
              <a:t> </a:t>
            </a:r>
            <a:r>
              <a:rPr sz="4000" spc="-5" dirty="0">
                <a:latin typeface="Arial"/>
                <a:cs typeface="Arial"/>
              </a:rPr>
              <a:t>ECOLOGY  2019/2020</a:t>
            </a:r>
            <a:endParaRPr sz="4000">
              <a:latin typeface="Arial"/>
              <a:cs typeface="Arial"/>
            </a:endParaRPr>
          </a:p>
        </p:txBody>
      </p:sp>
      <p:sp>
        <p:nvSpPr>
          <p:cNvPr id="7" name="object 7"/>
          <p:cNvSpPr txBox="1"/>
          <p:nvPr/>
        </p:nvSpPr>
        <p:spPr>
          <a:xfrm>
            <a:off x="807516" y="3933901"/>
            <a:ext cx="7092950" cy="1887855"/>
          </a:xfrm>
          <a:prstGeom prst="rect">
            <a:avLst/>
          </a:prstGeom>
        </p:spPr>
        <p:txBody>
          <a:bodyPr vert="horz" wrap="square" lIns="0" tIns="12065" rIns="0" bIns="0" rtlCol="0">
            <a:spAutoFit/>
          </a:bodyPr>
          <a:lstStyle/>
          <a:p>
            <a:pPr marL="12700">
              <a:lnSpc>
                <a:spcPts val="2630"/>
              </a:lnSpc>
              <a:spcBef>
                <a:spcPts val="95"/>
              </a:spcBef>
            </a:pPr>
            <a:r>
              <a:rPr sz="2200" b="1" spc="-5" dirty="0">
                <a:latin typeface="Arial"/>
                <a:cs typeface="Arial"/>
              </a:rPr>
              <a:t>Name: </a:t>
            </a:r>
            <a:r>
              <a:rPr sz="2200" b="1" spc="-45" dirty="0">
                <a:latin typeface="Arial"/>
                <a:cs typeface="Arial"/>
              </a:rPr>
              <a:t>Dr. </a:t>
            </a:r>
            <a:r>
              <a:rPr sz="2200" b="1" spc="-5" dirty="0">
                <a:latin typeface="Arial"/>
                <a:cs typeface="Arial"/>
              </a:rPr>
              <a:t>(Mrs.) Linda Aurelia</a:t>
            </a:r>
            <a:r>
              <a:rPr sz="2200" b="1" spc="25" dirty="0">
                <a:latin typeface="Arial"/>
                <a:cs typeface="Arial"/>
              </a:rPr>
              <a:t> </a:t>
            </a:r>
            <a:r>
              <a:rPr sz="2200" b="1" spc="-5" dirty="0">
                <a:latin typeface="Arial"/>
                <a:cs typeface="Arial"/>
              </a:rPr>
              <a:t>Ofori</a:t>
            </a:r>
            <a:endParaRPr sz="2200">
              <a:latin typeface="Arial"/>
              <a:cs typeface="Arial"/>
            </a:endParaRPr>
          </a:p>
          <a:p>
            <a:pPr marL="12700" marR="5080">
              <a:lnSpc>
                <a:spcPts val="2640"/>
              </a:lnSpc>
              <a:spcBef>
                <a:spcPts val="80"/>
              </a:spcBef>
            </a:pPr>
            <a:r>
              <a:rPr sz="2200" spc="-10" dirty="0">
                <a:latin typeface="Calibri"/>
                <a:cs typeface="Calibri"/>
              </a:rPr>
              <a:t>Email: </a:t>
            </a:r>
            <a:r>
              <a:rPr sz="2200" u="heavy" spc="-10" dirty="0">
                <a:solidFill>
                  <a:srgbClr val="0000FF"/>
                </a:solidFill>
                <a:uFill>
                  <a:solidFill>
                    <a:srgbClr val="0000FF"/>
                  </a:solidFill>
                </a:uFill>
                <a:latin typeface="Calibri"/>
                <a:cs typeface="Calibri"/>
                <a:hlinkClick r:id="rId4"/>
              </a:rPr>
              <a:t>laandoh.cos@knust.edu.gh</a:t>
            </a:r>
            <a:r>
              <a:rPr sz="2200" u="heavy" spc="-10" dirty="0">
                <a:solidFill>
                  <a:srgbClr val="0000FF"/>
                </a:solidFill>
                <a:uFill>
                  <a:solidFill>
                    <a:srgbClr val="0000FF"/>
                  </a:solidFill>
                </a:uFill>
                <a:latin typeface="Calibri"/>
                <a:cs typeface="Calibri"/>
                <a:hlinkClick r:id="rId5"/>
              </a:rPr>
              <a:t>/aurelia012001@yahoo.com </a:t>
            </a:r>
            <a:r>
              <a:rPr sz="2200" spc="-10" dirty="0">
                <a:solidFill>
                  <a:srgbClr val="0000FF"/>
                </a:solidFill>
                <a:latin typeface="Calibri"/>
                <a:cs typeface="Calibri"/>
              </a:rPr>
              <a:t> </a:t>
            </a:r>
            <a:r>
              <a:rPr sz="2200" spc="-5" dirty="0">
                <a:latin typeface="Calibri"/>
                <a:cs typeface="Calibri"/>
              </a:rPr>
              <a:t>Phone No:</a:t>
            </a:r>
            <a:r>
              <a:rPr sz="2200" dirty="0">
                <a:latin typeface="Calibri"/>
                <a:cs typeface="Calibri"/>
              </a:rPr>
              <a:t> </a:t>
            </a:r>
            <a:r>
              <a:rPr sz="2200" spc="-5" dirty="0">
                <a:latin typeface="Calibri"/>
                <a:cs typeface="Calibri"/>
              </a:rPr>
              <a:t>0244220064</a:t>
            </a:r>
            <a:endParaRPr sz="2200">
              <a:latin typeface="Calibri"/>
              <a:cs typeface="Calibri"/>
            </a:endParaRPr>
          </a:p>
          <a:p>
            <a:pPr marL="12700">
              <a:lnSpc>
                <a:spcPts val="2550"/>
              </a:lnSpc>
            </a:pPr>
            <a:r>
              <a:rPr sz="2200" spc="-10" dirty="0">
                <a:latin typeface="Calibri"/>
                <a:cs typeface="Calibri"/>
              </a:rPr>
              <a:t>Office number:</a:t>
            </a:r>
            <a:r>
              <a:rPr sz="2200" spc="45" dirty="0">
                <a:latin typeface="Calibri"/>
                <a:cs typeface="Calibri"/>
              </a:rPr>
              <a:t> </a:t>
            </a:r>
            <a:r>
              <a:rPr sz="2200" b="1" spc="-5" dirty="0">
                <a:latin typeface="Calibri"/>
                <a:cs typeface="Calibri"/>
              </a:rPr>
              <a:t>016</a:t>
            </a:r>
            <a:endParaRPr sz="2200">
              <a:latin typeface="Calibri"/>
              <a:cs typeface="Calibri"/>
            </a:endParaRPr>
          </a:p>
          <a:p>
            <a:pPr marL="12700" marR="2444750">
              <a:lnSpc>
                <a:spcPct val="100000"/>
              </a:lnSpc>
              <a:spcBef>
                <a:spcPts val="45"/>
              </a:spcBef>
            </a:pPr>
            <a:r>
              <a:rPr sz="1700" b="1" dirty="0">
                <a:solidFill>
                  <a:srgbClr val="7E7E7E"/>
                </a:solidFill>
                <a:latin typeface="Arial"/>
                <a:cs typeface="Arial"/>
              </a:rPr>
              <a:t>Department: Theoretical and </a:t>
            </a:r>
            <a:r>
              <a:rPr sz="1700" b="1" spc="-5" dirty="0">
                <a:solidFill>
                  <a:srgbClr val="7E7E7E"/>
                </a:solidFill>
                <a:latin typeface="Arial"/>
                <a:cs typeface="Arial"/>
              </a:rPr>
              <a:t>Applied</a:t>
            </a:r>
            <a:r>
              <a:rPr sz="1700" b="1" spc="-130" dirty="0">
                <a:solidFill>
                  <a:srgbClr val="7E7E7E"/>
                </a:solidFill>
                <a:latin typeface="Arial"/>
                <a:cs typeface="Arial"/>
              </a:rPr>
              <a:t> </a:t>
            </a:r>
            <a:r>
              <a:rPr sz="1700" b="1" dirty="0">
                <a:solidFill>
                  <a:srgbClr val="7E7E7E"/>
                </a:solidFill>
                <a:latin typeface="Arial"/>
                <a:cs typeface="Arial"/>
              </a:rPr>
              <a:t>Biology  Faculty &amp; College: Biosciences,</a:t>
            </a:r>
            <a:r>
              <a:rPr sz="1700" b="1" spc="-45" dirty="0">
                <a:solidFill>
                  <a:srgbClr val="7E7E7E"/>
                </a:solidFill>
                <a:latin typeface="Arial"/>
                <a:cs typeface="Arial"/>
              </a:rPr>
              <a:t> </a:t>
            </a:r>
            <a:r>
              <a:rPr sz="1700" b="1" dirty="0">
                <a:solidFill>
                  <a:srgbClr val="7E7E7E"/>
                </a:solidFill>
                <a:latin typeface="Arial"/>
                <a:cs typeface="Arial"/>
              </a:rPr>
              <a:t>Science</a:t>
            </a:r>
            <a:endParaRPr sz="17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367215"/>
            <a:ext cx="9143999" cy="49078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6377940"/>
            <a:ext cx="9144000" cy="480059"/>
          </a:xfrm>
          <a:custGeom>
            <a:avLst/>
            <a:gdLst/>
            <a:ahLst/>
            <a:cxnLst/>
            <a:rect l="l" t="t" r="r" b="b"/>
            <a:pathLst>
              <a:path w="9144000" h="480059">
                <a:moveTo>
                  <a:pt x="0" y="480060"/>
                </a:moveTo>
                <a:lnTo>
                  <a:pt x="9144000" y="480060"/>
                </a:lnTo>
                <a:lnTo>
                  <a:pt x="9144000" y="0"/>
                </a:lnTo>
                <a:lnTo>
                  <a:pt x="0" y="0"/>
                </a:lnTo>
                <a:lnTo>
                  <a:pt x="0" y="480060"/>
                </a:lnTo>
                <a:close/>
              </a:path>
            </a:pathLst>
          </a:custGeom>
          <a:solidFill>
            <a:srgbClr val="D6E3BC"/>
          </a:solidFill>
        </p:spPr>
        <p:txBody>
          <a:bodyPr wrap="square" lIns="0" tIns="0" rIns="0" bIns="0" rtlCol="0"/>
          <a:lstStyle/>
          <a:p>
            <a:endParaRPr/>
          </a:p>
        </p:txBody>
      </p:sp>
      <p:sp>
        <p:nvSpPr>
          <p:cNvPr id="4" name="object 4"/>
          <p:cNvSpPr/>
          <p:nvPr/>
        </p:nvSpPr>
        <p:spPr>
          <a:xfrm>
            <a:off x="0" y="5972555"/>
            <a:ext cx="9143999" cy="4449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5992367"/>
            <a:ext cx="9144000" cy="364490"/>
          </a:xfrm>
          <a:custGeom>
            <a:avLst/>
            <a:gdLst/>
            <a:ahLst/>
            <a:cxnLst/>
            <a:rect l="l" t="t" r="r" b="b"/>
            <a:pathLst>
              <a:path w="9144000" h="364489">
                <a:moveTo>
                  <a:pt x="0" y="364235"/>
                </a:moveTo>
                <a:lnTo>
                  <a:pt x="9144000" y="364235"/>
                </a:lnTo>
                <a:lnTo>
                  <a:pt x="9144000" y="0"/>
                </a:lnTo>
                <a:lnTo>
                  <a:pt x="0" y="0"/>
                </a:lnTo>
                <a:lnTo>
                  <a:pt x="0" y="364235"/>
                </a:lnTo>
                <a:close/>
              </a:path>
            </a:pathLst>
          </a:custGeom>
          <a:solidFill>
            <a:srgbClr val="008000"/>
          </a:solidFill>
        </p:spPr>
        <p:txBody>
          <a:bodyPr wrap="square" lIns="0" tIns="0" rIns="0" bIns="0" rtlCol="0"/>
          <a:lstStyle/>
          <a:p>
            <a:endParaRPr/>
          </a:p>
        </p:txBody>
      </p:sp>
      <p:sp>
        <p:nvSpPr>
          <p:cNvPr id="6" name="object 6"/>
          <p:cNvSpPr/>
          <p:nvPr/>
        </p:nvSpPr>
        <p:spPr>
          <a:xfrm>
            <a:off x="6947916" y="6021323"/>
            <a:ext cx="204216" cy="2834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560819" y="6042659"/>
            <a:ext cx="268224" cy="2682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98108" y="6030467"/>
            <a:ext cx="292608" cy="291083"/>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459740" y="132943"/>
            <a:ext cx="7292340" cy="5614035"/>
          </a:xfrm>
          <a:prstGeom prst="rect">
            <a:avLst/>
          </a:prstGeom>
        </p:spPr>
        <p:txBody>
          <a:bodyPr vert="horz" wrap="square" lIns="0" tIns="52069" rIns="0" bIns="0" rtlCol="0">
            <a:spAutoFit/>
          </a:bodyPr>
          <a:lstStyle/>
          <a:p>
            <a:pPr marL="355600" indent="-342900">
              <a:lnSpc>
                <a:spcPct val="100000"/>
              </a:lnSpc>
              <a:spcBef>
                <a:spcPts val="409"/>
              </a:spcBef>
              <a:buFont typeface="Arial"/>
              <a:buChar char="•"/>
              <a:tabLst>
                <a:tab pos="354965" algn="l"/>
                <a:tab pos="355600" algn="l"/>
              </a:tabLst>
            </a:pPr>
            <a:r>
              <a:rPr sz="2600" spc="-5" dirty="0">
                <a:solidFill>
                  <a:srgbClr val="6F2F9F"/>
                </a:solidFill>
                <a:latin typeface="Calibri"/>
                <a:cs typeface="Calibri"/>
              </a:rPr>
              <a:t>Chemical</a:t>
            </a:r>
            <a:endParaRPr sz="2600">
              <a:latin typeface="Calibri"/>
              <a:cs typeface="Calibri"/>
            </a:endParaRPr>
          </a:p>
          <a:p>
            <a:pPr marL="12700" marR="5080" indent="457200">
              <a:lnSpc>
                <a:spcPts val="2810"/>
              </a:lnSpc>
              <a:spcBef>
                <a:spcPts val="665"/>
              </a:spcBef>
              <a:tabLst>
                <a:tab pos="5956935" algn="l"/>
              </a:tabLst>
            </a:pPr>
            <a:r>
              <a:rPr sz="2600" spc="-5" dirty="0">
                <a:latin typeface="Calibri"/>
                <a:cs typeface="Calibri"/>
              </a:rPr>
              <a:t>−Ai</a:t>
            </a:r>
            <a:r>
              <a:rPr sz="2600" dirty="0">
                <a:latin typeface="Calibri"/>
                <a:cs typeface="Calibri"/>
              </a:rPr>
              <a:t>r </a:t>
            </a:r>
            <a:r>
              <a:rPr sz="2600" spc="-5" dirty="0">
                <a:latin typeface="Calibri"/>
                <a:cs typeface="Calibri"/>
              </a:rPr>
              <a:t>p</a:t>
            </a:r>
            <a:r>
              <a:rPr sz="2600" spc="-10" dirty="0">
                <a:latin typeface="Calibri"/>
                <a:cs typeface="Calibri"/>
              </a:rPr>
              <a:t>o</a:t>
            </a:r>
            <a:r>
              <a:rPr sz="2600" dirty="0">
                <a:latin typeface="Calibri"/>
                <a:cs typeface="Calibri"/>
              </a:rPr>
              <a:t>llu</a:t>
            </a:r>
            <a:r>
              <a:rPr sz="2600" spc="-30" dirty="0">
                <a:latin typeface="Calibri"/>
                <a:cs typeface="Calibri"/>
              </a:rPr>
              <a:t>t</a:t>
            </a:r>
            <a:r>
              <a:rPr sz="2600" dirty="0">
                <a:latin typeface="Calibri"/>
                <a:cs typeface="Calibri"/>
              </a:rPr>
              <a:t>a</a:t>
            </a:r>
            <a:r>
              <a:rPr sz="2600" spc="-25" dirty="0">
                <a:latin typeface="Calibri"/>
                <a:cs typeface="Calibri"/>
              </a:rPr>
              <a:t>n</a:t>
            </a:r>
            <a:r>
              <a:rPr sz="2600" dirty="0">
                <a:latin typeface="Calibri"/>
                <a:cs typeface="Calibri"/>
              </a:rPr>
              <a:t>ts,</a:t>
            </a:r>
            <a:r>
              <a:rPr sz="2600" spc="-10" dirty="0">
                <a:latin typeface="Calibri"/>
                <a:cs typeface="Calibri"/>
              </a:rPr>
              <a:t> </a:t>
            </a:r>
            <a:r>
              <a:rPr sz="2600" spc="-25" dirty="0">
                <a:latin typeface="Calibri"/>
                <a:cs typeface="Calibri"/>
              </a:rPr>
              <a:t>t</a:t>
            </a:r>
            <a:r>
              <a:rPr sz="2600" spc="-55" dirty="0">
                <a:latin typeface="Calibri"/>
                <a:cs typeface="Calibri"/>
              </a:rPr>
              <a:t>o</a:t>
            </a:r>
            <a:r>
              <a:rPr sz="2600" spc="-5" dirty="0">
                <a:latin typeface="Calibri"/>
                <a:cs typeface="Calibri"/>
              </a:rPr>
              <a:t>xi</a:t>
            </a:r>
            <a:r>
              <a:rPr sz="2600" dirty="0">
                <a:latin typeface="Calibri"/>
                <a:cs typeface="Calibri"/>
              </a:rPr>
              <a:t>c </a:t>
            </a:r>
            <a:r>
              <a:rPr sz="2600" spc="-25" dirty="0">
                <a:latin typeface="Calibri"/>
                <a:cs typeface="Calibri"/>
              </a:rPr>
              <a:t>w</a:t>
            </a:r>
            <a:r>
              <a:rPr sz="2600" dirty="0">
                <a:latin typeface="Calibri"/>
                <a:cs typeface="Calibri"/>
              </a:rPr>
              <a:t>a</a:t>
            </a:r>
            <a:r>
              <a:rPr sz="2600" spc="-25" dirty="0">
                <a:latin typeface="Calibri"/>
                <a:cs typeface="Calibri"/>
              </a:rPr>
              <a:t>st</a:t>
            </a:r>
            <a:r>
              <a:rPr sz="2600" dirty="0">
                <a:latin typeface="Calibri"/>
                <a:cs typeface="Calibri"/>
              </a:rPr>
              <a:t>es,</a:t>
            </a:r>
            <a:r>
              <a:rPr sz="2600" spc="-40" dirty="0">
                <a:latin typeface="Calibri"/>
                <a:cs typeface="Calibri"/>
              </a:rPr>
              <a:t> </a:t>
            </a:r>
            <a:r>
              <a:rPr sz="2600" spc="-5" dirty="0">
                <a:latin typeface="Calibri"/>
                <a:cs typeface="Calibri"/>
              </a:rPr>
              <a:t>pe</a:t>
            </a:r>
            <a:r>
              <a:rPr sz="2600" spc="-25" dirty="0">
                <a:latin typeface="Calibri"/>
                <a:cs typeface="Calibri"/>
              </a:rPr>
              <a:t>s</a:t>
            </a:r>
            <a:r>
              <a:rPr sz="2600" dirty="0">
                <a:latin typeface="Calibri"/>
                <a:cs typeface="Calibri"/>
              </a:rPr>
              <a:t>tic</a:t>
            </a:r>
            <a:r>
              <a:rPr sz="2600" spc="5" dirty="0">
                <a:latin typeface="Calibri"/>
                <a:cs typeface="Calibri"/>
              </a:rPr>
              <a:t>i</a:t>
            </a:r>
            <a:r>
              <a:rPr sz="2600" spc="-5" dirty="0">
                <a:latin typeface="Calibri"/>
                <a:cs typeface="Calibri"/>
              </a:rPr>
              <a:t>d</a:t>
            </a:r>
            <a:r>
              <a:rPr sz="2600" spc="-15" dirty="0">
                <a:latin typeface="Calibri"/>
                <a:cs typeface="Calibri"/>
              </a:rPr>
              <a:t>e</a:t>
            </a:r>
            <a:r>
              <a:rPr sz="2600" spc="-5" dirty="0">
                <a:latin typeface="Calibri"/>
                <a:cs typeface="Calibri"/>
              </a:rPr>
              <a:t>s</a:t>
            </a:r>
            <a:r>
              <a:rPr sz="2600" dirty="0">
                <a:latin typeface="Calibri"/>
                <a:cs typeface="Calibri"/>
              </a:rPr>
              <a:t>,	</a:t>
            </a:r>
            <a:r>
              <a:rPr sz="2600" spc="-50" dirty="0">
                <a:latin typeface="Calibri"/>
                <a:cs typeface="Calibri"/>
              </a:rPr>
              <a:t>P</a:t>
            </a:r>
            <a:r>
              <a:rPr sz="2600" dirty="0">
                <a:latin typeface="Calibri"/>
                <a:cs typeface="Calibri"/>
              </a:rPr>
              <a:t>e</a:t>
            </a:r>
            <a:r>
              <a:rPr sz="2600" spc="-50" dirty="0">
                <a:latin typeface="Calibri"/>
                <a:cs typeface="Calibri"/>
              </a:rPr>
              <a:t>r</a:t>
            </a:r>
            <a:r>
              <a:rPr sz="2600" spc="-5" dirty="0">
                <a:latin typeface="Calibri"/>
                <a:cs typeface="Calibri"/>
              </a:rPr>
              <a:t>si</a:t>
            </a:r>
            <a:r>
              <a:rPr sz="2600" spc="-20" dirty="0">
                <a:latin typeface="Calibri"/>
                <a:cs typeface="Calibri"/>
              </a:rPr>
              <a:t>s</a:t>
            </a:r>
            <a:r>
              <a:rPr sz="2600" spc="-25" dirty="0">
                <a:latin typeface="Calibri"/>
                <a:cs typeface="Calibri"/>
              </a:rPr>
              <a:t>t</a:t>
            </a:r>
            <a:r>
              <a:rPr sz="2600" spc="-15" dirty="0">
                <a:latin typeface="Calibri"/>
                <a:cs typeface="Calibri"/>
              </a:rPr>
              <a:t>e</a:t>
            </a:r>
            <a:r>
              <a:rPr sz="2600" spc="-35" dirty="0">
                <a:latin typeface="Calibri"/>
                <a:cs typeface="Calibri"/>
              </a:rPr>
              <a:t>n</a:t>
            </a:r>
            <a:r>
              <a:rPr sz="2600" dirty="0">
                <a:latin typeface="Calibri"/>
                <a:cs typeface="Calibri"/>
              </a:rPr>
              <a:t>t  </a:t>
            </a:r>
            <a:r>
              <a:rPr sz="2600" spc="-15" dirty="0">
                <a:latin typeface="Calibri"/>
                <a:cs typeface="Calibri"/>
              </a:rPr>
              <a:t>Organic Pollutants </a:t>
            </a:r>
            <a:r>
              <a:rPr sz="2600" spc="-10" dirty="0">
                <a:latin typeface="Calibri"/>
                <a:cs typeface="Calibri"/>
              </a:rPr>
              <a:t>(POPs)</a:t>
            </a:r>
            <a:endParaRPr sz="2600">
              <a:latin typeface="Calibri"/>
              <a:cs typeface="Calibri"/>
            </a:endParaRPr>
          </a:p>
          <a:p>
            <a:pPr>
              <a:lnSpc>
                <a:spcPct val="100000"/>
              </a:lnSpc>
              <a:spcBef>
                <a:spcPts val="40"/>
              </a:spcBef>
            </a:pPr>
            <a:endParaRPr sz="3000">
              <a:latin typeface="Calibri"/>
              <a:cs typeface="Calibri"/>
            </a:endParaRPr>
          </a:p>
          <a:p>
            <a:pPr marL="355600" indent="-342900">
              <a:lnSpc>
                <a:spcPct val="100000"/>
              </a:lnSpc>
              <a:buFont typeface="Arial"/>
              <a:buChar char="•"/>
              <a:tabLst>
                <a:tab pos="354965" algn="l"/>
                <a:tab pos="355600" algn="l"/>
              </a:tabLst>
            </a:pPr>
            <a:r>
              <a:rPr sz="2600" spc="-15" dirty="0">
                <a:solidFill>
                  <a:srgbClr val="6F2F9F"/>
                </a:solidFill>
                <a:latin typeface="Calibri"/>
                <a:cs typeface="Calibri"/>
              </a:rPr>
              <a:t>Physical</a:t>
            </a:r>
            <a:endParaRPr sz="2600">
              <a:latin typeface="Calibri"/>
              <a:cs typeface="Calibri"/>
            </a:endParaRPr>
          </a:p>
          <a:p>
            <a:pPr marL="469900">
              <a:lnSpc>
                <a:spcPct val="100000"/>
              </a:lnSpc>
              <a:spcBef>
                <a:spcPts val="310"/>
              </a:spcBef>
            </a:pPr>
            <a:r>
              <a:rPr sz="2600" spc="-5" dirty="0">
                <a:latin typeface="Calibri"/>
                <a:cs typeface="Calibri"/>
              </a:rPr>
              <a:t>−Noise, </a:t>
            </a:r>
            <a:r>
              <a:rPr sz="2600" dirty="0">
                <a:latin typeface="Calibri"/>
                <a:cs typeface="Calibri"/>
              </a:rPr>
              <a:t>ionizing and </a:t>
            </a:r>
            <a:r>
              <a:rPr sz="2600" spc="-5" dirty="0">
                <a:latin typeface="Calibri"/>
                <a:cs typeface="Calibri"/>
              </a:rPr>
              <a:t>non-ionizing</a:t>
            </a:r>
            <a:r>
              <a:rPr sz="2600" spc="-40" dirty="0">
                <a:latin typeface="Calibri"/>
                <a:cs typeface="Calibri"/>
              </a:rPr>
              <a:t> </a:t>
            </a:r>
            <a:r>
              <a:rPr sz="2600" spc="-10" dirty="0">
                <a:latin typeface="Calibri"/>
                <a:cs typeface="Calibri"/>
              </a:rPr>
              <a:t>radiation</a:t>
            </a:r>
            <a:endParaRPr sz="2600">
              <a:latin typeface="Calibri"/>
              <a:cs typeface="Calibri"/>
            </a:endParaRPr>
          </a:p>
          <a:p>
            <a:pPr>
              <a:lnSpc>
                <a:spcPct val="100000"/>
              </a:lnSpc>
              <a:spcBef>
                <a:spcPts val="25"/>
              </a:spcBef>
            </a:pPr>
            <a:endParaRPr sz="3050">
              <a:latin typeface="Calibri"/>
              <a:cs typeface="Calibri"/>
            </a:endParaRPr>
          </a:p>
          <a:p>
            <a:pPr marL="355600" indent="-342900">
              <a:lnSpc>
                <a:spcPct val="100000"/>
              </a:lnSpc>
              <a:buFont typeface="Arial"/>
              <a:buChar char="•"/>
              <a:tabLst>
                <a:tab pos="354965" algn="l"/>
                <a:tab pos="355600" algn="l"/>
              </a:tabLst>
            </a:pPr>
            <a:r>
              <a:rPr sz="2600" spc="-5" dirty="0">
                <a:solidFill>
                  <a:srgbClr val="6F2F9F"/>
                </a:solidFill>
                <a:latin typeface="Calibri"/>
                <a:cs typeface="Calibri"/>
              </a:rPr>
              <a:t>Socioeconomic</a:t>
            </a:r>
            <a:endParaRPr sz="2600">
              <a:latin typeface="Calibri"/>
              <a:cs typeface="Calibri"/>
            </a:endParaRPr>
          </a:p>
          <a:p>
            <a:pPr marL="469900">
              <a:lnSpc>
                <a:spcPct val="100000"/>
              </a:lnSpc>
              <a:spcBef>
                <a:spcPts val="310"/>
              </a:spcBef>
            </a:pPr>
            <a:r>
              <a:rPr sz="2600" dirty="0">
                <a:solidFill>
                  <a:srgbClr val="FF0000"/>
                </a:solidFill>
                <a:latin typeface="Calibri"/>
                <a:cs typeface="Calibri"/>
              </a:rPr>
              <a:t>−Access </a:t>
            </a:r>
            <a:r>
              <a:rPr sz="2600" spc="-15" dirty="0">
                <a:solidFill>
                  <a:srgbClr val="FF0000"/>
                </a:solidFill>
                <a:latin typeface="Calibri"/>
                <a:cs typeface="Calibri"/>
              </a:rPr>
              <a:t>to </a:t>
            </a:r>
            <a:r>
              <a:rPr sz="2600" spc="-20" dirty="0">
                <a:solidFill>
                  <a:srgbClr val="FF0000"/>
                </a:solidFill>
                <a:latin typeface="Calibri"/>
                <a:cs typeface="Calibri"/>
              </a:rPr>
              <a:t>safe </a:t>
            </a:r>
            <a:r>
              <a:rPr sz="2600" dirty="0">
                <a:solidFill>
                  <a:srgbClr val="FF0000"/>
                </a:solidFill>
                <a:latin typeface="Calibri"/>
                <a:cs typeface="Calibri"/>
              </a:rPr>
              <a:t>and </a:t>
            </a:r>
            <a:r>
              <a:rPr sz="2600" spc="-10" dirty="0">
                <a:solidFill>
                  <a:srgbClr val="FF0000"/>
                </a:solidFill>
                <a:latin typeface="Calibri"/>
                <a:cs typeface="Calibri"/>
              </a:rPr>
              <a:t>sufficient </a:t>
            </a:r>
            <a:r>
              <a:rPr sz="2600" spc="-5" dirty="0">
                <a:solidFill>
                  <a:srgbClr val="FF0000"/>
                </a:solidFill>
                <a:latin typeface="Calibri"/>
                <a:cs typeface="Calibri"/>
              </a:rPr>
              <a:t>health</a:t>
            </a:r>
            <a:r>
              <a:rPr sz="2600" spc="-90" dirty="0">
                <a:solidFill>
                  <a:srgbClr val="FF0000"/>
                </a:solidFill>
                <a:latin typeface="Calibri"/>
                <a:cs typeface="Calibri"/>
              </a:rPr>
              <a:t> </a:t>
            </a:r>
            <a:r>
              <a:rPr sz="2600" spc="-15" dirty="0">
                <a:solidFill>
                  <a:srgbClr val="FF0000"/>
                </a:solidFill>
                <a:latin typeface="Calibri"/>
                <a:cs typeface="Calibri"/>
              </a:rPr>
              <a:t>care</a:t>
            </a:r>
            <a:endParaRPr sz="2600">
              <a:latin typeface="Calibri"/>
              <a:cs typeface="Calibri"/>
            </a:endParaRPr>
          </a:p>
          <a:p>
            <a:pPr>
              <a:lnSpc>
                <a:spcPct val="100000"/>
              </a:lnSpc>
              <a:spcBef>
                <a:spcPts val="25"/>
              </a:spcBef>
            </a:pPr>
            <a:endParaRPr sz="3050">
              <a:latin typeface="Calibri"/>
              <a:cs typeface="Calibri"/>
            </a:endParaRPr>
          </a:p>
          <a:p>
            <a:pPr marL="355600" indent="-342900">
              <a:lnSpc>
                <a:spcPct val="100000"/>
              </a:lnSpc>
              <a:buFont typeface="Arial"/>
              <a:buChar char="•"/>
              <a:tabLst>
                <a:tab pos="354965" algn="l"/>
                <a:tab pos="355600" algn="l"/>
              </a:tabLst>
            </a:pPr>
            <a:r>
              <a:rPr sz="2600" spc="-5" dirty="0">
                <a:solidFill>
                  <a:srgbClr val="6F2F9F"/>
                </a:solidFill>
                <a:latin typeface="Calibri"/>
                <a:cs typeface="Calibri"/>
              </a:rPr>
              <a:t>Biological</a:t>
            </a:r>
            <a:endParaRPr sz="2600">
              <a:latin typeface="Calibri"/>
              <a:cs typeface="Calibri"/>
            </a:endParaRPr>
          </a:p>
          <a:p>
            <a:pPr marL="469900">
              <a:lnSpc>
                <a:spcPct val="100000"/>
              </a:lnSpc>
              <a:spcBef>
                <a:spcPts val="310"/>
              </a:spcBef>
            </a:pPr>
            <a:r>
              <a:rPr sz="2600" dirty="0">
                <a:solidFill>
                  <a:srgbClr val="FF0000"/>
                </a:solidFill>
                <a:latin typeface="Calibri"/>
                <a:cs typeface="Calibri"/>
              </a:rPr>
              <a:t>−Disease </a:t>
            </a:r>
            <a:r>
              <a:rPr sz="2600" spc="-10" dirty="0">
                <a:solidFill>
                  <a:srgbClr val="FF0000"/>
                </a:solidFill>
                <a:latin typeface="Calibri"/>
                <a:cs typeface="Calibri"/>
              </a:rPr>
              <a:t>organisms present </a:t>
            </a:r>
            <a:r>
              <a:rPr sz="2600" dirty="0">
                <a:solidFill>
                  <a:srgbClr val="FF0000"/>
                </a:solidFill>
                <a:latin typeface="Calibri"/>
                <a:cs typeface="Calibri"/>
              </a:rPr>
              <a:t>in </a:t>
            </a:r>
            <a:r>
              <a:rPr sz="2600" spc="-20" dirty="0">
                <a:solidFill>
                  <a:srgbClr val="FF0000"/>
                </a:solidFill>
                <a:latin typeface="Calibri"/>
                <a:cs typeface="Calibri"/>
              </a:rPr>
              <a:t>food </a:t>
            </a:r>
            <a:r>
              <a:rPr sz="2600" dirty="0">
                <a:solidFill>
                  <a:srgbClr val="FF0000"/>
                </a:solidFill>
                <a:latin typeface="Calibri"/>
                <a:cs typeface="Calibri"/>
              </a:rPr>
              <a:t>and</a:t>
            </a:r>
            <a:r>
              <a:rPr sz="2600" spc="-65" dirty="0">
                <a:solidFill>
                  <a:srgbClr val="FF0000"/>
                </a:solidFill>
                <a:latin typeface="Calibri"/>
                <a:cs typeface="Calibri"/>
              </a:rPr>
              <a:t> </a:t>
            </a:r>
            <a:r>
              <a:rPr sz="2600" spc="-15" dirty="0">
                <a:solidFill>
                  <a:srgbClr val="FF0000"/>
                </a:solidFill>
                <a:latin typeface="Calibri"/>
                <a:cs typeface="Calibri"/>
              </a:rPr>
              <a:t>water</a:t>
            </a:r>
            <a:endParaRPr sz="2600">
              <a:latin typeface="Calibri"/>
              <a:cs typeface="Calibri"/>
            </a:endParaRPr>
          </a:p>
          <a:p>
            <a:pPr marL="469900">
              <a:lnSpc>
                <a:spcPct val="100000"/>
              </a:lnSpc>
              <a:spcBef>
                <a:spcPts val="315"/>
              </a:spcBef>
            </a:pPr>
            <a:r>
              <a:rPr sz="2600" spc="-5" dirty="0">
                <a:solidFill>
                  <a:srgbClr val="FF0000"/>
                </a:solidFill>
                <a:latin typeface="Calibri"/>
                <a:cs typeface="Calibri"/>
              </a:rPr>
              <a:t>−Insect </a:t>
            </a:r>
            <a:r>
              <a:rPr sz="2600" dirty="0">
                <a:solidFill>
                  <a:srgbClr val="FF0000"/>
                </a:solidFill>
                <a:latin typeface="Calibri"/>
                <a:cs typeface="Calibri"/>
              </a:rPr>
              <a:t>and animal</a:t>
            </a:r>
            <a:r>
              <a:rPr sz="2600" spc="-40" dirty="0">
                <a:solidFill>
                  <a:srgbClr val="FF0000"/>
                </a:solidFill>
                <a:latin typeface="Calibri"/>
                <a:cs typeface="Calibri"/>
              </a:rPr>
              <a:t> </a:t>
            </a:r>
            <a:r>
              <a:rPr sz="2600" spc="-10" dirty="0">
                <a:solidFill>
                  <a:srgbClr val="FF0000"/>
                </a:solidFill>
                <a:latin typeface="Calibri"/>
                <a:cs typeface="Calibri"/>
              </a:rPr>
              <a:t>allergens</a:t>
            </a:r>
            <a:endParaRPr sz="2600">
              <a:latin typeface="Calibri"/>
              <a:cs typeface="Calibri"/>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85090" y="1095755"/>
            <a:ext cx="8157312" cy="4404481"/>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177033" y="240868"/>
            <a:ext cx="3790950" cy="574675"/>
          </a:xfrm>
          <a:prstGeom prst="rect">
            <a:avLst/>
          </a:prstGeom>
        </p:spPr>
        <p:txBody>
          <a:bodyPr vert="horz" wrap="square" lIns="0" tIns="12700" rIns="0" bIns="0" rtlCol="0">
            <a:spAutoFit/>
          </a:bodyPr>
          <a:lstStyle/>
          <a:p>
            <a:pPr marL="12700">
              <a:lnSpc>
                <a:spcPct val="100000"/>
              </a:lnSpc>
              <a:spcBef>
                <a:spcPts val="100"/>
              </a:spcBef>
            </a:pPr>
            <a:r>
              <a:rPr spc="-10" dirty="0"/>
              <a:t>Antigenic</a:t>
            </a:r>
            <a:r>
              <a:rPr spc="-40" dirty="0"/>
              <a:t> </a:t>
            </a:r>
            <a:r>
              <a:rPr spc="-10" dirty="0"/>
              <a:t>variations</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823975" y="176606"/>
            <a:ext cx="7491095" cy="391795"/>
          </a:xfrm>
          <a:prstGeom prst="rect">
            <a:avLst/>
          </a:prstGeom>
        </p:spPr>
        <p:txBody>
          <a:bodyPr vert="horz" wrap="square" lIns="0" tIns="12700" rIns="0" bIns="0" rtlCol="0">
            <a:spAutoFit/>
          </a:bodyPr>
          <a:lstStyle/>
          <a:p>
            <a:pPr marL="12700">
              <a:lnSpc>
                <a:spcPct val="100000"/>
              </a:lnSpc>
              <a:spcBef>
                <a:spcPts val="100"/>
              </a:spcBef>
            </a:pPr>
            <a:r>
              <a:rPr sz="2400" spc="-15" dirty="0"/>
              <a:t>Transmission route </a:t>
            </a:r>
            <a:r>
              <a:rPr sz="2400" dirty="0"/>
              <a:t>of </a:t>
            </a:r>
            <a:r>
              <a:rPr sz="2400" spc="-10" dirty="0"/>
              <a:t>new </a:t>
            </a:r>
            <a:r>
              <a:rPr sz="2400" spc="-15" dirty="0"/>
              <a:t>strains </a:t>
            </a:r>
            <a:r>
              <a:rPr sz="2400" dirty="0"/>
              <a:t>of </a:t>
            </a:r>
            <a:r>
              <a:rPr sz="2400" spc="-10" dirty="0"/>
              <a:t>influenza </a:t>
            </a:r>
            <a:r>
              <a:rPr sz="2400" dirty="0"/>
              <a:t>A </a:t>
            </a:r>
            <a:r>
              <a:rPr sz="2400" spc="-15" dirty="0"/>
              <a:t>to</a:t>
            </a:r>
            <a:r>
              <a:rPr sz="2400" spc="-5" dirty="0"/>
              <a:t> humans</a:t>
            </a:r>
            <a:endParaRPr sz="2400"/>
          </a:p>
        </p:txBody>
      </p:sp>
      <p:sp>
        <p:nvSpPr>
          <p:cNvPr id="6" name="object 6"/>
          <p:cNvSpPr/>
          <p:nvPr/>
        </p:nvSpPr>
        <p:spPr>
          <a:xfrm>
            <a:off x="6111240" y="827532"/>
            <a:ext cx="1932432" cy="148132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43483" y="867155"/>
            <a:ext cx="2069591" cy="151180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3180588" y="867155"/>
            <a:ext cx="1920239" cy="140208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541520" y="2921507"/>
            <a:ext cx="2720339" cy="165049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1143000" y="2731007"/>
            <a:ext cx="2557272" cy="1869948"/>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593848" y="1559052"/>
            <a:ext cx="414655" cy="228600"/>
          </a:xfrm>
          <a:custGeom>
            <a:avLst/>
            <a:gdLst/>
            <a:ahLst/>
            <a:cxnLst/>
            <a:rect l="l" t="t" r="r" b="b"/>
            <a:pathLst>
              <a:path w="414655" h="228600">
                <a:moveTo>
                  <a:pt x="185927" y="0"/>
                </a:moveTo>
                <a:lnTo>
                  <a:pt x="185927" y="228600"/>
                </a:lnTo>
                <a:lnTo>
                  <a:pt x="338327" y="152400"/>
                </a:lnTo>
                <a:lnTo>
                  <a:pt x="224027" y="152400"/>
                </a:lnTo>
                <a:lnTo>
                  <a:pt x="224027" y="76200"/>
                </a:lnTo>
                <a:lnTo>
                  <a:pt x="338327" y="76200"/>
                </a:lnTo>
                <a:lnTo>
                  <a:pt x="185927" y="0"/>
                </a:lnTo>
                <a:close/>
              </a:path>
              <a:path w="414655" h="228600">
                <a:moveTo>
                  <a:pt x="185927" y="76200"/>
                </a:moveTo>
                <a:lnTo>
                  <a:pt x="0" y="76200"/>
                </a:lnTo>
                <a:lnTo>
                  <a:pt x="0" y="152400"/>
                </a:lnTo>
                <a:lnTo>
                  <a:pt x="185927" y="152400"/>
                </a:lnTo>
                <a:lnTo>
                  <a:pt x="185927" y="76200"/>
                </a:lnTo>
                <a:close/>
              </a:path>
              <a:path w="414655" h="228600">
                <a:moveTo>
                  <a:pt x="338327" y="76200"/>
                </a:moveTo>
                <a:lnTo>
                  <a:pt x="224027" y="76200"/>
                </a:lnTo>
                <a:lnTo>
                  <a:pt x="224027" y="152400"/>
                </a:lnTo>
                <a:lnTo>
                  <a:pt x="338327" y="152400"/>
                </a:lnTo>
                <a:lnTo>
                  <a:pt x="414527" y="114300"/>
                </a:lnTo>
                <a:lnTo>
                  <a:pt x="338327" y="76200"/>
                </a:lnTo>
                <a:close/>
              </a:path>
            </a:pathLst>
          </a:custGeom>
          <a:solidFill>
            <a:srgbClr val="000000"/>
          </a:solidFill>
        </p:spPr>
        <p:txBody>
          <a:bodyPr wrap="square" lIns="0" tIns="0" rIns="0" bIns="0" rtlCol="0"/>
          <a:lstStyle/>
          <a:p>
            <a:endParaRPr/>
          </a:p>
        </p:txBody>
      </p:sp>
      <p:sp>
        <p:nvSpPr>
          <p:cNvPr id="12" name="object 12"/>
          <p:cNvSpPr/>
          <p:nvPr/>
        </p:nvSpPr>
        <p:spPr>
          <a:xfrm>
            <a:off x="5422391" y="1559052"/>
            <a:ext cx="344805" cy="228600"/>
          </a:xfrm>
          <a:custGeom>
            <a:avLst/>
            <a:gdLst/>
            <a:ahLst/>
            <a:cxnLst/>
            <a:rect l="l" t="t" r="r" b="b"/>
            <a:pathLst>
              <a:path w="344804" h="228600">
                <a:moveTo>
                  <a:pt x="115824" y="0"/>
                </a:moveTo>
                <a:lnTo>
                  <a:pt x="115824" y="228600"/>
                </a:lnTo>
                <a:lnTo>
                  <a:pt x="268224" y="152400"/>
                </a:lnTo>
                <a:lnTo>
                  <a:pt x="153924" y="152400"/>
                </a:lnTo>
                <a:lnTo>
                  <a:pt x="153924" y="76200"/>
                </a:lnTo>
                <a:lnTo>
                  <a:pt x="268224" y="76200"/>
                </a:lnTo>
                <a:lnTo>
                  <a:pt x="115824" y="0"/>
                </a:lnTo>
                <a:close/>
              </a:path>
              <a:path w="344804" h="228600">
                <a:moveTo>
                  <a:pt x="115824" y="76200"/>
                </a:moveTo>
                <a:lnTo>
                  <a:pt x="0" y="76200"/>
                </a:lnTo>
                <a:lnTo>
                  <a:pt x="0" y="152400"/>
                </a:lnTo>
                <a:lnTo>
                  <a:pt x="115824" y="152400"/>
                </a:lnTo>
                <a:lnTo>
                  <a:pt x="115824" y="76200"/>
                </a:lnTo>
                <a:close/>
              </a:path>
              <a:path w="344804" h="228600">
                <a:moveTo>
                  <a:pt x="268224" y="76200"/>
                </a:moveTo>
                <a:lnTo>
                  <a:pt x="153924" y="76200"/>
                </a:lnTo>
                <a:lnTo>
                  <a:pt x="153924" y="152400"/>
                </a:lnTo>
                <a:lnTo>
                  <a:pt x="268224" y="152400"/>
                </a:lnTo>
                <a:lnTo>
                  <a:pt x="344424" y="114300"/>
                </a:lnTo>
                <a:lnTo>
                  <a:pt x="268224" y="76200"/>
                </a:lnTo>
                <a:close/>
              </a:path>
            </a:pathLst>
          </a:custGeom>
          <a:solidFill>
            <a:srgbClr val="000000"/>
          </a:solidFill>
        </p:spPr>
        <p:txBody>
          <a:bodyPr wrap="square" lIns="0" tIns="0" rIns="0" bIns="0" rtlCol="0"/>
          <a:lstStyle/>
          <a:p>
            <a:endParaRPr/>
          </a:p>
        </p:txBody>
      </p:sp>
      <p:sp>
        <p:nvSpPr>
          <p:cNvPr id="13" name="object 13"/>
          <p:cNvSpPr/>
          <p:nvPr/>
        </p:nvSpPr>
        <p:spPr>
          <a:xfrm>
            <a:off x="6403847" y="2322195"/>
            <a:ext cx="638810" cy="599440"/>
          </a:xfrm>
          <a:custGeom>
            <a:avLst/>
            <a:gdLst/>
            <a:ahLst/>
            <a:cxnLst/>
            <a:rect l="l" t="t" r="r" b="b"/>
            <a:pathLst>
              <a:path w="638809" h="599439">
                <a:moveTo>
                  <a:pt x="89153" y="359790"/>
                </a:moveTo>
                <a:lnTo>
                  <a:pt x="0" y="599313"/>
                </a:lnTo>
                <a:lnTo>
                  <a:pt x="245109" y="526922"/>
                </a:lnTo>
                <a:lnTo>
                  <a:pt x="217379" y="497204"/>
                </a:lnTo>
                <a:lnTo>
                  <a:pt x="165226" y="497204"/>
                </a:lnTo>
                <a:lnTo>
                  <a:pt x="113283" y="441451"/>
                </a:lnTo>
                <a:lnTo>
                  <a:pt x="141124" y="415486"/>
                </a:lnTo>
                <a:lnTo>
                  <a:pt x="89153" y="359790"/>
                </a:lnTo>
                <a:close/>
              </a:path>
              <a:path w="638809" h="599439">
                <a:moveTo>
                  <a:pt x="141124" y="415486"/>
                </a:moveTo>
                <a:lnTo>
                  <a:pt x="113283" y="441451"/>
                </a:lnTo>
                <a:lnTo>
                  <a:pt x="165226" y="497204"/>
                </a:lnTo>
                <a:lnTo>
                  <a:pt x="193111" y="471198"/>
                </a:lnTo>
                <a:lnTo>
                  <a:pt x="141124" y="415486"/>
                </a:lnTo>
                <a:close/>
              </a:path>
              <a:path w="638809" h="599439">
                <a:moveTo>
                  <a:pt x="193111" y="471198"/>
                </a:moveTo>
                <a:lnTo>
                  <a:pt x="165226" y="497204"/>
                </a:lnTo>
                <a:lnTo>
                  <a:pt x="217379" y="497204"/>
                </a:lnTo>
                <a:lnTo>
                  <a:pt x="193111" y="471198"/>
                </a:lnTo>
                <a:close/>
              </a:path>
              <a:path w="638809" h="599439">
                <a:moveTo>
                  <a:pt x="586612" y="0"/>
                </a:moveTo>
                <a:lnTo>
                  <a:pt x="141124" y="415486"/>
                </a:lnTo>
                <a:lnTo>
                  <a:pt x="193111" y="471198"/>
                </a:lnTo>
                <a:lnTo>
                  <a:pt x="638682" y="55625"/>
                </a:lnTo>
                <a:lnTo>
                  <a:pt x="586612" y="0"/>
                </a:lnTo>
                <a:close/>
              </a:path>
            </a:pathLst>
          </a:custGeom>
          <a:solidFill>
            <a:srgbClr val="000000"/>
          </a:solidFill>
        </p:spPr>
        <p:txBody>
          <a:bodyPr wrap="square" lIns="0" tIns="0" rIns="0" bIns="0" rtlCol="0"/>
          <a:lstStyle/>
          <a:p>
            <a:endParaRPr/>
          </a:p>
        </p:txBody>
      </p:sp>
      <p:sp>
        <p:nvSpPr>
          <p:cNvPr id="14" name="object 14"/>
          <p:cNvSpPr/>
          <p:nvPr/>
        </p:nvSpPr>
        <p:spPr>
          <a:xfrm>
            <a:off x="3934967" y="3439667"/>
            <a:ext cx="483234" cy="228600"/>
          </a:xfrm>
          <a:custGeom>
            <a:avLst/>
            <a:gdLst/>
            <a:ahLst/>
            <a:cxnLst/>
            <a:rect l="l" t="t" r="r" b="b"/>
            <a:pathLst>
              <a:path w="483235" h="228600">
                <a:moveTo>
                  <a:pt x="228600" y="0"/>
                </a:moveTo>
                <a:lnTo>
                  <a:pt x="0" y="114300"/>
                </a:lnTo>
                <a:lnTo>
                  <a:pt x="228600" y="228600"/>
                </a:lnTo>
                <a:lnTo>
                  <a:pt x="228600" y="152400"/>
                </a:lnTo>
                <a:lnTo>
                  <a:pt x="190500" y="152400"/>
                </a:lnTo>
                <a:lnTo>
                  <a:pt x="190500" y="76200"/>
                </a:lnTo>
                <a:lnTo>
                  <a:pt x="228600" y="76200"/>
                </a:lnTo>
                <a:lnTo>
                  <a:pt x="228600" y="0"/>
                </a:lnTo>
                <a:close/>
              </a:path>
              <a:path w="483235" h="228600">
                <a:moveTo>
                  <a:pt x="228600" y="76200"/>
                </a:moveTo>
                <a:lnTo>
                  <a:pt x="190500" y="76200"/>
                </a:lnTo>
                <a:lnTo>
                  <a:pt x="190500" y="152400"/>
                </a:lnTo>
                <a:lnTo>
                  <a:pt x="228600" y="152400"/>
                </a:lnTo>
                <a:lnTo>
                  <a:pt x="228600" y="76200"/>
                </a:lnTo>
                <a:close/>
              </a:path>
              <a:path w="483235" h="228600">
                <a:moveTo>
                  <a:pt x="483108" y="76200"/>
                </a:moveTo>
                <a:lnTo>
                  <a:pt x="228600" y="76200"/>
                </a:lnTo>
                <a:lnTo>
                  <a:pt x="228600" y="152400"/>
                </a:lnTo>
                <a:lnTo>
                  <a:pt x="483108" y="152400"/>
                </a:lnTo>
                <a:lnTo>
                  <a:pt x="483108" y="76200"/>
                </a:lnTo>
                <a:close/>
              </a:path>
            </a:pathLst>
          </a:custGeom>
          <a:solidFill>
            <a:srgbClr val="000000"/>
          </a:solidFill>
        </p:spPr>
        <p:txBody>
          <a:bodyPr wrap="square" lIns="0" tIns="0" rIns="0" bIns="0" rtlCol="0"/>
          <a:lstStyle/>
          <a:p>
            <a:endParaRPr/>
          </a:p>
        </p:txBody>
      </p:sp>
      <p:sp>
        <p:nvSpPr>
          <p:cNvPr id="15" name="object 15"/>
          <p:cNvSpPr txBox="1"/>
          <p:nvPr/>
        </p:nvSpPr>
        <p:spPr>
          <a:xfrm>
            <a:off x="823975" y="4653533"/>
            <a:ext cx="7378700" cy="1123315"/>
          </a:xfrm>
          <a:prstGeom prst="rect">
            <a:avLst/>
          </a:prstGeom>
        </p:spPr>
        <p:txBody>
          <a:bodyPr vert="horz" wrap="square" lIns="0" tIns="12700" rIns="0" bIns="0" rtlCol="0">
            <a:spAutoFit/>
          </a:bodyPr>
          <a:lstStyle/>
          <a:p>
            <a:pPr marL="12700" marR="5080">
              <a:lnSpc>
                <a:spcPct val="100000"/>
              </a:lnSpc>
              <a:spcBef>
                <a:spcPts val="100"/>
              </a:spcBef>
              <a:buSzPct val="94444"/>
              <a:buChar char="•"/>
              <a:tabLst>
                <a:tab pos="127635" algn="l"/>
              </a:tabLst>
            </a:pPr>
            <a:r>
              <a:rPr sz="1800" spc="-15" dirty="0">
                <a:latin typeface="Calibri"/>
                <a:cs typeface="Calibri"/>
              </a:rPr>
              <a:t>Infected waterfowl </a:t>
            </a:r>
            <a:r>
              <a:rPr sz="1800" spc="-5" dirty="0">
                <a:latin typeface="Calibri"/>
                <a:cs typeface="Calibri"/>
              </a:rPr>
              <a:t>fly </a:t>
            </a:r>
            <a:r>
              <a:rPr sz="1800" spc="-10" dirty="0">
                <a:latin typeface="Calibri"/>
                <a:cs typeface="Calibri"/>
              </a:rPr>
              <a:t>into </a:t>
            </a:r>
            <a:r>
              <a:rPr sz="1800" spc="-5" dirty="0">
                <a:latin typeface="Calibri"/>
                <a:cs typeface="Calibri"/>
              </a:rPr>
              <a:t>wetlands </a:t>
            </a:r>
            <a:r>
              <a:rPr sz="1800" dirty="0">
                <a:latin typeface="Calibri"/>
                <a:cs typeface="Calibri"/>
              </a:rPr>
              <a:t>and mingle </a:t>
            </a:r>
            <a:r>
              <a:rPr sz="1800" spc="-5" dirty="0">
                <a:latin typeface="Calibri"/>
                <a:cs typeface="Calibri"/>
              </a:rPr>
              <a:t>with </a:t>
            </a:r>
            <a:r>
              <a:rPr sz="1800" spc="-10" dirty="0">
                <a:latin typeface="Calibri"/>
                <a:cs typeface="Calibri"/>
              </a:rPr>
              <a:t>domesticated ducks </a:t>
            </a:r>
            <a:r>
              <a:rPr sz="1800" dirty="0">
                <a:latin typeface="Calibri"/>
                <a:cs typeface="Calibri"/>
              </a:rPr>
              <a:t>and  </a:t>
            </a:r>
            <a:r>
              <a:rPr sz="1800" spc="-5" dirty="0">
                <a:latin typeface="Calibri"/>
                <a:cs typeface="Calibri"/>
              </a:rPr>
              <a:t>pass on </a:t>
            </a:r>
            <a:r>
              <a:rPr sz="1800" dirty="0">
                <a:latin typeface="Calibri"/>
                <a:cs typeface="Calibri"/>
              </a:rPr>
              <a:t>the</a:t>
            </a:r>
            <a:r>
              <a:rPr sz="1800" spc="5" dirty="0">
                <a:latin typeface="Calibri"/>
                <a:cs typeface="Calibri"/>
              </a:rPr>
              <a:t> </a:t>
            </a:r>
            <a:r>
              <a:rPr sz="1800" dirty="0">
                <a:latin typeface="Calibri"/>
                <a:cs typeface="Calibri"/>
              </a:rPr>
              <a:t>virus.</a:t>
            </a:r>
            <a:endParaRPr sz="1800">
              <a:latin typeface="Calibri"/>
              <a:cs typeface="Calibri"/>
            </a:endParaRPr>
          </a:p>
          <a:p>
            <a:pPr>
              <a:lnSpc>
                <a:spcPct val="100000"/>
              </a:lnSpc>
              <a:spcBef>
                <a:spcPts val="25"/>
              </a:spcBef>
              <a:buFont typeface="Calibri"/>
              <a:buChar char="•"/>
            </a:pPr>
            <a:endParaRPr sz="1750">
              <a:latin typeface="Calibri"/>
              <a:cs typeface="Calibri"/>
            </a:endParaRPr>
          </a:p>
          <a:p>
            <a:pPr marL="127000" indent="-114935">
              <a:lnSpc>
                <a:spcPct val="100000"/>
              </a:lnSpc>
              <a:buSzPct val="94444"/>
              <a:buChar char="•"/>
              <a:tabLst>
                <a:tab pos="127635" algn="l"/>
              </a:tabLst>
            </a:pPr>
            <a:r>
              <a:rPr sz="1800" spc="-10" dirty="0">
                <a:latin typeface="Calibri"/>
                <a:cs typeface="Calibri"/>
              </a:rPr>
              <a:t>Ducks </a:t>
            </a:r>
            <a:r>
              <a:rPr sz="1800" spc="-5" dirty="0">
                <a:latin typeface="Calibri"/>
                <a:cs typeface="Calibri"/>
              </a:rPr>
              <a:t>transmit </a:t>
            </a:r>
            <a:r>
              <a:rPr sz="1800" dirty="0">
                <a:latin typeface="Calibri"/>
                <a:cs typeface="Calibri"/>
              </a:rPr>
              <a:t>it </a:t>
            </a:r>
            <a:r>
              <a:rPr sz="1800" spc="-10" dirty="0">
                <a:latin typeface="Calibri"/>
                <a:cs typeface="Calibri"/>
              </a:rPr>
              <a:t>to chickens </a:t>
            </a:r>
            <a:r>
              <a:rPr sz="1800" dirty="0">
                <a:latin typeface="Calibri"/>
                <a:cs typeface="Calibri"/>
              </a:rPr>
              <a:t>and </a:t>
            </a:r>
            <a:r>
              <a:rPr sz="1800" spc="-5" dirty="0">
                <a:latin typeface="Calibri"/>
                <a:cs typeface="Calibri"/>
              </a:rPr>
              <a:t>they transmit </a:t>
            </a:r>
            <a:r>
              <a:rPr sz="1800" dirty="0">
                <a:latin typeface="Calibri"/>
                <a:cs typeface="Calibri"/>
              </a:rPr>
              <a:t>it </a:t>
            </a:r>
            <a:r>
              <a:rPr sz="1800" spc="-10" dirty="0">
                <a:latin typeface="Calibri"/>
                <a:cs typeface="Calibri"/>
              </a:rPr>
              <a:t>to</a:t>
            </a:r>
            <a:r>
              <a:rPr sz="1800" spc="30" dirty="0">
                <a:latin typeface="Calibri"/>
                <a:cs typeface="Calibri"/>
              </a:rPr>
              <a:t> </a:t>
            </a:r>
            <a:r>
              <a:rPr sz="1800" spc="-5" dirty="0">
                <a:latin typeface="Calibri"/>
                <a:cs typeface="Calibri"/>
              </a:rPr>
              <a:t>pigs.</a:t>
            </a:r>
            <a:endParaRPr sz="1800">
              <a:latin typeface="Calibri"/>
              <a:cs typeface="Calibri"/>
            </a:endParaRPr>
          </a:p>
        </p:txBody>
      </p:sp>
      <p:sp>
        <p:nvSpPr>
          <p:cNvPr id="16" name="object 16"/>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10"/>
              </a:rPr>
              <a:t>www.knust.edu.gh</a:t>
            </a:r>
            <a:endParaRPr sz="1200">
              <a:latin typeface="Arial"/>
              <a:cs typeface="Arial"/>
            </a:endParaRPr>
          </a:p>
        </p:txBody>
      </p:sp>
      <p:sp>
        <p:nvSpPr>
          <p:cNvPr id="17" name="object 17"/>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910234" y="279019"/>
            <a:ext cx="7320915" cy="574040"/>
          </a:xfrm>
          <a:prstGeom prst="rect">
            <a:avLst/>
          </a:prstGeom>
        </p:spPr>
        <p:txBody>
          <a:bodyPr vert="horz" wrap="square" lIns="0" tIns="12700" rIns="0" bIns="0" rtlCol="0">
            <a:spAutoFit/>
          </a:bodyPr>
          <a:lstStyle/>
          <a:p>
            <a:pPr marL="12700">
              <a:lnSpc>
                <a:spcPct val="100000"/>
              </a:lnSpc>
              <a:spcBef>
                <a:spcPts val="100"/>
              </a:spcBef>
            </a:pPr>
            <a:r>
              <a:rPr spc="-5" dirty="0"/>
              <a:t>Genesis </a:t>
            </a:r>
            <a:r>
              <a:rPr dirty="0"/>
              <a:t>of New Human </a:t>
            </a:r>
            <a:r>
              <a:rPr spc="-15" dirty="0"/>
              <a:t>Influenza</a:t>
            </a:r>
            <a:r>
              <a:rPr spc="-35" dirty="0"/>
              <a:t> </a:t>
            </a:r>
            <a:r>
              <a:rPr spc="-5" dirty="0"/>
              <a:t>virus</a:t>
            </a:r>
          </a:p>
        </p:txBody>
      </p:sp>
      <p:sp>
        <p:nvSpPr>
          <p:cNvPr id="6" name="object 6"/>
          <p:cNvSpPr/>
          <p:nvPr/>
        </p:nvSpPr>
        <p:spPr>
          <a:xfrm>
            <a:off x="1133855" y="1709927"/>
            <a:ext cx="6536435" cy="3343655"/>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706374"/>
            <a:ext cx="8293734" cy="4385945"/>
          </a:xfrm>
          <a:prstGeom prst="rect">
            <a:avLst/>
          </a:prstGeom>
        </p:spPr>
        <p:txBody>
          <a:bodyPr vert="horz" wrap="square" lIns="0" tIns="13335" rIns="0" bIns="0" rtlCol="0">
            <a:spAutoFit/>
          </a:bodyPr>
          <a:lstStyle/>
          <a:p>
            <a:pPr marL="12700" marR="5080">
              <a:lnSpc>
                <a:spcPct val="100000"/>
              </a:lnSpc>
              <a:spcBef>
                <a:spcPts val="105"/>
              </a:spcBef>
              <a:buSzPct val="96153"/>
              <a:buChar char="•"/>
              <a:tabLst>
                <a:tab pos="178435" algn="l"/>
              </a:tabLst>
            </a:pPr>
            <a:r>
              <a:rPr sz="2600" spc="-10" dirty="0">
                <a:latin typeface="Calibri"/>
                <a:cs typeface="Calibri"/>
              </a:rPr>
              <a:t>Influenza </a:t>
            </a:r>
            <a:r>
              <a:rPr sz="2600" dirty="0">
                <a:latin typeface="Calibri"/>
                <a:cs typeface="Calibri"/>
              </a:rPr>
              <a:t>virus is </a:t>
            </a:r>
            <a:r>
              <a:rPr sz="2600" spc="-5" dirty="0">
                <a:latin typeface="Calibri"/>
                <a:cs typeface="Calibri"/>
              </a:rPr>
              <a:t>not normally </a:t>
            </a:r>
            <a:r>
              <a:rPr sz="2600" spc="-10" dirty="0">
                <a:latin typeface="Calibri"/>
                <a:cs typeface="Calibri"/>
              </a:rPr>
              <a:t>transmitted </a:t>
            </a:r>
            <a:r>
              <a:rPr sz="2600" spc="-5" dirty="0">
                <a:latin typeface="Calibri"/>
                <a:cs typeface="Calibri"/>
              </a:rPr>
              <a:t>directly </a:t>
            </a:r>
            <a:r>
              <a:rPr sz="2600" spc="-15" dirty="0">
                <a:latin typeface="Calibri"/>
                <a:cs typeface="Calibri"/>
              </a:rPr>
              <a:t>from  </a:t>
            </a:r>
            <a:r>
              <a:rPr sz="2600" spc="-10" dirty="0">
                <a:latin typeface="Calibri"/>
                <a:cs typeface="Calibri"/>
              </a:rPr>
              <a:t>birds </a:t>
            </a:r>
            <a:r>
              <a:rPr sz="2600" spc="-15" dirty="0">
                <a:latin typeface="Calibri"/>
                <a:cs typeface="Calibri"/>
              </a:rPr>
              <a:t>to </a:t>
            </a:r>
            <a:r>
              <a:rPr sz="2600" spc="-5" dirty="0">
                <a:latin typeface="Calibri"/>
                <a:cs typeface="Calibri"/>
              </a:rPr>
              <a:t>humans, but because </a:t>
            </a:r>
            <a:r>
              <a:rPr sz="2600" spc="-10" dirty="0">
                <a:latin typeface="Calibri"/>
                <a:cs typeface="Calibri"/>
              </a:rPr>
              <a:t>avian influenza </a:t>
            </a:r>
            <a:r>
              <a:rPr sz="2600" dirty="0">
                <a:latin typeface="Calibri"/>
                <a:cs typeface="Calibri"/>
              </a:rPr>
              <a:t>virus and  </a:t>
            </a:r>
            <a:r>
              <a:rPr sz="2600" spc="-5" dirty="0">
                <a:latin typeface="Calibri"/>
                <a:cs typeface="Calibri"/>
              </a:rPr>
              <a:t>human </a:t>
            </a:r>
            <a:r>
              <a:rPr sz="2600" spc="-10" dirty="0">
                <a:latin typeface="Calibri"/>
                <a:cs typeface="Calibri"/>
              </a:rPr>
              <a:t>influenza </a:t>
            </a:r>
            <a:r>
              <a:rPr sz="2600" dirty="0">
                <a:latin typeface="Calibri"/>
                <a:cs typeface="Calibri"/>
              </a:rPr>
              <a:t>virus </a:t>
            </a:r>
            <a:r>
              <a:rPr sz="2600" spc="-10" dirty="0">
                <a:latin typeface="Calibri"/>
                <a:cs typeface="Calibri"/>
              </a:rPr>
              <a:t>can </a:t>
            </a:r>
            <a:r>
              <a:rPr sz="2600" spc="-15" dirty="0">
                <a:latin typeface="Calibri"/>
                <a:cs typeface="Calibri"/>
              </a:rPr>
              <a:t>co-exist </a:t>
            </a:r>
            <a:r>
              <a:rPr sz="2600" dirty="0">
                <a:latin typeface="Calibri"/>
                <a:cs typeface="Calibri"/>
              </a:rPr>
              <a:t>within </a:t>
            </a:r>
            <a:r>
              <a:rPr sz="2600" spc="-5" dirty="0">
                <a:latin typeface="Calibri"/>
                <a:cs typeface="Calibri"/>
              </a:rPr>
              <a:t>pig </a:t>
            </a:r>
            <a:r>
              <a:rPr sz="2600" dirty="0">
                <a:latin typeface="Calibri"/>
                <a:cs typeface="Calibri"/>
              </a:rPr>
              <a:t>cells, </a:t>
            </a:r>
            <a:r>
              <a:rPr sz="2600" b="1" spc="-5" dirty="0">
                <a:solidFill>
                  <a:srgbClr val="FF0000"/>
                </a:solidFill>
                <a:latin typeface="Calibri"/>
                <a:cs typeface="Calibri"/>
              </a:rPr>
              <a:t>pigs </a:t>
            </a:r>
            <a:r>
              <a:rPr sz="2600" spc="-5" dirty="0">
                <a:latin typeface="Calibri"/>
                <a:cs typeface="Calibri"/>
              </a:rPr>
              <a:t>serve  </a:t>
            </a:r>
            <a:r>
              <a:rPr sz="2600" dirty="0">
                <a:latin typeface="Calibri"/>
                <a:cs typeface="Calibri"/>
              </a:rPr>
              <a:t>as a </a:t>
            </a:r>
            <a:r>
              <a:rPr sz="2600" spc="-5" dirty="0">
                <a:latin typeface="Calibri"/>
                <a:cs typeface="Calibri"/>
              </a:rPr>
              <a:t>conduit </a:t>
            </a:r>
            <a:r>
              <a:rPr sz="2600" spc="-25" dirty="0">
                <a:latin typeface="Calibri"/>
                <a:cs typeface="Calibri"/>
              </a:rPr>
              <a:t>for </a:t>
            </a:r>
            <a:r>
              <a:rPr sz="2600" dirty="0">
                <a:latin typeface="Calibri"/>
                <a:cs typeface="Calibri"/>
              </a:rPr>
              <a:t>the </a:t>
            </a:r>
            <a:r>
              <a:rPr sz="2600" spc="-5" dirty="0">
                <a:latin typeface="Calibri"/>
                <a:cs typeface="Calibri"/>
              </a:rPr>
              <a:t>transmission </a:t>
            </a:r>
            <a:r>
              <a:rPr sz="2600" dirty="0">
                <a:latin typeface="Calibri"/>
                <a:cs typeface="Calibri"/>
              </a:rPr>
              <a:t>of </a:t>
            </a:r>
            <a:r>
              <a:rPr sz="2600" spc="-5" dirty="0">
                <a:latin typeface="Calibri"/>
                <a:cs typeface="Calibri"/>
              </a:rPr>
              <a:t>new </a:t>
            </a:r>
            <a:r>
              <a:rPr sz="2600" spc="-10" dirty="0">
                <a:latin typeface="Calibri"/>
                <a:cs typeface="Calibri"/>
              </a:rPr>
              <a:t>strains </a:t>
            </a:r>
            <a:r>
              <a:rPr sz="2600" dirty="0">
                <a:latin typeface="Calibri"/>
                <a:cs typeface="Calibri"/>
              </a:rPr>
              <a:t>of the virus</a:t>
            </a:r>
            <a:r>
              <a:rPr sz="2600" spc="-120" dirty="0">
                <a:latin typeface="Calibri"/>
                <a:cs typeface="Calibri"/>
              </a:rPr>
              <a:t> </a:t>
            </a:r>
            <a:r>
              <a:rPr sz="2600" spc="-10" dirty="0">
                <a:latin typeface="Calibri"/>
                <a:cs typeface="Calibri"/>
              </a:rPr>
              <a:t>to</a:t>
            </a:r>
            <a:endParaRPr sz="2600">
              <a:latin typeface="Calibri"/>
              <a:cs typeface="Calibri"/>
            </a:endParaRPr>
          </a:p>
          <a:p>
            <a:pPr marL="469900">
              <a:lnSpc>
                <a:spcPct val="100000"/>
              </a:lnSpc>
            </a:pPr>
            <a:r>
              <a:rPr sz="2600" spc="-5" dirty="0">
                <a:latin typeface="Calibri"/>
                <a:cs typeface="Calibri"/>
              </a:rPr>
              <a:t>humans.</a:t>
            </a:r>
            <a:endParaRPr sz="2600">
              <a:latin typeface="Calibri"/>
              <a:cs typeface="Calibri"/>
            </a:endParaRPr>
          </a:p>
          <a:p>
            <a:pPr>
              <a:lnSpc>
                <a:spcPct val="100000"/>
              </a:lnSpc>
              <a:spcBef>
                <a:spcPts val="5"/>
              </a:spcBef>
            </a:pPr>
            <a:endParaRPr sz="2550">
              <a:latin typeface="Calibri"/>
              <a:cs typeface="Calibri"/>
            </a:endParaRPr>
          </a:p>
          <a:p>
            <a:pPr marL="12700" marR="330835">
              <a:lnSpc>
                <a:spcPct val="100000"/>
              </a:lnSpc>
              <a:buChar char="•"/>
              <a:tabLst>
                <a:tab pos="252095" algn="l"/>
              </a:tabLst>
            </a:pPr>
            <a:r>
              <a:rPr sz="2600" spc="-5" dirty="0">
                <a:solidFill>
                  <a:srgbClr val="FF0000"/>
                </a:solidFill>
                <a:latin typeface="Calibri"/>
                <a:cs typeface="Calibri"/>
              </a:rPr>
              <a:t>This happens </a:t>
            </a:r>
            <a:r>
              <a:rPr sz="2600" spc="-10" dirty="0">
                <a:solidFill>
                  <a:srgbClr val="FF0000"/>
                </a:solidFill>
                <a:latin typeface="Calibri"/>
                <a:cs typeface="Calibri"/>
              </a:rPr>
              <a:t>most </a:t>
            </a:r>
            <a:r>
              <a:rPr sz="2600" spc="-5" dirty="0">
                <a:solidFill>
                  <a:srgbClr val="FF0000"/>
                </a:solidFill>
                <a:latin typeface="Calibri"/>
                <a:cs typeface="Calibri"/>
              </a:rPr>
              <a:t>frequently </a:t>
            </a:r>
            <a:r>
              <a:rPr sz="2600" dirty="0">
                <a:solidFill>
                  <a:srgbClr val="FF0000"/>
                </a:solidFill>
                <a:latin typeface="Calibri"/>
                <a:cs typeface="Calibri"/>
              </a:rPr>
              <a:t>in </a:t>
            </a:r>
            <a:r>
              <a:rPr sz="2600" spc="-5" dirty="0">
                <a:solidFill>
                  <a:srgbClr val="FF0000"/>
                </a:solidFill>
                <a:latin typeface="Calibri"/>
                <a:cs typeface="Calibri"/>
              </a:rPr>
              <a:t>S.E. </a:t>
            </a:r>
            <a:r>
              <a:rPr sz="2600" dirty="0">
                <a:solidFill>
                  <a:srgbClr val="FF0000"/>
                </a:solidFill>
                <a:latin typeface="Calibri"/>
                <a:cs typeface="Calibri"/>
              </a:rPr>
              <a:t>Asia due </a:t>
            </a:r>
            <a:r>
              <a:rPr sz="2600" spc="-10" dirty="0">
                <a:solidFill>
                  <a:srgbClr val="FF0000"/>
                </a:solidFill>
                <a:latin typeface="Calibri"/>
                <a:cs typeface="Calibri"/>
              </a:rPr>
              <a:t>to </a:t>
            </a:r>
            <a:r>
              <a:rPr sz="2600" dirty="0">
                <a:solidFill>
                  <a:srgbClr val="FF0000"/>
                </a:solidFill>
                <a:latin typeface="Calibri"/>
                <a:cs typeface="Calibri"/>
              </a:rPr>
              <a:t>the</a:t>
            </a:r>
            <a:r>
              <a:rPr sz="2600" spc="-125" dirty="0">
                <a:solidFill>
                  <a:srgbClr val="FF0000"/>
                </a:solidFill>
                <a:latin typeface="Calibri"/>
                <a:cs typeface="Calibri"/>
              </a:rPr>
              <a:t> </a:t>
            </a:r>
            <a:r>
              <a:rPr sz="2600" dirty="0">
                <a:solidFill>
                  <a:srgbClr val="FF0000"/>
                </a:solidFill>
                <a:latin typeface="Calibri"/>
                <a:cs typeface="Calibri"/>
              </a:rPr>
              <a:t>close  </a:t>
            </a:r>
            <a:r>
              <a:rPr sz="2600" spc="-15" dirty="0">
                <a:solidFill>
                  <a:srgbClr val="FF0000"/>
                </a:solidFill>
                <a:latin typeface="Calibri"/>
                <a:cs typeface="Calibri"/>
              </a:rPr>
              <a:t>proximity </a:t>
            </a:r>
            <a:r>
              <a:rPr sz="2600" spc="-5" dirty="0">
                <a:solidFill>
                  <a:srgbClr val="FF0000"/>
                </a:solidFill>
                <a:latin typeface="Calibri"/>
                <a:cs typeface="Calibri"/>
              </a:rPr>
              <a:t>of </a:t>
            </a:r>
            <a:r>
              <a:rPr sz="2600" spc="-15" dirty="0">
                <a:solidFill>
                  <a:srgbClr val="FF0000"/>
                </a:solidFill>
                <a:latin typeface="Calibri"/>
                <a:cs typeface="Calibri"/>
              </a:rPr>
              <a:t>waterfowl, </a:t>
            </a:r>
            <a:r>
              <a:rPr sz="2600" spc="-10" dirty="0">
                <a:solidFill>
                  <a:srgbClr val="FF0000"/>
                </a:solidFill>
                <a:latin typeface="Calibri"/>
                <a:cs typeface="Calibri"/>
              </a:rPr>
              <a:t>ducks, chickens, </a:t>
            </a:r>
            <a:r>
              <a:rPr sz="2600" spc="-5" dirty="0">
                <a:solidFill>
                  <a:srgbClr val="FF0000"/>
                </a:solidFill>
                <a:latin typeface="Calibri"/>
                <a:cs typeface="Calibri"/>
              </a:rPr>
              <a:t>pigs </a:t>
            </a:r>
            <a:r>
              <a:rPr sz="2600" dirty="0">
                <a:solidFill>
                  <a:srgbClr val="FF0000"/>
                </a:solidFill>
                <a:latin typeface="Calibri"/>
                <a:cs typeface="Calibri"/>
              </a:rPr>
              <a:t>and</a:t>
            </a:r>
            <a:r>
              <a:rPr sz="2600" spc="-30" dirty="0">
                <a:solidFill>
                  <a:srgbClr val="FF0000"/>
                </a:solidFill>
                <a:latin typeface="Calibri"/>
                <a:cs typeface="Calibri"/>
              </a:rPr>
              <a:t> </a:t>
            </a:r>
            <a:r>
              <a:rPr sz="2600" dirty="0">
                <a:solidFill>
                  <a:srgbClr val="FF0000"/>
                </a:solidFill>
                <a:latin typeface="Calibri"/>
                <a:cs typeface="Calibri"/>
              </a:rPr>
              <a:t>people</a:t>
            </a:r>
            <a:r>
              <a:rPr sz="2600" dirty="0">
                <a:latin typeface="Calibri"/>
                <a:cs typeface="Calibri"/>
              </a:rPr>
              <a:t>.</a:t>
            </a:r>
            <a:endParaRPr sz="2600">
              <a:latin typeface="Calibri"/>
              <a:cs typeface="Calibri"/>
            </a:endParaRPr>
          </a:p>
          <a:p>
            <a:pPr>
              <a:lnSpc>
                <a:spcPct val="100000"/>
              </a:lnSpc>
              <a:spcBef>
                <a:spcPts val="10"/>
              </a:spcBef>
              <a:buChar char="•"/>
            </a:pPr>
            <a:endParaRPr sz="2550">
              <a:latin typeface="Calibri"/>
              <a:cs typeface="Calibri"/>
            </a:endParaRPr>
          </a:p>
          <a:p>
            <a:pPr marL="12700" marR="1583055">
              <a:lnSpc>
                <a:spcPct val="100000"/>
              </a:lnSpc>
              <a:buSzPct val="96153"/>
              <a:buChar char="•"/>
              <a:tabLst>
                <a:tab pos="178435" algn="l"/>
              </a:tabLst>
            </a:pPr>
            <a:r>
              <a:rPr sz="2600" spc="-5" dirty="0">
                <a:solidFill>
                  <a:srgbClr val="CC0099"/>
                </a:solidFill>
                <a:latin typeface="Calibri"/>
                <a:cs typeface="Calibri"/>
              </a:rPr>
              <a:t>Most </a:t>
            </a:r>
            <a:r>
              <a:rPr sz="2600" spc="-15" dirty="0">
                <a:solidFill>
                  <a:srgbClr val="CC0099"/>
                </a:solidFill>
                <a:latin typeface="Calibri"/>
                <a:cs typeface="Calibri"/>
              </a:rPr>
              <a:t>years, </a:t>
            </a:r>
            <a:r>
              <a:rPr sz="2600" dirty="0">
                <a:solidFill>
                  <a:srgbClr val="CC0099"/>
                </a:solidFill>
                <a:latin typeface="Calibri"/>
                <a:cs typeface="Calibri"/>
              </a:rPr>
              <a:t>a </a:t>
            </a:r>
            <a:r>
              <a:rPr sz="2600" spc="-5" dirty="0">
                <a:solidFill>
                  <a:srgbClr val="CC0099"/>
                </a:solidFill>
                <a:latin typeface="Calibri"/>
                <a:cs typeface="Calibri"/>
              </a:rPr>
              <a:t>new </a:t>
            </a:r>
            <a:r>
              <a:rPr sz="2600" spc="-10" dirty="0">
                <a:solidFill>
                  <a:srgbClr val="CC0099"/>
                </a:solidFill>
                <a:latin typeface="Calibri"/>
                <a:cs typeface="Calibri"/>
              </a:rPr>
              <a:t>influenza </a:t>
            </a:r>
            <a:r>
              <a:rPr sz="2600" dirty="0">
                <a:solidFill>
                  <a:srgbClr val="CC0099"/>
                </a:solidFill>
                <a:latin typeface="Calibri"/>
                <a:cs typeface="Calibri"/>
              </a:rPr>
              <a:t>A </a:t>
            </a:r>
            <a:r>
              <a:rPr sz="2600" spc="-15" dirty="0">
                <a:solidFill>
                  <a:srgbClr val="CC0099"/>
                </a:solidFill>
                <a:latin typeface="Calibri"/>
                <a:cs typeface="Calibri"/>
              </a:rPr>
              <a:t>strain </a:t>
            </a:r>
            <a:r>
              <a:rPr sz="2600" dirty="0">
                <a:solidFill>
                  <a:srgbClr val="CC0099"/>
                </a:solidFill>
                <a:latin typeface="Calibri"/>
                <a:cs typeface="Calibri"/>
              </a:rPr>
              <a:t>arises and</a:t>
            </a:r>
            <a:r>
              <a:rPr sz="2600" spc="-95" dirty="0">
                <a:solidFill>
                  <a:srgbClr val="CC0099"/>
                </a:solidFill>
                <a:latin typeface="Calibri"/>
                <a:cs typeface="Calibri"/>
              </a:rPr>
              <a:t> </a:t>
            </a:r>
            <a:r>
              <a:rPr sz="2600" dirty="0">
                <a:solidFill>
                  <a:srgbClr val="CC0099"/>
                </a:solidFill>
                <a:latin typeface="Calibri"/>
                <a:cs typeface="Calibri"/>
              </a:rPr>
              <a:t>is  </a:t>
            </a:r>
            <a:r>
              <a:rPr sz="2600" spc="-10" dirty="0">
                <a:solidFill>
                  <a:srgbClr val="CC0099"/>
                </a:solidFill>
                <a:latin typeface="Calibri"/>
                <a:cs typeface="Calibri"/>
              </a:rPr>
              <a:t>transmitted</a:t>
            </a:r>
            <a:r>
              <a:rPr sz="2600" spc="-40" dirty="0">
                <a:solidFill>
                  <a:srgbClr val="CC0099"/>
                </a:solidFill>
                <a:latin typeface="Calibri"/>
                <a:cs typeface="Calibri"/>
              </a:rPr>
              <a:t> </a:t>
            </a:r>
            <a:r>
              <a:rPr sz="2600" spc="-20" dirty="0">
                <a:solidFill>
                  <a:srgbClr val="CC0099"/>
                </a:solidFill>
                <a:latin typeface="Calibri"/>
                <a:cs typeface="Calibri"/>
              </a:rPr>
              <a:t>globally.</a:t>
            </a:r>
            <a:endParaRPr sz="26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222373" y="279019"/>
            <a:ext cx="4699000" cy="574040"/>
          </a:xfrm>
          <a:prstGeom prst="rect">
            <a:avLst/>
          </a:prstGeom>
        </p:spPr>
        <p:txBody>
          <a:bodyPr vert="horz" wrap="square" lIns="0" tIns="12700" rIns="0" bIns="0" rtlCol="0">
            <a:spAutoFit/>
          </a:bodyPr>
          <a:lstStyle/>
          <a:p>
            <a:pPr marL="12700">
              <a:lnSpc>
                <a:spcPct val="100000"/>
              </a:lnSpc>
              <a:spcBef>
                <a:spcPts val="100"/>
              </a:spcBef>
            </a:pPr>
            <a:r>
              <a:rPr spc="-15" dirty="0"/>
              <a:t>Recent </a:t>
            </a:r>
            <a:r>
              <a:rPr spc="-5" dirty="0"/>
              <a:t>major</a:t>
            </a:r>
            <a:r>
              <a:rPr spc="-50" dirty="0"/>
              <a:t> </a:t>
            </a:r>
            <a:r>
              <a:rPr spc="-10" dirty="0"/>
              <a:t>Pandemics</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535940" y="1248283"/>
            <a:ext cx="6442075" cy="3317875"/>
          </a:xfrm>
          <a:prstGeom prst="rect">
            <a:avLst/>
          </a:prstGeom>
        </p:spPr>
        <p:txBody>
          <a:bodyPr vert="horz" wrap="square" lIns="0" tIns="12700" rIns="0" bIns="0" rtlCol="0">
            <a:spAutoFit/>
          </a:bodyPr>
          <a:lstStyle/>
          <a:p>
            <a:pPr marL="12700">
              <a:lnSpc>
                <a:spcPct val="100000"/>
              </a:lnSpc>
              <a:spcBef>
                <a:spcPts val="100"/>
              </a:spcBef>
            </a:pPr>
            <a:r>
              <a:rPr sz="2400" b="1" u="heavy" spc="-5" dirty="0">
                <a:uFill>
                  <a:solidFill>
                    <a:srgbClr val="000000"/>
                  </a:solidFill>
                </a:uFill>
                <a:latin typeface="Calibri"/>
                <a:cs typeface="Calibri"/>
              </a:rPr>
              <a:t>H5N1 </a:t>
            </a:r>
            <a:r>
              <a:rPr sz="2400" b="1" u="heavy" spc="-15" dirty="0">
                <a:uFill>
                  <a:solidFill>
                    <a:srgbClr val="000000"/>
                  </a:solidFill>
                </a:uFill>
                <a:latin typeface="Calibri"/>
                <a:cs typeface="Calibri"/>
              </a:rPr>
              <a:t>strain </a:t>
            </a:r>
            <a:r>
              <a:rPr sz="2400" b="1" u="heavy" spc="-10" dirty="0">
                <a:uFill>
                  <a:solidFill>
                    <a:srgbClr val="000000"/>
                  </a:solidFill>
                </a:uFill>
                <a:latin typeface="Calibri"/>
                <a:cs typeface="Calibri"/>
              </a:rPr>
              <a:t>(Bird </a:t>
            </a:r>
            <a:r>
              <a:rPr sz="2400" b="1" u="heavy" spc="-5" dirty="0">
                <a:uFill>
                  <a:solidFill>
                    <a:srgbClr val="000000"/>
                  </a:solidFill>
                </a:uFill>
                <a:latin typeface="Calibri"/>
                <a:cs typeface="Calibri"/>
              </a:rPr>
              <a:t>flu/ </a:t>
            </a:r>
            <a:r>
              <a:rPr sz="2400" b="1" u="heavy" spc="-15" dirty="0">
                <a:uFill>
                  <a:solidFill>
                    <a:srgbClr val="000000"/>
                  </a:solidFill>
                </a:uFill>
                <a:latin typeface="Calibri"/>
                <a:cs typeface="Calibri"/>
              </a:rPr>
              <a:t>Avian</a:t>
            </a:r>
            <a:r>
              <a:rPr sz="2400" b="1" u="heavy" spc="-10" dirty="0">
                <a:uFill>
                  <a:solidFill>
                    <a:srgbClr val="000000"/>
                  </a:solidFill>
                </a:uFill>
                <a:latin typeface="Calibri"/>
                <a:cs typeface="Calibri"/>
              </a:rPr>
              <a:t> influenza)</a:t>
            </a:r>
            <a:endParaRPr sz="2400">
              <a:latin typeface="Calibri"/>
              <a:cs typeface="Calibri"/>
            </a:endParaRPr>
          </a:p>
          <a:p>
            <a:pPr marL="355600" indent="-343535">
              <a:lnSpc>
                <a:spcPct val="100000"/>
              </a:lnSpc>
              <a:buFont typeface="Arial"/>
              <a:buChar char="•"/>
              <a:tabLst>
                <a:tab pos="355600" algn="l"/>
                <a:tab pos="356235" algn="l"/>
              </a:tabLst>
            </a:pPr>
            <a:r>
              <a:rPr sz="2400" spc="-10" dirty="0">
                <a:latin typeface="Calibri"/>
                <a:cs typeface="Calibri"/>
              </a:rPr>
              <a:t>Originated </a:t>
            </a:r>
            <a:r>
              <a:rPr sz="2400" dirty="0">
                <a:latin typeface="Calibri"/>
                <a:cs typeface="Calibri"/>
              </a:rPr>
              <a:t>in </a:t>
            </a:r>
            <a:r>
              <a:rPr sz="2400" spc="-5" dirty="0">
                <a:latin typeface="Calibri"/>
                <a:cs typeface="Calibri"/>
              </a:rPr>
              <a:t>Hong</a:t>
            </a:r>
            <a:r>
              <a:rPr sz="2400" spc="-15" dirty="0">
                <a:latin typeface="Calibri"/>
                <a:cs typeface="Calibri"/>
              </a:rPr>
              <a:t> Kong</a:t>
            </a:r>
            <a:endParaRPr sz="2400">
              <a:latin typeface="Calibri"/>
              <a:cs typeface="Calibri"/>
            </a:endParaRPr>
          </a:p>
          <a:p>
            <a:pPr>
              <a:lnSpc>
                <a:spcPct val="100000"/>
              </a:lnSpc>
              <a:spcBef>
                <a:spcPts val="10"/>
              </a:spcBef>
              <a:buFont typeface="Arial"/>
              <a:buChar char="•"/>
            </a:pPr>
            <a:endParaRPr sz="2350">
              <a:latin typeface="Calibri"/>
              <a:cs typeface="Calibri"/>
            </a:endParaRPr>
          </a:p>
          <a:p>
            <a:pPr marL="355600" indent="-343535">
              <a:lnSpc>
                <a:spcPct val="100000"/>
              </a:lnSpc>
              <a:buFont typeface="Arial"/>
              <a:buChar char="•"/>
              <a:tabLst>
                <a:tab pos="355600" algn="l"/>
                <a:tab pos="356235" algn="l"/>
              </a:tabLst>
            </a:pPr>
            <a:r>
              <a:rPr sz="2400" spc="-5" dirty="0">
                <a:latin typeface="Calibri"/>
                <a:cs typeface="Calibri"/>
              </a:rPr>
              <a:t>Can </a:t>
            </a:r>
            <a:r>
              <a:rPr sz="2400" spc="-10" dirty="0">
                <a:latin typeface="Calibri"/>
                <a:cs typeface="Calibri"/>
              </a:rPr>
              <a:t>spread </a:t>
            </a:r>
            <a:r>
              <a:rPr sz="2400" spc="-15" dirty="0">
                <a:latin typeface="Calibri"/>
                <a:cs typeface="Calibri"/>
              </a:rPr>
              <a:t>from </a:t>
            </a:r>
            <a:r>
              <a:rPr sz="2400" spc="-10" dirty="0">
                <a:latin typeface="Calibri"/>
                <a:cs typeface="Calibri"/>
              </a:rPr>
              <a:t>chicken </a:t>
            </a:r>
            <a:r>
              <a:rPr sz="2400" spc="-15" dirty="0">
                <a:latin typeface="Calibri"/>
                <a:cs typeface="Calibri"/>
              </a:rPr>
              <a:t>to</a:t>
            </a:r>
            <a:r>
              <a:rPr sz="2400" spc="-35" dirty="0">
                <a:latin typeface="Calibri"/>
                <a:cs typeface="Calibri"/>
              </a:rPr>
              <a:t> </a:t>
            </a:r>
            <a:r>
              <a:rPr sz="2400" spc="-5" dirty="0">
                <a:latin typeface="Calibri"/>
                <a:cs typeface="Calibri"/>
              </a:rPr>
              <a:t>humans</a:t>
            </a:r>
            <a:endParaRPr sz="2400">
              <a:latin typeface="Calibri"/>
              <a:cs typeface="Calibri"/>
            </a:endParaRPr>
          </a:p>
          <a:p>
            <a:pPr>
              <a:lnSpc>
                <a:spcPct val="100000"/>
              </a:lnSpc>
              <a:spcBef>
                <a:spcPts val="10"/>
              </a:spcBef>
              <a:buFont typeface="Arial"/>
              <a:buChar char="•"/>
            </a:pPr>
            <a:endParaRPr sz="2350">
              <a:latin typeface="Calibri"/>
              <a:cs typeface="Calibri"/>
            </a:endParaRPr>
          </a:p>
          <a:p>
            <a:pPr marL="355600" indent="-343535">
              <a:lnSpc>
                <a:spcPct val="100000"/>
              </a:lnSpc>
              <a:spcBef>
                <a:spcPts val="5"/>
              </a:spcBef>
              <a:buFont typeface="Arial"/>
              <a:buChar char="•"/>
              <a:tabLst>
                <a:tab pos="355600" algn="l"/>
                <a:tab pos="356235" algn="l"/>
              </a:tabLst>
            </a:pPr>
            <a:r>
              <a:rPr sz="2400" spc="-5" dirty="0">
                <a:latin typeface="Calibri"/>
                <a:cs typeface="Calibri"/>
              </a:rPr>
              <a:t>Less </a:t>
            </a:r>
            <a:r>
              <a:rPr sz="2400" spc="-10" dirty="0">
                <a:latin typeface="Calibri"/>
                <a:cs typeface="Calibri"/>
              </a:rPr>
              <a:t>common </a:t>
            </a:r>
            <a:r>
              <a:rPr sz="2400" dirty="0">
                <a:latin typeface="Calibri"/>
                <a:cs typeface="Calibri"/>
              </a:rPr>
              <a:t>in</a:t>
            </a:r>
            <a:r>
              <a:rPr sz="2400" spc="-15" dirty="0">
                <a:latin typeface="Calibri"/>
                <a:cs typeface="Calibri"/>
              </a:rPr>
              <a:t> </a:t>
            </a:r>
            <a:r>
              <a:rPr sz="2400" spc="-10" dirty="0">
                <a:latin typeface="Calibri"/>
                <a:cs typeface="Calibri"/>
              </a:rPr>
              <a:t>pigs</a:t>
            </a:r>
            <a:endParaRPr sz="2400">
              <a:latin typeface="Calibri"/>
              <a:cs typeface="Calibri"/>
            </a:endParaRPr>
          </a:p>
          <a:p>
            <a:pPr>
              <a:lnSpc>
                <a:spcPct val="100000"/>
              </a:lnSpc>
              <a:spcBef>
                <a:spcPts val="10"/>
              </a:spcBef>
              <a:buFont typeface="Arial"/>
              <a:buChar char="•"/>
            </a:pPr>
            <a:endParaRPr sz="2350">
              <a:latin typeface="Calibri"/>
              <a:cs typeface="Calibri"/>
            </a:endParaRPr>
          </a:p>
          <a:p>
            <a:pPr marL="355600" marR="5080" indent="-343535">
              <a:lnSpc>
                <a:spcPct val="100000"/>
              </a:lnSpc>
              <a:spcBef>
                <a:spcPts val="5"/>
              </a:spcBef>
              <a:buFont typeface="Arial"/>
              <a:buChar char="•"/>
              <a:tabLst>
                <a:tab pos="355600" algn="l"/>
                <a:tab pos="356235" algn="l"/>
              </a:tabLst>
            </a:pPr>
            <a:r>
              <a:rPr sz="2400" dirty="0">
                <a:latin typeface="Calibri"/>
                <a:cs typeface="Calibri"/>
              </a:rPr>
              <a:t>Wild </a:t>
            </a:r>
            <a:r>
              <a:rPr sz="2400" spc="-5" dirty="0">
                <a:latin typeface="Calibri"/>
                <a:cs typeface="Calibri"/>
              </a:rPr>
              <a:t>aquatic </a:t>
            </a:r>
            <a:r>
              <a:rPr sz="2400" spc="-10" dirty="0">
                <a:latin typeface="Calibri"/>
                <a:cs typeface="Calibri"/>
              </a:rPr>
              <a:t>birds/ </a:t>
            </a:r>
            <a:r>
              <a:rPr sz="2400" dirty="0">
                <a:latin typeface="Calibri"/>
                <a:cs typeface="Calibri"/>
              </a:rPr>
              <a:t>wild </a:t>
            </a:r>
            <a:r>
              <a:rPr sz="2400" spc="-10" dirty="0">
                <a:latin typeface="Calibri"/>
                <a:cs typeface="Calibri"/>
              </a:rPr>
              <a:t>birds </a:t>
            </a:r>
            <a:r>
              <a:rPr sz="2400" spc="-15" dirty="0">
                <a:latin typeface="Calibri"/>
                <a:cs typeface="Calibri"/>
              </a:rPr>
              <a:t>migrate </a:t>
            </a:r>
            <a:r>
              <a:rPr sz="2400" dirty="0">
                <a:latin typeface="Calibri"/>
                <a:cs typeface="Calibri"/>
              </a:rPr>
              <a:t>and</a:t>
            </a:r>
            <a:r>
              <a:rPr sz="2400" spc="-90" dirty="0">
                <a:latin typeface="Calibri"/>
                <a:cs typeface="Calibri"/>
              </a:rPr>
              <a:t> </a:t>
            </a:r>
            <a:r>
              <a:rPr sz="2400" spc="-10" dirty="0">
                <a:latin typeface="Calibri"/>
                <a:cs typeface="Calibri"/>
              </a:rPr>
              <a:t>spread  </a:t>
            </a:r>
            <a:r>
              <a:rPr sz="2400" dirty="0">
                <a:latin typeface="Calibri"/>
                <a:cs typeface="Calibri"/>
              </a:rPr>
              <a:t>the virus</a:t>
            </a:r>
            <a:r>
              <a:rPr sz="2400" spc="-5" dirty="0">
                <a:latin typeface="Calibri"/>
                <a:cs typeface="Calibri"/>
              </a:rPr>
              <a:t> globally</a:t>
            </a:r>
            <a:endParaRPr sz="240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653790" y="160401"/>
            <a:ext cx="1835150" cy="574040"/>
          </a:xfrm>
          <a:prstGeom prst="rect">
            <a:avLst/>
          </a:prstGeom>
        </p:spPr>
        <p:txBody>
          <a:bodyPr vert="horz" wrap="square" lIns="0" tIns="12700" rIns="0" bIns="0" rtlCol="0">
            <a:spAutoFit/>
          </a:bodyPr>
          <a:lstStyle/>
          <a:p>
            <a:pPr marL="12700">
              <a:lnSpc>
                <a:spcPct val="100000"/>
              </a:lnSpc>
              <a:spcBef>
                <a:spcPts val="100"/>
              </a:spcBef>
            </a:pPr>
            <a:r>
              <a:rPr spc="-5" dirty="0"/>
              <a:t>Diagnosis</a:t>
            </a:r>
          </a:p>
        </p:txBody>
      </p:sp>
      <p:sp>
        <p:nvSpPr>
          <p:cNvPr id="6" name="object 6"/>
          <p:cNvSpPr/>
          <p:nvPr/>
        </p:nvSpPr>
        <p:spPr>
          <a:xfrm>
            <a:off x="202692" y="1001267"/>
            <a:ext cx="8653272" cy="500176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652265" y="279019"/>
            <a:ext cx="1837689" cy="574040"/>
          </a:xfrm>
          <a:prstGeom prst="rect">
            <a:avLst/>
          </a:prstGeom>
        </p:spPr>
        <p:txBody>
          <a:bodyPr vert="horz" wrap="square" lIns="0" tIns="12700" rIns="0" bIns="0" rtlCol="0">
            <a:spAutoFit/>
          </a:bodyPr>
          <a:lstStyle/>
          <a:p>
            <a:pPr marL="12700">
              <a:lnSpc>
                <a:spcPct val="100000"/>
              </a:lnSpc>
              <a:spcBef>
                <a:spcPts val="100"/>
              </a:spcBef>
            </a:pPr>
            <a:r>
              <a:rPr spc="-10" dirty="0"/>
              <a:t>Swine</a:t>
            </a:r>
            <a:r>
              <a:rPr spc="-85" dirty="0"/>
              <a:t> </a:t>
            </a:r>
            <a:r>
              <a:rPr dirty="0"/>
              <a:t>Flu</a:t>
            </a:r>
          </a:p>
        </p:txBody>
      </p:sp>
      <p:sp>
        <p:nvSpPr>
          <p:cNvPr id="6" name="object 6"/>
          <p:cNvSpPr txBox="1"/>
          <p:nvPr/>
        </p:nvSpPr>
        <p:spPr>
          <a:xfrm>
            <a:off x="535940" y="1097407"/>
            <a:ext cx="7479665" cy="11226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Swine flu </a:t>
            </a:r>
            <a:r>
              <a:rPr sz="2400" spc="-10" dirty="0">
                <a:latin typeface="Calibri"/>
                <a:cs typeface="Calibri"/>
              </a:rPr>
              <a:t>/H1N1/Pig </a:t>
            </a:r>
            <a:r>
              <a:rPr sz="2400" spc="-5" dirty="0">
                <a:latin typeface="Calibri"/>
                <a:cs typeface="Calibri"/>
              </a:rPr>
              <a:t>flu caused </a:t>
            </a:r>
            <a:r>
              <a:rPr sz="2400" spc="-10" dirty="0">
                <a:latin typeface="Calibri"/>
                <a:cs typeface="Calibri"/>
              </a:rPr>
              <a:t>by </a:t>
            </a:r>
            <a:r>
              <a:rPr sz="2400" spc="-15" dirty="0">
                <a:latin typeface="Calibri"/>
                <a:cs typeface="Calibri"/>
              </a:rPr>
              <a:t>any strain </a:t>
            </a:r>
            <a:r>
              <a:rPr sz="2400" spc="-5" dirty="0">
                <a:latin typeface="Calibri"/>
                <a:cs typeface="Calibri"/>
              </a:rPr>
              <a:t>of </a:t>
            </a:r>
            <a:r>
              <a:rPr sz="2400" dirty="0">
                <a:latin typeface="Calibri"/>
                <a:cs typeface="Calibri"/>
              </a:rPr>
              <a:t>the </a:t>
            </a:r>
            <a:r>
              <a:rPr sz="2400" spc="-10" dirty="0">
                <a:latin typeface="Calibri"/>
                <a:cs typeface="Calibri"/>
              </a:rPr>
              <a:t>influenza  family </a:t>
            </a:r>
            <a:r>
              <a:rPr sz="2400" spc="-5" dirty="0">
                <a:latin typeface="Calibri"/>
                <a:cs typeface="Calibri"/>
              </a:rPr>
              <a:t>of </a:t>
            </a:r>
            <a:r>
              <a:rPr sz="2400" dirty="0">
                <a:latin typeface="Calibri"/>
                <a:cs typeface="Calibri"/>
              </a:rPr>
              <a:t>viruses </a:t>
            </a:r>
            <a:r>
              <a:rPr sz="2400" spc="-10" dirty="0">
                <a:latin typeface="Calibri"/>
                <a:cs typeface="Calibri"/>
              </a:rPr>
              <a:t>that </a:t>
            </a:r>
            <a:r>
              <a:rPr sz="2400" dirty="0">
                <a:latin typeface="Calibri"/>
                <a:cs typeface="Calibri"/>
              </a:rPr>
              <a:t>is</a:t>
            </a:r>
            <a:r>
              <a:rPr sz="2400" spc="-15" dirty="0">
                <a:latin typeface="Calibri"/>
                <a:cs typeface="Calibri"/>
              </a:rPr>
              <a:t> </a:t>
            </a:r>
            <a:r>
              <a:rPr sz="2400" dirty="0">
                <a:latin typeface="Calibri"/>
                <a:cs typeface="Calibri"/>
              </a:rPr>
              <a:t>endemic</a:t>
            </a:r>
            <a:endParaRPr sz="2400">
              <a:latin typeface="Calibri"/>
              <a:cs typeface="Calibri"/>
            </a:endParaRPr>
          </a:p>
          <a:p>
            <a:pPr marL="12700">
              <a:lnSpc>
                <a:spcPct val="100000"/>
              </a:lnSpc>
            </a:pPr>
            <a:r>
              <a:rPr sz="2400" spc="-10" dirty="0">
                <a:latin typeface="Calibri"/>
                <a:cs typeface="Calibri"/>
              </a:rPr>
              <a:t>Detected </a:t>
            </a:r>
            <a:r>
              <a:rPr sz="2400" dirty="0">
                <a:latin typeface="Calibri"/>
                <a:cs typeface="Calibri"/>
              </a:rPr>
              <a:t>in US in </a:t>
            </a:r>
            <a:r>
              <a:rPr sz="2400" spc="-5" dirty="0">
                <a:latin typeface="Calibri"/>
                <a:cs typeface="Calibri"/>
              </a:rPr>
              <a:t>human</a:t>
            </a:r>
            <a:r>
              <a:rPr sz="2400" spc="-50" dirty="0">
                <a:latin typeface="Calibri"/>
                <a:cs typeface="Calibri"/>
              </a:rPr>
              <a:t> </a:t>
            </a:r>
            <a:r>
              <a:rPr sz="2400" spc="-5" dirty="0">
                <a:latin typeface="Calibri"/>
                <a:cs typeface="Calibri"/>
              </a:rPr>
              <a:t>beings</a:t>
            </a:r>
            <a:endParaRPr sz="2400">
              <a:latin typeface="Calibri"/>
              <a:cs typeface="Calibri"/>
            </a:endParaRPr>
          </a:p>
        </p:txBody>
      </p:sp>
      <p:sp>
        <p:nvSpPr>
          <p:cNvPr id="7" name="object 7"/>
          <p:cNvSpPr/>
          <p:nvPr/>
        </p:nvSpPr>
        <p:spPr>
          <a:xfrm>
            <a:off x="2133600" y="2403348"/>
            <a:ext cx="5181600" cy="3363467"/>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323164"/>
            <a:ext cx="7940675" cy="879475"/>
          </a:xfrm>
          <a:prstGeom prst="rect">
            <a:avLst/>
          </a:prstGeom>
        </p:spPr>
        <p:txBody>
          <a:bodyPr vert="horz" wrap="square" lIns="0" tIns="12065" rIns="0" bIns="0" rtlCol="0">
            <a:spAutoFit/>
          </a:bodyPr>
          <a:lstStyle/>
          <a:p>
            <a:pPr marL="12700" marR="5080">
              <a:lnSpc>
                <a:spcPct val="100000"/>
              </a:lnSpc>
              <a:spcBef>
                <a:spcPts val="95"/>
              </a:spcBef>
              <a:buSzPct val="96428"/>
              <a:buFont typeface="Arial"/>
              <a:buChar char="•"/>
              <a:tabLst>
                <a:tab pos="137795" algn="l"/>
              </a:tabLst>
            </a:pPr>
            <a:r>
              <a:rPr sz="2800" spc="-5" dirty="0">
                <a:latin typeface="Calibri"/>
                <a:cs typeface="Calibri"/>
              </a:rPr>
              <a:t>Some </a:t>
            </a:r>
            <a:r>
              <a:rPr sz="2800" spc="-15" dirty="0">
                <a:latin typeface="Calibri"/>
                <a:cs typeface="Calibri"/>
              </a:rPr>
              <a:t>important </a:t>
            </a:r>
            <a:r>
              <a:rPr sz="2800" spc="-10" dirty="0">
                <a:latin typeface="Calibri"/>
                <a:cs typeface="Calibri"/>
              </a:rPr>
              <a:t>diseases </a:t>
            </a:r>
            <a:r>
              <a:rPr sz="2800" spc="-5" dirty="0">
                <a:latin typeface="Calibri"/>
                <a:cs typeface="Calibri"/>
              </a:rPr>
              <a:t>of humans </a:t>
            </a:r>
            <a:r>
              <a:rPr sz="2800" spc="-15" dirty="0">
                <a:latin typeface="Calibri"/>
                <a:cs typeface="Calibri"/>
              </a:rPr>
              <a:t>transmitted </a:t>
            </a:r>
            <a:r>
              <a:rPr sz="2800" spc="-20" dirty="0">
                <a:latin typeface="Calibri"/>
                <a:cs typeface="Calibri"/>
              </a:rPr>
              <a:t>from  person to </a:t>
            </a:r>
            <a:r>
              <a:rPr sz="2800" spc="-15" dirty="0">
                <a:latin typeface="Calibri"/>
                <a:cs typeface="Calibri"/>
              </a:rPr>
              <a:t>person by </a:t>
            </a:r>
            <a:r>
              <a:rPr sz="2800" spc="-10" dirty="0">
                <a:latin typeface="Calibri"/>
                <a:cs typeface="Calibri"/>
              </a:rPr>
              <a:t>inhaled airborne</a:t>
            </a:r>
            <a:r>
              <a:rPr sz="2800" spc="165" dirty="0">
                <a:latin typeface="Calibri"/>
                <a:cs typeface="Calibri"/>
              </a:rPr>
              <a:t> </a:t>
            </a:r>
            <a:r>
              <a:rPr sz="2800" spc="-10" dirty="0">
                <a:latin typeface="Calibri"/>
                <a:cs typeface="Calibri"/>
              </a:rPr>
              <a:t>particles</a:t>
            </a:r>
            <a:endParaRPr sz="2800">
              <a:latin typeface="Calibri"/>
              <a:cs typeface="Calibri"/>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3" name="object 3"/>
          <p:cNvSpPr txBox="1"/>
          <p:nvPr/>
        </p:nvSpPr>
        <p:spPr>
          <a:xfrm>
            <a:off x="383540" y="1688172"/>
            <a:ext cx="2086610" cy="2075180"/>
          </a:xfrm>
          <a:prstGeom prst="rect">
            <a:avLst/>
          </a:prstGeom>
        </p:spPr>
        <p:txBody>
          <a:bodyPr vert="horz" wrap="square" lIns="0" tIns="98425" rIns="0" bIns="0" rtlCol="0">
            <a:spAutoFit/>
          </a:bodyPr>
          <a:lstStyle/>
          <a:p>
            <a:pPr marL="137160" indent="-125095">
              <a:lnSpc>
                <a:spcPct val="100000"/>
              </a:lnSpc>
              <a:spcBef>
                <a:spcPts val="775"/>
              </a:spcBef>
              <a:buSzPct val="96428"/>
              <a:buFont typeface="Arial"/>
              <a:buChar char="•"/>
              <a:tabLst>
                <a:tab pos="137795" algn="l"/>
              </a:tabLst>
            </a:pPr>
            <a:r>
              <a:rPr sz="2800" spc="-20" dirty="0">
                <a:solidFill>
                  <a:srgbClr val="FF0000"/>
                </a:solidFill>
                <a:latin typeface="Calibri"/>
                <a:cs typeface="Calibri"/>
              </a:rPr>
              <a:t>Viral</a:t>
            </a:r>
            <a:r>
              <a:rPr sz="2800" spc="-55" dirty="0">
                <a:solidFill>
                  <a:srgbClr val="FF0000"/>
                </a:solidFill>
                <a:latin typeface="Calibri"/>
                <a:cs typeface="Calibri"/>
              </a:rPr>
              <a:t> </a:t>
            </a:r>
            <a:r>
              <a:rPr sz="2800" spc="-10" dirty="0">
                <a:solidFill>
                  <a:srgbClr val="FF0000"/>
                </a:solidFill>
                <a:latin typeface="Calibri"/>
                <a:cs typeface="Calibri"/>
              </a:rPr>
              <a:t>diseases</a:t>
            </a:r>
            <a:endParaRPr sz="2800">
              <a:latin typeface="Calibri"/>
              <a:cs typeface="Calibri"/>
            </a:endParaRPr>
          </a:p>
          <a:p>
            <a:pPr marL="137160" indent="-125095">
              <a:lnSpc>
                <a:spcPct val="100000"/>
              </a:lnSpc>
              <a:spcBef>
                <a:spcPts val="675"/>
              </a:spcBef>
              <a:buSzPct val="96428"/>
              <a:buFont typeface="Arial"/>
              <a:buChar char="•"/>
              <a:tabLst>
                <a:tab pos="137795" algn="l"/>
              </a:tabLst>
            </a:pPr>
            <a:r>
              <a:rPr sz="2800" spc="-20" dirty="0">
                <a:latin typeface="Calibri"/>
                <a:cs typeface="Calibri"/>
              </a:rPr>
              <a:t>Chicken</a:t>
            </a:r>
            <a:r>
              <a:rPr sz="2800" spc="-15" dirty="0">
                <a:latin typeface="Calibri"/>
                <a:cs typeface="Calibri"/>
              </a:rPr>
              <a:t> </a:t>
            </a:r>
            <a:r>
              <a:rPr sz="2800" spc="-30" dirty="0">
                <a:latin typeface="Calibri"/>
                <a:cs typeface="Calibri"/>
              </a:rPr>
              <a:t>pox</a:t>
            </a:r>
            <a:endParaRPr sz="2800">
              <a:latin typeface="Calibri"/>
              <a:cs typeface="Calibri"/>
            </a:endParaRPr>
          </a:p>
          <a:p>
            <a:pPr marL="137160" indent="-125095">
              <a:lnSpc>
                <a:spcPct val="100000"/>
              </a:lnSpc>
              <a:spcBef>
                <a:spcPts val="670"/>
              </a:spcBef>
              <a:buSzPct val="96428"/>
              <a:buFont typeface="Arial"/>
              <a:buChar char="•"/>
              <a:tabLst>
                <a:tab pos="137795" algn="l"/>
              </a:tabLst>
            </a:pPr>
            <a:r>
              <a:rPr sz="2800" spc="-10" dirty="0">
                <a:latin typeface="Calibri"/>
                <a:cs typeface="Calibri"/>
              </a:rPr>
              <a:t>Flu</a:t>
            </a:r>
            <a:endParaRPr sz="2800">
              <a:latin typeface="Calibri"/>
              <a:cs typeface="Calibri"/>
            </a:endParaRPr>
          </a:p>
          <a:p>
            <a:pPr marL="137160" indent="-125095">
              <a:lnSpc>
                <a:spcPct val="100000"/>
              </a:lnSpc>
              <a:spcBef>
                <a:spcPts val="675"/>
              </a:spcBef>
              <a:buSzPct val="96428"/>
              <a:buFont typeface="Arial"/>
              <a:buChar char="•"/>
              <a:tabLst>
                <a:tab pos="137795" algn="l"/>
              </a:tabLst>
            </a:pPr>
            <a:r>
              <a:rPr sz="2800" spc="-5" dirty="0">
                <a:latin typeface="Calibri"/>
                <a:cs typeface="Calibri"/>
              </a:rPr>
              <a:t>Measles</a:t>
            </a:r>
            <a:endParaRPr sz="2800">
              <a:latin typeface="Calibri"/>
              <a:cs typeface="Calibri"/>
            </a:endParaRPr>
          </a:p>
        </p:txBody>
      </p:sp>
      <p:sp>
        <p:nvSpPr>
          <p:cNvPr id="4" name="object 4"/>
          <p:cNvSpPr txBox="1"/>
          <p:nvPr/>
        </p:nvSpPr>
        <p:spPr>
          <a:xfrm>
            <a:off x="3127375" y="2201062"/>
            <a:ext cx="1342390" cy="1562100"/>
          </a:xfrm>
          <a:prstGeom prst="rect">
            <a:avLst/>
          </a:prstGeom>
        </p:spPr>
        <p:txBody>
          <a:bodyPr vert="horz" wrap="square" lIns="0" tIns="12700" rIns="0" bIns="0" rtlCol="0">
            <a:spAutoFit/>
          </a:bodyPr>
          <a:lstStyle/>
          <a:p>
            <a:pPr marL="12700" marR="5080" algn="just">
              <a:lnSpc>
                <a:spcPct val="120000"/>
              </a:lnSpc>
              <a:spcBef>
                <a:spcPts val="100"/>
              </a:spcBef>
            </a:pPr>
            <a:r>
              <a:rPr sz="2800" spc="-25" dirty="0">
                <a:latin typeface="Calibri"/>
                <a:cs typeface="Calibri"/>
              </a:rPr>
              <a:t>Varicella  </a:t>
            </a:r>
            <a:r>
              <a:rPr sz="2800" spc="-5" dirty="0">
                <a:latin typeface="Calibri"/>
                <a:cs typeface="Calibri"/>
              </a:rPr>
              <a:t>I</a:t>
            </a:r>
            <a:r>
              <a:rPr sz="2800" spc="-20" dirty="0">
                <a:latin typeface="Calibri"/>
                <a:cs typeface="Calibri"/>
              </a:rPr>
              <a:t>n</a:t>
            </a:r>
            <a:r>
              <a:rPr sz="2800" spc="-10" dirty="0">
                <a:latin typeface="Calibri"/>
                <a:cs typeface="Calibri"/>
              </a:rPr>
              <a:t>fl</a:t>
            </a:r>
            <a:r>
              <a:rPr sz="2800" spc="-20" dirty="0">
                <a:latin typeface="Calibri"/>
                <a:cs typeface="Calibri"/>
              </a:rPr>
              <a:t>u</a:t>
            </a:r>
            <a:r>
              <a:rPr sz="2800" spc="-5" dirty="0">
                <a:latin typeface="Calibri"/>
                <a:cs typeface="Calibri"/>
              </a:rPr>
              <a:t>en</a:t>
            </a:r>
            <a:r>
              <a:rPr sz="2800" spc="-60" dirty="0">
                <a:latin typeface="Calibri"/>
                <a:cs typeface="Calibri"/>
              </a:rPr>
              <a:t>z</a:t>
            </a:r>
            <a:r>
              <a:rPr sz="2800" spc="-5" dirty="0">
                <a:latin typeface="Calibri"/>
                <a:cs typeface="Calibri"/>
              </a:rPr>
              <a:t>a  Rubeola</a:t>
            </a:r>
            <a:endParaRPr sz="2800">
              <a:latin typeface="Calibri"/>
              <a:cs typeface="Calibri"/>
            </a:endParaRPr>
          </a:p>
        </p:txBody>
      </p:sp>
      <p:sp>
        <p:nvSpPr>
          <p:cNvPr id="5" name="object 5"/>
          <p:cNvSpPr txBox="1"/>
          <p:nvPr/>
        </p:nvSpPr>
        <p:spPr>
          <a:xfrm>
            <a:off x="383540" y="3823461"/>
            <a:ext cx="3844290" cy="452120"/>
          </a:xfrm>
          <a:prstGeom prst="rect">
            <a:avLst/>
          </a:prstGeom>
        </p:spPr>
        <p:txBody>
          <a:bodyPr vert="horz" wrap="square" lIns="0" tIns="12065" rIns="0" bIns="0" rtlCol="0">
            <a:spAutoFit/>
          </a:bodyPr>
          <a:lstStyle/>
          <a:p>
            <a:pPr marL="137160" indent="-125095">
              <a:lnSpc>
                <a:spcPct val="100000"/>
              </a:lnSpc>
              <a:spcBef>
                <a:spcPts val="95"/>
              </a:spcBef>
              <a:buSzPct val="96428"/>
              <a:buFont typeface="Arial"/>
              <a:buChar char="•"/>
              <a:tabLst>
                <a:tab pos="137795" algn="l"/>
                <a:tab pos="2755900" algn="l"/>
              </a:tabLst>
            </a:pPr>
            <a:r>
              <a:rPr sz="2800" spc="-5" dirty="0">
                <a:latin typeface="Calibri"/>
                <a:cs typeface="Calibri"/>
              </a:rPr>
              <a:t>German</a:t>
            </a:r>
            <a:r>
              <a:rPr sz="2800" spc="5" dirty="0">
                <a:latin typeface="Calibri"/>
                <a:cs typeface="Calibri"/>
              </a:rPr>
              <a:t> </a:t>
            </a:r>
            <a:r>
              <a:rPr sz="2800" spc="-5" dirty="0">
                <a:latin typeface="Calibri"/>
                <a:cs typeface="Calibri"/>
              </a:rPr>
              <a:t>measles</a:t>
            </a:r>
            <a:r>
              <a:rPr sz="2800" dirty="0">
                <a:latin typeface="Calibri"/>
                <a:cs typeface="Calibri"/>
              </a:rPr>
              <a:t>	</a:t>
            </a:r>
            <a:r>
              <a:rPr sz="2800" spc="-5" dirty="0">
                <a:latin typeface="Calibri"/>
                <a:cs typeface="Calibri"/>
              </a:rPr>
              <a:t>Rube</a:t>
            </a:r>
            <a:r>
              <a:rPr sz="2800" spc="-15" dirty="0">
                <a:latin typeface="Calibri"/>
                <a:cs typeface="Calibri"/>
              </a:rPr>
              <a:t>l</a:t>
            </a:r>
            <a:r>
              <a:rPr sz="2800" spc="-5" dirty="0">
                <a:latin typeface="Calibri"/>
                <a:cs typeface="Calibri"/>
              </a:rPr>
              <a:t>la</a:t>
            </a:r>
            <a:endParaRPr sz="2800">
              <a:latin typeface="Calibri"/>
              <a:cs typeface="Calibri"/>
            </a:endParaRPr>
          </a:p>
        </p:txBody>
      </p:sp>
      <p:sp>
        <p:nvSpPr>
          <p:cNvPr id="6" name="object 6"/>
          <p:cNvSpPr txBox="1"/>
          <p:nvPr/>
        </p:nvSpPr>
        <p:spPr>
          <a:xfrm>
            <a:off x="383540" y="4248873"/>
            <a:ext cx="1446530" cy="1050925"/>
          </a:xfrm>
          <a:prstGeom prst="rect">
            <a:avLst/>
          </a:prstGeom>
        </p:spPr>
        <p:txBody>
          <a:bodyPr vert="horz" wrap="square" lIns="0" tIns="98425" rIns="0" bIns="0" rtlCol="0">
            <a:spAutoFit/>
          </a:bodyPr>
          <a:lstStyle/>
          <a:p>
            <a:pPr marL="137160" indent="-125095">
              <a:lnSpc>
                <a:spcPct val="100000"/>
              </a:lnSpc>
              <a:spcBef>
                <a:spcPts val="775"/>
              </a:spcBef>
              <a:buSzPct val="96428"/>
              <a:buFont typeface="Arial"/>
              <a:buChar char="•"/>
              <a:tabLst>
                <a:tab pos="137795" algn="l"/>
              </a:tabLst>
            </a:pPr>
            <a:r>
              <a:rPr sz="2800" spc="-10" dirty="0">
                <a:latin typeface="Calibri"/>
                <a:cs typeface="Calibri"/>
              </a:rPr>
              <a:t>Mumps</a:t>
            </a:r>
            <a:endParaRPr sz="2800">
              <a:latin typeface="Calibri"/>
              <a:cs typeface="Calibri"/>
            </a:endParaRPr>
          </a:p>
          <a:p>
            <a:pPr marL="137160" indent="-125095">
              <a:lnSpc>
                <a:spcPct val="100000"/>
              </a:lnSpc>
              <a:spcBef>
                <a:spcPts val="675"/>
              </a:spcBef>
              <a:buSzPct val="96428"/>
              <a:buFont typeface="Arial"/>
              <a:buChar char="•"/>
              <a:tabLst>
                <a:tab pos="137795" algn="l"/>
              </a:tabLst>
            </a:pPr>
            <a:r>
              <a:rPr sz="2800" spc="-10" dirty="0">
                <a:latin typeface="Calibri"/>
                <a:cs typeface="Calibri"/>
              </a:rPr>
              <a:t>Smal</a:t>
            </a:r>
            <a:r>
              <a:rPr sz="2800" spc="-20" dirty="0">
                <a:latin typeface="Calibri"/>
                <a:cs typeface="Calibri"/>
              </a:rPr>
              <a:t>l</a:t>
            </a:r>
            <a:r>
              <a:rPr sz="2800" spc="-10" dirty="0">
                <a:latin typeface="Calibri"/>
                <a:cs typeface="Calibri"/>
              </a:rPr>
              <a:t>p</a:t>
            </a:r>
            <a:r>
              <a:rPr sz="2800" spc="-70" dirty="0">
                <a:latin typeface="Calibri"/>
                <a:cs typeface="Calibri"/>
              </a:rPr>
              <a:t>o</a:t>
            </a:r>
            <a:r>
              <a:rPr sz="2800" spc="-5" dirty="0">
                <a:latin typeface="Calibri"/>
                <a:cs typeface="Calibri"/>
              </a:rPr>
              <a:t>x</a:t>
            </a:r>
            <a:endParaRPr sz="2800">
              <a:latin typeface="Calibri"/>
              <a:cs typeface="Calibri"/>
            </a:endParaRPr>
          </a:p>
        </p:txBody>
      </p:sp>
      <p:sp>
        <p:nvSpPr>
          <p:cNvPr id="7" name="object 7"/>
          <p:cNvSpPr txBox="1"/>
          <p:nvPr/>
        </p:nvSpPr>
        <p:spPr>
          <a:xfrm>
            <a:off x="3127375" y="4248873"/>
            <a:ext cx="1122045" cy="1050925"/>
          </a:xfrm>
          <a:prstGeom prst="rect">
            <a:avLst/>
          </a:prstGeom>
        </p:spPr>
        <p:txBody>
          <a:bodyPr vert="horz" wrap="square" lIns="0" tIns="12700" rIns="0" bIns="0" rtlCol="0">
            <a:spAutoFit/>
          </a:bodyPr>
          <a:lstStyle/>
          <a:p>
            <a:pPr marL="12700" marR="5080">
              <a:lnSpc>
                <a:spcPct val="120100"/>
              </a:lnSpc>
              <a:spcBef>
                <a:spcPts val="100"/>
              </a:spcBef>
            </a:pPr>
            <a:r>
              <a:rPr sz="2800" spc="-5" dirty="0">
                <a:latin typeface="Calibri"/>
                <a:cs typeface="Calibri"/>
              </a:rPr>
              <a:t>M</a:t>
            </a:r>
            <a:r>
              <a:rPr sz="2800" spc="-15" dirty="0">
                <a:latin typeface="Calibri"/>
                <a:cs typeface="Calibri"/>
              </a:rPr>
              <a:t>u</a:t>
            </a:r>
            <a:r>
              <a:rPr sz="2800" spc="-5" dirty="0">
                <a:latin typeface="Calibri"/>
                <a:cs typeface="Calibri"/>
              </a:rPr>
              <a:t>m</a:t>
            </a:r>
            <a:r>
              <a:rPr sz="2800" spc="-30" dirty="0">
                <a:latin typeface="Calibri"/>
                <a:cs typeface="Calibri"/>
              </a:rPr>
              <a:t>p</a:t>
            </a:r>
            <a:r>
              <a:rPr sz="2800" spc="-5" dirty="0">
                <a:latin typeface="Calibri"/>
                <a:cs typeface="Calibri"/>
              </a:rPr>
              <a:t>s  </a:t>
            </a:r>
            <a:r>
              <a:rPr sz="2800" spc="-30" dirty="0">
                <a:latin typeface="Calibri"/>
                <a:cs typeface="Calibri"/>
              </a:rPr>
              <a:t>Variola</a:t>
            </a:r>
            <a:endParaRPr sz="280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897382"/>
            <a:ext cx="3089275" cy="513715"/>
          </a:xfrm>
          <a:prstGeom prst="rect">
            <a:avLst/>
          </a:prstGeom>
        </p:spPr>
        <p:txBody>
          <a:bodyPr vert="horz" wrap="square" lIns="0" tIns="13335" rIns="0" bIns="0" rtlCol="0">
            <a:spAutoFit/>
          </a:bodyPr>
          <a:lstStyle/>
          <a:p>
            <a:pPr marL="155575" indent="-143510">
              <a:lnSpc>
                <a:spcPct val="100000"/>
              </a:lnSpc>
              <a:spcBef>
                <a:spcPts val="105"/>
              </a:spcBef>
              <a:buSzPct val="96875"/>
              <a:buFont typeface="Arial"/>
              <a:buChar char="•"/>
              <a:tabLst>
                <a:tab pos="156210" algn="l"/>
              </a:tabLst>
            </a:pPr>
            <a:r>
              <a:rPr sz="3200" spc="-5" dirty="0">
                <a:solidFill>
                  <a:srgbClr val="FF0000"/>
                </a:solidFill>
                <a:latin typeface="Calibri"/>
                <a:cs typeface="Calibri"/>
              </a:rPr>
              <a:t>Bacterial</a:t>
            </a:r>
            <a:r>
              <a:rPr sz="3200" spc="-70" dirty="0">
                <a:solidFill>
                  <a:srgbClr val="FF0000"/>
                </a:solidFill>
                <a:latin typeface="Calibri"/>
                <a:cs typeface="Calibri"/>
              </a:rPr>
              <a:t> </a:t>
            </a:r>
            <a:r>
              <a:rPr sz="3200" spc="-5" dirty="0">
                <a:solidFill>
                  <a:srgbClr val="FF0000"/>
                </a:solidFill>
                <a:latin typeface="Calibri"/>
                <a:cs typeface="Calibri"/>
              </a:rPr>
              <a:t>diseases</a:t>
            </a:r>
            <a:endParaRPr sz="3200">
              <a:latin typeface="Calibri"/>
              <a:cs typeface="Calibri"/>
            </a:endParaRPr>
          </a:p>
        </p:txBody>
      </p:sp>
      <p:sp>
        <p:nvSpPr>
          <p:cNvPr id="5" name="object 5"/>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3" name="object 3"/>
          <p:cNvSpPr txBox="1"/>
          <p:nvPr/>
        </p:nvSpPr>
        <p:spPr>
          <a:xfrm>
            <a:off x="307340" y="1973097"/>
            <a:ext cx="2606040" cy="2586355"/>
          </a:xfrm>
          <a:prstGeom prst="rect">
            <a:avLst/>
          </a:prstGeom>
        </p:spPr>
        <p:txBody>
          <a:bodyPr vert="horz" wrap="square" lIns="0" tIns="97790" rIns="0" bIns="0" rtlCol="0">
            <a:spAutoFit/>
          </a:bodyPr>
          <a:lstStyle/>
          <a:p>
            <a:pPr marL="137160" indent="-125095">
              <a:lnSpc>
                <a:spcPct val="100000"/>
              </a:lnSpc>
              <a:spcBef>
                <a:spcPts val="770"/>
              </a:spcBef>
              <a:buSzPct val="96428"/>
              <a:buFont typeface="Arial"/>
              <a:buChar char="•"/>
              <a:tabLst>
                <a:tab pos="137795" algn="l"/>
              </a:tabLst>
            </a:pPr>
            <a:r>
              <a:rPr sz="2800" spc="-5" dirty="0">
                <a:latin typeface="Calibri"/>
                <a:cs typeface="Calibri"/>
              </a:rPr>
              <a:t>Whooping</a:t>
            </a:r>
            <a:r>
              <a:rPr sz="2800" spc="-55" dirty="0">
                <a:latin typeface="Calibri"/>
                <a:cs typeface="Calibri"/>
              </a:rPr>
              <a:t> </a:t>
            </a:r>
            <a:r>
              <a:rPr sz="2800" spc="-10" dirty="0">
                <a:latin typeface="Calibri"/>
                <a:cs typeface="Calibri"/>
              </a:rPr>
              <a:t>cough</a:t>
            </a:r>
            <a:endParaRPr sz="2800">
              <a:latin typeface="Calibri"/>
              <a:cs typeface="Calibri"/>
            </a:endParaRPr>
          </a:p>
          <a:p>
            <a:pPr marL="137160" indent="-125095">
              <a:lnSpc>
                <a:spcPct val="100000"/>
              </a:lnSpc>
              <a:spcBef>
                <a:spcPts val="675"/>
              </a:spcBef>
              <a:buSzPct val="96428"/>
              <a:buFont typeface="Arial"/>
              <a:buChar char="•"/>
              <a:tabLst>
                <a:tab pos="137795" algn="l"/>
              </a:tabLst>
            </a:pPr>
            <a:r>
              <a:rPr sz="2800" spc="-10" dirty="0">
                <a:latin typeface="Calibri"/>
                <a:cs typeface="Calibri"/>
              </a:rPr>
              <a:t>Meningitis</a:t>
            </a:r>
            <a:endParaRPr sz="2800">
              <a:latin typeface="Calibri"/>
              <a:cs typeface="Calibri"/>
            </a:endParaRPr>
          </a:p>
          <a:p>
            <a:pPr marL="137160" indent="-125095">
              <a:lnSpc>
                <a:spcPct val="100000"/>
              </a:lnSpc>
              <a:spcBef>
                <a:spcPts val="670"/>
              </a:spcBef>
              <a:buSzPct val="96428"/>
              <a:buFont typeface="Arial"/>
              <a:buChar char="•"/>
              <a:tabLst>
                <a:tab pos="137795" algn="l"/>
              </a:tabLst>
            </a:pPr>
            <a:r>
              <a:rPr sz="2800" spc="-10" dirty="0">
                <a:latin typeface="Calibri"/>
                <a:cs typeface="Calibri"/>
              </a:rPr>
              <a:t>Diphtheria</a:t>
            </a:r>
            <a:endParaRPr sz="2800">
              <a:latin typeface="Calibri"/>
              <a:cs typeface="Calibri"/>
            </a:endParaRPr>
          </a:p>
          <a:p>
            <a:pPr marL="137160" indent="-125095">
              <a:lnSpc>
                <a:spcPct val="100000"/>
              </a:lnSpc>
              <a:spcBef>
                <a:spcPts val="675"/>
              </a:spcBef>
              <a:buSzPct val="96428"/>
              <a:buFont typeface="Arial"/>
              <a:buChar char="•"/>
              <a:tabLst>
                <a:tab pos="137795" algn="l"/>
              </a:tabLst>
            </a:pPr>
            <a:r>
              <a:rPr sz="2800" spc="-5" dirty="0">
                <a:latin typeface="Calibri"/>
                <a:cs typeface="Calibri"/>
              </a:rPr>
              <a:t>Pneumonia</a:t>
            </a:r>
            <a:endParaRPr sz="2800">
              <a:latin typeface="Calibri"/>
              <a:cs typeface="Calibri"/>
            </a:endParaRPr>
          </a:p>
          <a:p>
            <a:pPr marL="137160" indent="-125095">
              <a:lnSpc>
                <a:spcPct val="100000"/>
              </a:lnSpc>
              <a:spcBef>
                <a:spcPts val="670"/>
              </a:spcBef>
              <a:buSzPct val="96428"/>
              <a:buFont typeface="Arial"/>
              <a:buChar char="•"/>
              <a:tabLst>
                <a:tab pos="137795" algn="l"/>
              </a:tabLst>
            </a:pPr>
            <a:r>
              <a:rPr sz="2800" spc="-25" dirty="0">
                <a:latin typeface="Calibri"/>
                <a:cs typeface="Calibri"/>
              </a:rPr>
              <a:t>Tuberculosis</a:t>
            </a:r>
            <a:endParaRPr sz="2800">
              <a:latin typeface="Calibri"/>
              <a:cs typeface="Calibri"/>
            </a:endParaRPr>
          </a:p>
        </p:txBody>
      </p:sp>
      <p:sp>
        <p:nvSpPr>
          <p:cNvPr id="4" name="object 4"/>
          <p:cNvSpPr txBox="1"/>
          <p:nvPr/>
        </p:nvSpPr>
        <p:spPr>
          <a:xfrm>
            <a:off x="3508375" y="1973097"/>
            <a:ext cx="4227195" cy="2586355"/>
          </a:xfrm>
          <a:prstGeom prst="rect">
            <a:avLst/>
          </a:prstGeom>
        </p:spPr>
        <p:txBody>
          <a:bodyPr vert="horz" wrap="square" lIns="0" tIns="12700" rIns="0" bIns="0" rtlCol="0">
            <a:spAutoFit/>
          </a:bodyPr>
          <a:lstStyle/>
          <a:p>
            <a:pPr marL="12700" marR="5080">
              <a:lnSpc>
                <a:spcPct val="120000"/>
              </a:lnSpc>
              <a:spcBef>
                <a:spcPts val="100"/>
              </a:spcBef>
            </a:pPr>
            <a:r>
              <a:rPr sz="2800" i="1" spc="-10" dirty="0">
                <a:latin typeface="Calibri"/>
                <a:cs typeface="Calibri"/>
              </a:rPr>
              <a:t>Bordetella </a:t>
            </a:r>
            <a:r>
              <a:rPr sz="2800" i="1" spc="-5" dirty="0">
                <a:latin typeface="Calibri"/>
                <a:cs typeface="Calibri"/>
              </a:rPr>
              <a:t>pertussis  Neisseria </a:t>
            </a:r>
            <a:r>
              <a:rPr sz="2800" i="1" spc="-10" dirty="0">
                <a:latin typeface="Calibri"/>
                <a:cs typeface="Calibri"/>
              </a:rPr>
              <a:t>species  Corynebacterium diphtheriae  Mycoplasma </a:t>
            </a:r>
            <a:r>
              <a:rPr sz="2800" i="1" spc="-5" dirty="0">
                <a:latin typeface="Calibri"/>
                <a:cs typeface="Calibri"/>
              </a:rPr>
              <a:t>pneumoniae  </a:t>
            </a:r>
            <a:r>
              <a:rPr sz="2800" i="1" spc="-10" dirty="0">
                <a:latin typeface="Calibri"/>
                <a:cs typeface="Calibri"/>
              </a:rPr>
              <a:t>Mycobacterium</a:t>
            </a:r>
            <a:r>
              <a:rPr sz="2800" i="1" spc="-20" dirty="0">
                <a:latin typeface="Calibri"/>
                <a:cs typeface="Calibri"/>
              </a:rPr>
              <a:t> </a:t>
            </a:r>
            <a:r>
              <a:rPr sz="2800" i="1" spc="-5" dirty="0">
                <a:latin typeface="Calibri"/>
                <a:cs typeface="Calibri"/>
              </a:rPr>
              <a:t>tuberculosis</a:t>
            </a:r>
            <a:endParaRPr sz="2800">
              <a:latin typeface="Calibri"/>
              <a:cs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7372" y="474674"/>
            <a:ext cx="8131175" cy="4720590"/>
          </a:xfrm>
          <a:prstGeom prst="rect">
            <a:avLst/>
          </a:prstGeom>
        </p:spPr>
        <p:txBody>
          <a:bodyPr vert="horz" wrap="square" lIns="0" tIns="12065" rIns="0" bIns="0" rtlCol="0">
            <a:spAutoFit/>
          </a:bodyPr>
          <a:lstStyle/>
          <a:p>
            <a:pPr marL="12700">
              <a:lnSpc>
                <a:spcPct val="100000"/>
              </a:lnSpc>
              <a:spcBef>
                <a:spcPts val="95"/>
              </a:spcBef>
            </a:pPr>
            <a:r>
              <a:rPr sz="2800" b="1" spc="-15" dirty="0">
                <a:latin typeface="Calibri"/>
                <a:cs typeface="Calibri"/>
              </a:rPr>
              <a:t>Fungal</a:t>
            </a:r>
            <a:endParaRPr sz="2800">
              <a:latin typeface="Calibri"/>
              <a:cs typeface="Calibri"/>
            </a:endParaRPr>
          </a:p>
          <a:p>
            <a:pPr>
              <a:lnSpc>
                <a:spcPct val="100000"/>
              </a:lnSpc>
              <a:spcBef>
                <a:spcPts val="5"/>
              </a:spcBef>
            </a:pPr>
            <a:endParaRPr sz="2750">
              <a:latin typeface="Calibri"/>
              <a:cs typeface="Calibri"/>
            </a:endParaRPr>
          </a:p>
          <a:p>
            <a:pPr marL="12700" marR="101600">
              <a:lnSpc>
                <a:spcPct val="100000"/>
              </a:lnSpc>
            </a:pPr>
            <a:r>
              <a:rPr sz="2800" spc="-10" dirty="0">
                <a:latin typeface="Calibri"/>
                <a:cs typeface="Calibri"/>
              </a:rPr>
              <a:t>Acute allergic alveolitis: </a:t>
            </a:r>
            <a:r>
              <a:rPr sz="2800" spc="-15" dirty="0">
                <a:latin typeface="Calibri"/>
                <a:cs typeface="Calibri"/>
              </a:rPr>
              <a:t>Fungal </a:t>
            </a:r>
            <a:r>
              <a:rPr sz="2800" spc="-5" dirty="0">
                <a:latin typeface="Calibri"/>
                <a:cs typeface="Calibri"/>
              </a:rPr>
              <a:t>or </a:t>
            </a:r>
            <a:r>
              <a:rPr sz="2800" spc="-15" dirty="0">
                <a:latin typeface="Calibri"/>
                <a:cs typeface="Calibri"/>
              </a:rPr>
              <a:t>actinomycetes spores  </a:t>
            </a:r>
            <a:r>
              <a:rPr sz="2800" spc="-20" dirty="0">
                <a:latin typeface="Calibri"/>
                <a:cs typeface="Calibri"/>
              </a:rPr>
              <a:t>from </a:t>
            </a:r>
            <a:r>
              <a:rPr sz="2800" spc="-10" dirty="0">
                <a:latin typeface="Calibri"/>
                <a:cs typeface="Calibri"/>
              </a:rPr>
              <a:t>decomposing </a:t>
            </a:r>
            <a:r>
              <a:rPr sz="2800" spc="-20" dirty="0">
                <a:latin typeface="Calibri"/>
                <a:cs typeface="Calibri"/>
              </a:rPr>
              <a:t>organic matter </a:t>
            </a:r>
            <a:r>
              <a:rPr sz="2800" spc="-15" dirty="0">
                <a:latin typeface="Calibri"/>
                <a:cs typeface="Calibri"/>
              </a:rPr>
              <a:t>(composts, grain  </a:t>
            </a:r>
            <a:r>
              <a:rPr sz="2800" spc="-20" dirty="0">
                <a:latin typeface="Calibri"/>
                <a:cs typeface="Calibri"/>
              </a:rPr>
              <a:t>stores, </a:t>
            </a:r>
            <a:r>
              <a:rPr sz="2800" spc="-70" dirty="0">
                <a:latin typeface="Calibri"/>
                <a:cs typeface="Calibri"/>
              </a:rPr>
              <a:t>hay,</a:t>
            </a:r>
            <a:r>
              <a:rPr sz="2800" spc="45" dirty="0">
                <a:latin typeface="Calibri"/>
                <a:cs typeface="Calibri"/>
              </a:rPr>
              <a:t> </a:t>
            </a:r>
            <a:r>
              <a:rPr sz="2800" spc="-15" dirty="0">
                <a:latin typeface="Calibri"/>
                <a:cs typeface="Calibri"/>
              </a:rPr>
              <a:t>etc.)</a:t>
            </a:r>
            <a:endParaRPr sz="2800">
              <a:latin typeface="Calibri"/>
              <a:cs typeface="Calibri"/>
            </a:endParaRPr>
          </a:p>
          <a:p>
            <a:pPr marL="12700" marR="5080">
              <a:lnSpc>
                <a:spcPct val="100000"/>
              </a:lnSpc>
              <a:spcBef>
                <a:spcPts val="5"/>
              </a:spcBef>
            </a:pPr>
            <a:r>
              <a:rPr sz="2800" spc="-5" dirty="0">
                <a:latin typeface="Calibri"/>
                <a:cs typeface="Calibri"/>
              </a:rPr>
              <a:t>It is a </a:t>
            </a:r>
            <a:r>
              <a:rPr sz="2800" spc="-10" dirty="0">
                <a:latin typeface="Calibri"/>
                <a:cs typeface="Calibri"/>
              </a:rPr>
              <a:t>serious </a:t>
            </a:r>
            <a:r>
              <a:rPr sz="2800" spc="-20" dirty="0">
                <a:latin typeface="Calibri"/>
                <a:cs typeface="Calibri"/>
              </a:rPr>
              <a:t>hypersensitive </a:t>
            </a:r>
            <a:r>
              <a:rPr sz="2800" spc="-10" dirty="0">
                <a:latin typeface="Calibri"/>
                <a:cs typeface="Calibri"/>
              </a:rPr>
              <a:t>response, usually  associated </a:t>
            </a:r>
            <a:r>
              <a:rPr sz="2800" spc="-5" dirty="0">
                <a:latin typeface="Calibri"/>
                <a:cs typeface="Calibri"/>
              </a:rPr>
              <a:t>with </a:t>
            </a:r>
            <a:r>
              <a:rPr sz="2800" spc="-15" dirty="0">
                <a:latin typeface="Calibri"/>
                <a:cs typeface="Calibri"/>
              </a:rPr>
              <a:t>repeated </a:t>
            </a:r>
            <a:r>
              <a:rPr sz="2800" spc="-20" dirty="0">
                <a:latin typeface="Calibri"/>
                <a:cs typeface="Calibri"/>
              </a:rPr>
              <a:t>exposure to </a:t>
            </a:r>
            <a:r>
              <a:rPr sz="2800" spc="-5" dirty="0">
                <a:latin typeface="Calibri"/>
                <a:cs typeface="Calibri"/>
              </a:rPr>
              <a:t>airborne </a:t>
            </a:r>
            <a:r>
              <a:rPr sz="2800" spc="-15" dirty="0">
                <a:latin typeface="Calibri"/>
                <a:cs typeface="Calibri"/>
              </a:rPr>
              <a:t>spores </a:t>
            </a:r>
            <a:r>
              <a:rPr sz="2800" spc="-5" dirty="0">
                <a:latin typeface="Calibri"/>
                <a:cs typeface="Calibri"/>
              </a:rPr>
              <a:t>in  the </a:t>
            </a:r>
            <a:r>
              <a:rPr sz="2800" spc="-10" dirty="0">
                <a:latin typeface="Calibri"/>
                <a:cs typeface="Calibri"/>
              </a:rPr>
              <a:t>work</a:t>
            </a:r>
            <a:r>
              <a:rPr sz="2800" dirty="0">
                <a:latin typeface="Calibri"/>
                <a:cs typeface="Calibri"/>
              </a:rPr>
              <a:t> </a:t>
            </a:r>
            <a:r>
              <a:rPr sz="2800" spc="-20" dirty="0">
                <a:latin typeface="Calibri"/>
                <a:cs typeface="Calibri"/>
              </a:rPr>
              <a:t>environment.</a:t>
            </a:r>
            <a:endParaRPr sz="2800">
              <a:latin typeface="Calibri"/>
              <a:cs typeface="Calibri"/>
            </a:endParaRPr>
          </a:p>
          <a:p>
            <a:pPr marL="12700" marR="80645">
              <a:lnSpc>
                <a:spcPct val="100000"/>
              </a:lnSpc>
            </a:pPr>
            <a:r>
              <a:rPr sz="2800" spc="-5" dirty="0">
                <a:latin typeface="Calibri"/>
                <a:cs typeface="Calibri"/>
              </a:rPr>
              <a:t>A classic </a:t>
            </a:r>
            <a:r>
              <a:rPr sz="2800" spc="-20" dirty="0">
                <a:latin typeface="Calibri"/>
                <a:cs typeface="Calibri"/>
              </a:rPr>
              <a:t>example </a:t>
            </a:r>
            <a:r>
              <a:rPr sz="2800" spc="-5" dirty="0">
                <a:latin typeface="Calibri"/>
                <a:cs typeface="Calibri"/>
              </a:rPr>
              <a:t>is the </a:t>
            </a:r>
            <a:r>
              <a:rPr sz="2800" spc="-10" dirty="0">
                <a:latin typeface="Calibri"/>
                <a:cs typeface="Calibri"/>
              </a:rPr>
              <a:t>condition termed </a:t>
            </a:r>
            <a:r>
              <a:rPr sz="2800" spc="-20" dirty="0">
                <a:solidFill>
                  <a:srgbClr val="FF0000"/>
                </a:solidFill>
                <a:latin typeface="Calibri"/>
                <a:cs typeface="Calibri"/>
              </a:rPr>
              <a:t>farmer’s </a:t>
            </a:r>
            <a:r>
              <a:rPr sz="2800" dirty="0">
                <a:solidFill>
                  <a:srgbClr val="FF0000"/>
                </a:solidFill>
                <a:latin typeface="Calibri"/>
                <a:cs typeface="Calibri"/>
              </a:rPr>
              <a:t>lung,  </a:t>
            </a:r>
            <a:r>
              <a:rPr sz="2800" spc="-5" dirty="0">
                <a:latin typeface="Calibri"/>
                <a:cs typeface="Calibri"/>
              </a:rPr>
              <a:t>caused </a:t>
            </a:r>
            <a:r>
              <a:rPr sz="2800" spc="-15" dirty="0">
                <a:latin typeface="Calibri"/>
                <a:cs typeface="Calibri"/>
              </a:rPr>
              <a:t>by </a:t>
            </a:r>
            <a:r>
              <a:rPr sz="2800" spc="-20" dirty="0">
                <a:latin typeface="Calibri"/>
                <a:cs typeface="Calibri"/>
              </a:rPr>
              <a:t>exposure to </a:t>
            </a:r>
            <a:r>
              <a:rPr sz="2800" spc="-15" dirty="0">
                <a:latin typeface="Calibri"/>
                <a:cs typeface="Calibri"/>
              </a:rPr>
              <a:t>spores </a:t>
            </a:r>
            <a:r>
              <a:rPr sz="2800" spc="-5" dirty="0">
                <a:latin typeface="Calibri"/>
                <a:cs typeface="Calibri"/>
              </a:rPr>
              <a:t>of thermophilic  </a:t>
            </a:r>
            <a:r>
              <a:rPr sz="2800" spc="-15" dirty="0">
                <a:latin typeface="Calibri"/>
                <a:cs typeface="Calibri"/>
              </a:rPr>
              <a:t>actinomycetes.</a:t>
            </a:r>
            <a:endParaRPr sz="28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335150" y="277190"/>
            <a:ext cx="6490970" cy="1123315"/>
          </a:xfrm>
          <a:prstGeom prst="rect">
            <a:avLst/>
          </a:prstGeom>
        </p:spPr>
        <p:txBody>
          <a:bodyPr vert="horz" wrap="square" lIns="0" tIns="12700" rIns="0" bIns="0" rtlCol="0">
            <a:spAutoFit/>
          </a:bodyPr>
          <a:lstStyle/>
          <a:p>
            <a:pPr marL="1997075" marR="5080" indent="-1985010">
              <a:lnSpc>
                <a:spcPct val="100000"/>
              </a:lnSpc>
              <a:spcBef>
                <a:spcPts val="100"/>
              </a:spcBef>
            </a:pPr>
            <a:r>
              <a:rPr i="1" spc="-5" dirty="0">
                <a:latin typeface="Calibri"/>
                <a:cs typeface="Calibri"/>
              </a:rPr>
              <a:t>The </a:t>
            </a:r>
            <a:r>
              <a:rPr i="1" spc="-40" dirty="0">
                <a:latin typeface="Calibri"/>
                <a:cs typeface="Calibri"/>
              </a:rPr>
              <a:t>Wake-up </a:t>
            </a:r>
            <a:r>
              <a:rPr i="1" dirty="0">
                <a:latin typeface="Calibri"/>
                <a:cs typeface="Calibri"/>
              </a:rPr>
              <a:t>Calls: </a:t>
            </a:r>
            <a:r>
              <a:rPr i="1" spc="-15" dirty="0">
                <a:latin typeface="Calibri"/>
                <a:cs typeface="Calibri"/>
              </a:rPr>
              <a:t>Environmental  </a:t>
            </a:r>
            <a:r>
              <a:rPr i="1" spc="-10" dirty="0">
                <a:latin typeface="Calibri"/>
                <a:cs typeface="Calibri"/>
              </a:rPr>
              <a:t>Catastrophes</a:t>
            </a: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92709" y="2248916"/>
            <a:ext cx="7263765" cy="878840"/>
          </a:xfrm>
          <a:prstGeom prst="rect">
            <a:avLst/>
          </a:prstGeom>
        </p:spPr>
        <p:txBody>
          <a:bodyPr vert="horz" wrap="square" lIns="0" tIns="12065" rIns="0" bIns="0" rtlCol="0">
            <a:spAutoFit/>
          </a:bodyPr>
          <a:lstStyle/>
          <a:p>
            <a:pPr marL="469900" marR="5080" indent="-457834">
              <a:lnSpc>
                <a:spcPct val="100000"/>
              </a:lnSpc>
              <a:spcBef>
                <a:spcPts val="95"/>
              </a:spcBef>
              <a:buFont typeface="Arial"/>
              <a:buChar char="•"/>
              <a:tabLst>
                <a:tab pos="469900" algn="l"/>
                <a:tab pos="470534" algn="l"/>
              </a:tabLst>
            </a:pPr>
            <a:r>
              <a:rPr sz="2800" spc="-20" dirty="0">
                <a:latin typeface="Calibri"/>
                <a:cs typeface="Calibri"/>
              </a:rPr>
              <a:t>Natural catastrophes: </a:t>
            </a:r>
            <a:r>
              <a:rPr sz="2800" spc="-10" dirty="0">
                <a:latin typeface="Calibri"/>
                <a:cs typeface="Calibri"/>
              </a:rPr>
              <a:t>Hurricanes, earthquakes,  </a:t>
            </a:r>
            <a:r>
              <a:rPr sz="2800" spc="-5" dirty="0">
                <a:latin typeface="Calibri"/>
                <a:cs typeface="Calibri"/>
              </a:rPr>
              <a:t>tsunami</a:t>
            </a:r>
            <a:endParaRPr sz="2800">
              <a:latin typeface="Calibri"/>
              <a:cs typeface="Calibri"/>
            </a:endParaRPr>
          </a:p>
        </p:txBody>
      </p:sp>
      <p:sp>
        <p:nvSpPr>
          <p:cNvPr id="7" name="object 7"/>
          <p:cNvSpPr txBox="1"/>
          <p:nvPr/>
        </p:nvSpPr>
        <p:spPr>
          <a:xfrm>
            <a:off x="292709" y="4382770"/>
            <a:ext cx="8211820" cy="878840"/>
          </a:xfrm>
          <a:prstGeom prst="rect">
            <a:avLst/>
          </a:prstGeom>
        </p:spPr>
        <p:txBody>
          <a:bodyPr vert="horz" wrap="square" lIns="0" tIns="12065" rIns="0" bIns="0" rtlCol="0">
            <a:spAutoFit/>
          </a:bodyPr>
          <a:lstStyle/>
          <a:p>
            <a:pPr marL="469900" marR="5080" indent="-457834">
              <a:lnSpc>
                <a:spcPct val="100000"/>
              </a:lnSpc>
              <a:spcBef>
                <a:spcPts val="95"/>
              </a:spcBef>
              <a:buFont typeface="Arial"/>
              <a:buChar char="•"/>
              <a:tabLst>
                <a:tab pos="469900" algn="l"/>
                <a:tab pos="470534" algn="l"/>
              </a:tabLst>
            </a:pPr>
            <a:r>
              <a:rPr sz="2800" spc="-15" dirty="0">
                <a:latin typeface="Calibri"/>
                <a:cs typeface="Calibri"/>
              </a:rPr>
              <a:t>Unnatural </a:t>
            </a:r>
            <a:r>
              <a:rPr sz="2800" spc="-5" dirty="0">
                <a:latin typeface="Calibri"/>
                <a:cs typeface="Calibri"/>
              </a:rPr>
              <a:t>and man made: </a:t>
            </a:r>
            <a:r>
              <a:rPr sz="2800" spc="-35" dirty="0">
                <a:latin typeface="Calibri"/>
                <a:cs typeface="Calibri"/>
              </a:rPr>
              <a:t>Wars, </a:t>
            </a:r>
            <a:r>
              <a:rPr sz="2800" spc="-15" dirty="0">
                <a:latin typeface="Calibri"/>
                <a:cs typeface="Calibri"/>
              </a:rPr>
              <a:t>explosions, </a:t>
            </a:r>
            <a:r>
              <a:rPr sz="2800" spc="-10" dirty="0">
                <a:latin typeface="Calibri"/>
                <a:cs typeface="Calibri"/>
              </a:rPr>
              <a:t>chemical  spillage</a:t>
            </a:r>
            <a:endParaRPr sz="2800">
              <a:latin typeface="Calibri"/>
              <a:cs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3973829" marR="480059">
              <a:lnSpc>
                <a:spcPct val="100000"/>
              </a:lnSpc>
              <a:spcBef>
                <a:spcPts val="100"/>
              </a:spcBef>
            </a:pPr>
            <a:r>
              <a:rPr sz="2400" dirty="0">
                <a:solidFill>
                  <a:srgbClr val="1F487C"/>
                </a:solidFill>
                <a:latin typeface="Times New Roman"/>
                <a:cs typeface="Times New Roman"/>
              </a:rPr>
              <a:t>Article </a:t>
            </a:r>
            <a:r>
              <a:rPr sz="2400" spc="-5" dirty="0">
                <a:solidFill>
                  <a:srgbClr val="1F487C"/>
                </a:solidFill>
                <a:latin typeface="Times New Roman"/>
                <a:cs typeface="Times New Roman"/>
              </a:rPr>
              <a:t>in New </a:t>
            </a:r>
            <a:r>
              <a:rPr sz="2400" dirty="0">
                <a:solidFill>
                  <a:srgbClr val="1F487C"/>
                </a:solidFill>
                <a:latin typeface="Times New Roman"/>
                <a:cs typeface="Times New Roman"/>
              </a:rPr>
              <a:t>Scientist Jan</a:t>
            </a:r>
            <a:r>
              <a:rPr sz="2400" spc="-100" dirty="0">
                <a:solidFill>
                  <a:srgbClr val="1F487C"/>
                </a:solidFill>
                <a:latin typeface="Times New Roman"/>
                <a:cs typeface="Times New Roman"/>
              </a:rPr>
              <a:t> </a:t>
            </a:r>
            <a:r>
              <a:rPr sz="2400" dirty="0">
                <a:solidFill>
                  <a:srgbClr val="1F487C"/>
                </a:solidFill>
                <a:latin typeface="Times New Roman"/>
                <a:cs typeface="Times New Roman"/>
              </a:rPr>
              <a:t>19  2002 </a:t>
            </a:r>
            <a:r>
              <a:rPr sz="2400" spc="-10" dirty="0">
                <a:solidFill>
                  <a:srgbClr val="1F487C"/>
                </a:solidFill>
                <a:latin typeface="Times New Roman"/>
                <a:cs typeface="Times New Roman"/>
              </a:rPr>
              <a:t>was</a:t>
            </a:r>
            <a:r>
              <a:rPr sz="2400" spc="15" dirty="0">
                <a:solidFill>
                  <a:srgbClr val="1F487C"/>
                </a:solidFill>
                <a:latin typeface="Times New Roman"/>
                <a:cs typeface="Times New Roman"/>
              </a:rPr>
              <a:t> </a:t>
            </a:r>
            <a:r>
              <a:rPr sz="2400" spc="-10" dirty="0">
                <a:solidFill>
                  <a:srgbClr val="1F487C"/>
                </a:solidFill>
                <a:latin typeface="Times New Roman"/>
                <a:cs typeface="Times New Roman"/>
              </a:rPr>
              <a:t>prophetic</a:t>
            </a:r>
            <a:endParaRPr sz="2400">
              <a:latin typeface="Times New Roman"/>
              <a:cs typeface="Times New Roman"/>
            </a:endParaRPr>
          </a:p>
          <a:p>
            <a:pPr marL="3897629" marR="5080">
              <a:lnSpc>
                <a:spcPct val="100200"/>
              </a:lnSpc>
              <a:spcBef>
                <a:spcPts val="215"/>
              </a:spcBef>
              <a:tabLst>
                <a:tab pos="8180705" algn="l"/>
              </a:tabLst>
            </a:pPr>
            <a:r>
              <a:rPr sz="2800" b="0" spc="-5" dirty="0">
                <a:latin typeface="Times New Roman"/>
                <a:cs typeface="Times New Roman"/>
              </a:rPr>
              <a:t>‘</a:t>
            </a:r>
            <a:r>
              <a:rPr sz="2400" spc="-5" dirty="0">
                <a:latin typeface="Times New Roman"/>
                <a:cs typeface="Times New Roman"/>
              </a:rPr>
              <a:t>Countries </a:t>
            </a:r>
            <a:r>
              <a:rPr sz="2400" dirty="0">
                <a:latin typeface="Times New Roman"/>
                <a:cs typeface="Times New Roman"/>
              </a:rPr>
              <a:t>that </a:t>
            </a:r>
            <a:r>
              <a:rPr sz="2400" spc="-15" dirty="0">
                <a:latin typeface="Times New Roman"/>
                <a:cs typeface="Times New Roman"/>
              </a:rPr>
              <a:t>are free </a:t>
            </a:r>
            <a:r>
              <a:rPr sz="2400" dirty="0">
                <a:latin typeface="Times New Roman"/>
                <a:cs typeface="Times New Roman"/>
              </a:rPr>
              <a:t>of rabies  </a:t>
            </a:r>
            <a:r>
              <a:rPr sz="2400" spc="-20" dirty="0">
                <a:latin typeface="Times New Roman"/>
                <a:cs typeface="Times New Roman"/>
              </a:rPr>
              <a:t>are </a:t>
            </a:r>
            <a:r>
              <a:rPr sz="2400" dirty="0">
                <a:latin typeface="Times New Roman"/>
                <a:cs typeface="Times New Roman"/>
              </a:rPr>
              <a:t>still at risk. </a:t>
            </a:r>
            <a:r>
              <a:rPr sz="2400" spc="-35" dirty="0">
                <a:latin typeface="Times New Roman"/>
                <a:cs typeface="Times New Roman"/>
              </a:rPr>
              <a:t>Various </a:t>
            </a:r>
            <a:r>
              <a:rPr sz="2400" dirty="0">
                <a:latin typeface="Times New Roman"/>
                <a:cs typeface="Times New Roman"/>
              </a:rPr>
              <a:t>strains  </a:t>
            </a:r>
            <a:r>
              <a:rPr sz="2400" spc="-5" dirty="0">
                <a:latin typeface="Times New Roman"/>
                <a:cs typeface="Times New Roman"/>
              </a:rPr>
              <a:t>found</a:t>
            </a:r>
            <a:r>
              <a:rPr sz="2400" spc="5" dirty="0">
                <a:latin typeface="Times New Roman"/>
                <a:cs typeface="Times New Roman"/>
              </a:rPr>
              <a:t> </a:t>
            </a:r>
            <a:r>
              <a:rPr sz="2400" spc="-5" dirty="0">
                <a:latin typeface="Times New Roman"/>
                <a:cs typeface="Times New Roman"/>
              </a:rPr>
              <a:t>in</a:t>
            </a:r>
            <a:r>
              <a:rPr sz="2400" dirty="0">
                <a:latin typeface="Times New Roman"/>
                <a:cs typeface="Times New Roman"/>
              </a:rPr>
              <a:t> </a:t>
            </a:r>
            <a:r>
              <a:rPr sz="2400" spc="-5" dirty="0">
                <a:latin typeface="Times New Roman"/>
                <a:cs typeface="Times New Roman"/>
              </a:rPr>
              <a:t>bats</a:t>
            </a:r>
            <a:r>
              <a:rPr sz="2400" dirty="0">
                <a:latin typeface="Times New Roman"/>
                <a:cs typeface="Times New Roman"/>
              </a:rPr>
              <a:t> a</a:t>
            </a:r>
            <a:r>
              <a:rPr sz="2400" spc="-50" dirty="0">
                <a:latin typeface="Times New Roman"/>
                <a:cs typeface="Times New Roman"/>
              </a:rPr>
              <a:t>r</a:t>
            </a:r>
            <a:r>
              <a:rPr sz="2400" dirty="0">
                <a:latin typeface="Times New Roman"/>
                <a:cs typeface="Times New Roman"/>
              </a:rPr>
              <a:t>e</a:t>
            </a:r>
            <a:r>
              <a:rPr sz="2400" spc="-10" dirty="0">
                <a:latin typeface="Times New Roman"/>
                <a:cs typeface="Times New Roman"/>
              </a:rPr>
              <a:t> </a:t>
            </a:r>
            <a:r>
              <a:rPr sz="2400" dirty="0">
                <a:latin typeface="Times New Roman"/>
                <a:cs typeface="Times New Roman"/>
              </a:rPr>
              <a:t>a </a:t>
            </a:r>
            <a:r>
              <a:rPr sz="2400" spc="-5" dirty="0">
                <a:latin typeface="Times New Roman"/>
                <a:cs typeface="Times New Roman"/>
              </a:rPr>
              <a:t>di</a:t>
            </a:r>
            <a:r>
              <a:rPr sz="2400" spc="-50" dirty="0">
                <a:latin typeface="Times New Roman"/>
                <a:cs typeface="Times New Roman"/>
              </a:rPr>
              <a:t>r</a:t>
            </a:r>
            <a:r>
              <a:rPr sz="2400" dirty="0">
                <a:latin typeface="Times New Roman"/>
                <a:cs typeface="Times New Roman"/>
              </a:rPr>
              <a:t>ect</a:t>
            </a:r>
            <a:r>
              <a:rPr sz="2400" spc="-5" dirty="0">
                <a:latin typeface="Times New Roman"/>
                <a:cs typeface="Times New Roman"/>
              </a:rPr>
              <a:t> th</a:t>
            </a:r>
            <a:r>
              <a:rPr sz="2400" spc="-50" dirty="0">
                <a:latin typeface="Times New Roman"/>
                <a:cs typeface="Times New Roman"/>
              </a:rPr>
              <a:t>r</a:t>
            </a:r>
            <a:r>
              <a:rPr sz="2400" dirty="0">
                <a:latin typeface="Times New Roman"/>
                <a:cs typeface="Times New Roman"/>
              </a:rPr>
              <a:t>eat	to  </a:t>
            </a:r>
            <a:r>
              <a:rPr sz="2400" spc="-5" dirty="0">
                <a:latin typeface="Times New Roman"/>
                <a:cs typeface="Times New Roman"/>
              </a:rPr>
              <a:t>humans’</a:t>
            </a:r>
            <a:endParaRPr sz="2400">
              <a:latin typeface="Times New Roman"/>
              <a:cs typeface="Times New Roman"/>
            </a:endParaRPr>
          </a:p>
        </p:txBody>
      </p:sp>
      <p:sp>
        <p:nvSpPr>
          <p:cNvPr id="6" name="object 6"/>
          <p:cNvSpPr txBox="1"/>
          <p:nvPr/>
        </p:nvSpPr>
        <p:spPr>
          <a:xfrm>
            <a:off x="2517394" y="5472480"/>
            <a:ext cx="5575935"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1F487C"/>
                </a:solidFill>
                <a:latin typeface="Calibri"/>
                <a:cs typeface="Calibri"/>
              </a:rPr>
              <a:t>Death </a:t>
            </a:r>
            <a:r>
              <a:rPr sz="2800" b="1" spc="-5" dirty="0">
                <a:solidFill>
                  <a:srgbClr val="1F487C"/>
                </a:solidFill>
                <a:latin typeface="Calibri"/>
                <a:cs typeface="Calibri"/>
              </a:rPr>
              <a:t>of </a:t>
            </a:r>
            <a:r>
              <a:rPr sz="2800" b="1" spc="-15" dirty="0">
                <a:solidFill>
                  <a:srgbClr val="1F487C"/>
                </a:solidFill>
                <a:latin typeface="Calibri"/>
                <a:cs typeface="Calibri"/>
              </a:rPr>
              <a:t>bat carer </a:t>
            </a:r>
            <a:r>
              <a:rPr sz="2800" b="1" spc="-5" dirty="0">
                <a:solidFill>
                  <a:srgbClr val="1F487C"/>
                </a:solidFill>
                <a:latin typeface="Calibri"/>
                <a:cs typeface="Calibri"/>
              </a:rPr>
              <a:t>in Scotland in</a:t>
            </a:r>
            <a:r>
              <a:rPr sz="2800" b="1" spc="75" dirty="0">
                <a:solidFill>
                  <a:srgbClr val="1F487C"/>
                </a:solidFill>
                <a:latin typeface="Calibri"/>
                <a:cs typeface="Calibri"/>
              </a:rPr>
              <a:t> </a:t>
            </a:r>
            <a:r>
              <a:rPr sz="2800" b="1" spc="-5" dirty="0">
                <a:solidFill>
                  <a:srgbClr val="1F487C"/>
                </a:solidFill>
                <a:latin typeface="Calibri"/>
                <a:cs typeface="Calibri"/>
              </a:rPr>
              <a:t>2002</a:t>
            </a:r>
            <a:endParaRPr sz="2800">
              <a:latin typeface="Calibri"/>
              <a:cs typeface="Calibri"/>
            </a:endParaRPr>
          </a:p>
        </p:txBody>
      </p:sp>
      <p:sp>
        <p:nvSpPr>
          <p:cNvPr id="7" name="object 7"/>
          <p:cNvSpPr/>
          <p:nvPr/>
        </p:nvSpPr>
        <p:spPr>
          <a:xfrm>
            <a:off x="381000" y="153923"/>
            <a:ext cx="3657600" cy="26035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23316" y="3046476"/>
            <a:ext cx="3159252" cy="241096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791200" y="2744216"/>
            <a:ext cx="2438400" cy="265430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362200" y="304800"/>
            <a:ext cx="6438900" cy="4229100"/>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78739" y="403605"/>
            <a:ext cx="2049145" cy="11226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Times New Roman"/>
                <a:cs typeface="Times New Roman"/>
              </a:rPr>
              <a:t>Fruit bats  </a:t>
            </a:r>
            <a:r>
              <a:rPr sz="2400" dirty="0">
                <a:latin typeface="Times New Roman"/>
                <a:cs typeface="Times New Roman"/>
              </a:rPr>
              <a:t>outside</a:t>
            </a:r>
            <a:r>
              <a:rPr sz="2400" spc="-105" dirty="0">
                <a:latin typeface="Times New Roman"/>
                <a:cs typeface="Times New Roman"/>
              </a:rPr>
              <a:t> </a:t>
            </a:r>
            <a:r>
              <a:rPr sz="2400" dirty="0">
                <a:latin typeface="Times New Roman"/>
                <a:cs typeface="Times New Roman"/>
              </a:rPr>
              <a:t>Kumasi  </a:t>
            </a:r>
            <a:r>
              <a:rPr sz="2400" spc="-10" dirty="0">
                <a:latin typeface="Times New Roman"/>
                <a:cs typeface="Times New Roman"/>
              </a:rPr>
              <a:t>zoo,</a:t>
            </a:r>
            <a:r>
              <a:rPr sz="2400" spc="10" dirty="0">
                <a:latin typeface="Times New Roman"/>
                <a:cs typeface="Times New Roman"/>
              </a:rPr>
              <a:t> </a:t>
            </a:r>
            <a:r>
              <a:rPr sz="2400" spc="-5" dirty="0">
                <a:latin typeface="Times New Roman"/>
                <a:cs typeface="Times New Roman"/>
              </a:rPr>
              <a:t>Ghana</a:t>
            </a:r>
            <a:endParaRPr sz="2400">
              <a:latin typeface="Times New Roman"/>
              <a:cs typeface="Times New Roman"/>
            </a:endParaRPr>
          </a:p>
        </p:txBody>
      </p:sp>
      <p:sp>
        <p:nvSpPr>
          <p:cNvPr id="7" name="object 7"/>
          <p:cNvSpPr txBox="1"/>
          <p:nvPr/>
        </p:nvSpPr>
        <p:spPr>
          <a:xfrm>
            <a:off x="231140" y="2004186"/>
            <a:ext cx="1661160" cy="1854835"/>
          </a:xfrm>
          <a:prstGeom prst="rect">
            <a:avLst/>
          </a:prstGeom>
        </p:spPr>
        <p:txBody>
          <a:bodyPr vert="horz" wrap="square" lIns="0" tIns="12700" rIns="0" bIns="0" rtlCol="0">
            <a:spAutoFit/>
          </a:bodyPr>
          <a:lstStyle/>
          <a:p>
            <a:pPr marL="12700" marR="5080">
              <a:lnSpc>
                <a:spcPct val="100000"/>
              </a:lnSpc>
              <a:spcBef>
                <a:spcPts val="100"/>
              </a:spcBef>
            </a:pPr>
            <a:r>
              <a:rPr sz="2400" b="1" spc="-5" dirty="0">
                <a:solidFill>
                  <a:srgbClr val="1F487C"/>
                </a:solidFill>
                <a:latin typeface="Times New Roman"/>
                <a:cs typeface="Times New Roman"/>
              </a:rPr>
              <a:t>Fruit bat  </a:t>
            </a:r>
            <a:r>
              <a:rPr sz="2400" b="1" dirty="0">
                <a:solidFill>
                  <a:srgbClr val="1F487C"/>
                </a:solidFill>
                <a:latin typeface="Times New Roman"/>
                <a:cs typeface="Times New Roman"/>
              </a:rPr>
              <a:t>camps </a:t>
            </a:r>
            <a:r>
              <a:rPr sz="2400" b="1" spc="-5" dirty="0">
                <a:solidFill>
                  <a:srgbClr val="1F487C"/>
                </a:solidFill>
                <a:latin typeface="Times New Roman"/>
                <a:cs typeface="Times New Roman"/>
              </a:rPr>
              <a:t>in  Australia </a:t>
            </a:r>
            <a:r>
              <a:rPr sz="2400" b="1" dirty="0">
                <a:solidFill>
                  <a:srgbClr val="1F487C"/>
                </a:solidFill>
                <a:latin typeface="Times New Roman"/>
                <a:cs typeface="Times New Roman"/>
              </a:rPr>
              <a:t>of  over</a:t>
            </a:r>
            <a:r>
              <a:rPr sz="2400" b="1" spc="-160" dirty="0">
                <a:solidFill>
                  <a:srgbClr val="1F487C"/>
                </a:solidFill>
                <a:latin typeface="Times New Roman"/>
                <a:cs typeface="Times New Roman"/>
              </a:rPr>
              <a:t> </a:t>
            </a:r>
            <a:r>
              <a:rPr sz="2400" b="1" dirty="0">
                <a:solidFill>
                  <a:srgbClr val="1F487C"/>
                </a:solidFill>
                <a:latin typeface="Times New Roman"/>
                <a:cs typeface="Times New Roman"/>
              </a:rPr>
              <a:t>250,000  </a:t>
            </a:r>
            <a:r>
              <a:rPr sz="2400" b="1" spc="-5" dirty="0">
                <a:solidFill>
                  <a:srgbClr val="1F487C"/>
                </a:solidFill>
                <a:latin typeface="Times New Roman"/>
                <a:cs typeface="Times New Roman"/>
              </a:rPr>
              <a:t>bats</a:t>
            </a:r>
            <a:endParaRPr sz="2400">
              <a:latin typeface="Times New Roman"/>
              <a:cs typeface="Times New Roman"/>
            </a:endParaRPr>
          </a:p>
        </p:txBody>
      </p:sp>
      <p:sp>
        <p:nvSpPr>
          <p:cNvPr id="8" name="object 8"/>
          <p:cNvSpPr txBox="1"/>
          <p:nvPr/>
        </p:nvSpPr>
        <p:spPr>
          <a:xfrm>
            <a:off x="413715" y="5130546"/>
            <a:ext cx="8152765" cy="635635"/>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Times New Roman"/>
                <a:cs typeface="Times New Roman"/>
              </a:rPr>
              <a:t>Rabies</a:t>
            </a:r>
            <a:r>
              <a:rPr sz="2000" b="1" spc="-30" dirty="0">
                <a:latin typeface="Times New Roman"/>
                <a:cs typeface="Times New Roman"/>
              </a:rPr>
              <a:t> </a:t>
            </a:r>
            <a:r>
              <a:rPr sz="2000" b="1" dirty="0">
                <a:latin typeface="Times New Roman"/>
                <a:cs typeface="Times New Roman"/>
              </a:rPr>
              <a:t>is</a:t>
            </a:r>
            <a:r>
              <a:rPr sz="2000" b="1" spc="-20" dirty="0">
                <a:latin typeface="Times New Roman"/>
                <a:cs typeface="Times New Roman"/>
              </a:rPr>
              <a:t> </a:t>
            </a:r>
            <a:r>
              <a:rPr sz="2000" b="1" spc="-10" dirty="0">
                <a:latin typeface="Times New Roman"/>
                <a:cs typeface="Times New Roman"/>
              </a:rPr>
              <a:t>rare </a:t>
            </a:r>
            <a:r>
              <a:rPr sz="2000" b="1" dirty="0">
                <a:latin typeface="Times New Roman"/>
                <a:cs typeface="Times New Roman"/>
              </a:rPr>
              <a:t>in</a:t>
            </a:r>
            <a:r>
              <a:rPr sz="2000" b="1" spc="-15" dirty="0">
                <a:latin typeface="Times New Roman"/>
                <a:cs typeface="Times New Roman"/>
              </a:rPr>
              <a:t> </a:t>
            </a:r>
            <a:r>
              <a:rPr sz="2000" b="1" dirty="0">
                <a:latin typeface="Times New Roman"/>
                <a:cs typeface="Times New Roman"/>
              </a:rPr>
              <a:t>the</a:t>
            </a:r>
            <a:r>
              <a:rPr sz="2000" b="1" spc="-10" dirty="0">
                <a:latin typeface="Times New Roman"/>
                <a:cs typeface="Times New Roman"/>
              </a:rPr>
              <a:t> </a:t>
            </a:r>
            <a:r>
              <a:rPr sz="2000" b="1" dirty="0">
                <a:latin typeface="Times New Roman"/>
                <a:cs typeface="Times New Roman"/>
              </a:rPr>
              <a:t>Developed</a:t>
            </a:r>
            <a:r>
              <a:rPr sz="2000" b="1" spc="-70" dirty="0">
                <a:latin typeface="Times New Roman"/>
                <a:cs typeface="Times New Roman"/>
              </a:rPr>
              <a:t> </a:t>
            </a:r>
            <a:r>
              <a:rPr sz="2000" b="1" spc="-20" dirty="0">
                <a:latin typeface="Times New Roman"/>
                <a:cs typeface="Times New Roman"/>
              </a:rPr>
              <a:t>World </a:t>
            </a:r>
            <a:r>
              <a:rPr sz="2000" b="1" dirty="0">
                <a:latin typeface="Times New Roman"/>
                <a:cs typeface="Times New Roman"/>
              </a:rPr>
              <a:t>but</a:t>
            </a:r>
            <a:r>
              <a:rPr sz="2000" b="1" spc="-15" dirty="0">
                <a:latin typeface="Times New Roman"/>
                <a:cs typeface="Times New Roman"/>
              </a:rPr>
              <a:t> </a:t>
            </a:r>
            <a:r>
              <a:rPr sz="2000" b="1" dirty="0">
                <a:latin typeface="Times New Roman"/>
                <a:cs typeface="Times New Roman"/>
              </a:rPr>
              <a:t>is</a:t>
            </a:r>
            <a:r>
              <a:rPr sz="2000" b="1" spc="-15" dirty="0">
                <a:latin typeface="Times New Roman"/>
                <a:cs typeface="Times New Roman"/>
              </a:rPr>
              <a:t> </a:t>
            </a:r>
            <a:r>
              <a:rPr sz="2000" b="1" dirty="0">
                <a:latin typeface="Times New Roman"/>
                <a:cs typeface="Times New Roman"/>
              </a:rPr>
              <a:t>still</a:t>
            </a:r>
            <a:r>
              <a:rPr sz="2000" b="1" spc="-30" dirty="0">
                <a:latin typeface="Times New Roman"/>
                <a:cs typeface="Times New Roman"/>
              </a:rPr>
              <a:t> </a:t>
            </a:r>
            <a:r>
              <a:rPr sz="2000" b="1" dirty="0">
                <a:latin typeface="Times New Roman"/>
                <a:cs typeface="Times New Roman"/>
              </a:rPr>
              <a:t>a major</a:t>
            </a:r>
            <a:r>
              <a:rPr sz="2000" b="1" spc="-65" dirty="0">
                <a:latin typeface="Times New Roman"/>
                <a:cs typeface="Times New Roman"/>
              </a:rPr>
              <a:t> </a:t>
            </a:r>
            <a:r>
              <a:rPr sz="2000" b="1" spc="-5" dirty="0">
                <a:latin typeface="Times New Roman"/>
                <a:cs typeface="Times New Roman"/>
              </a:rPr>
              <a:t>problem</a:t>
            </a:r>
            <a:r>
              <a:rPr sz="2000" b="1" spc="-25" dirty="0">
                <a:latin typeface="Times New Roman"/>
                <a:cs typeface="Times New Roman"/>
              </a:rPr>
              <a:t> </a:t>
            </a:r>
            <a:r>
              <a:rPr sz="2000" b="1" dirty="0">
                <a:latin typeface="Times New Roman"/>
                <a:cs typeface="Times New Roman"/>
              </a:rPr>
              <a:t>in</a:t>
            </a:r>
            <a:r>
              <a:rPr sz="2000" b="1" spc="-120" dirty="0">
                <a:latin typeface="Times New Roman"/>
                <a:cs typeface="Times New Roman"/>
              </a:rPr>
              <a:t> </a:t>
            </a:r>
            <a:r>
              <a:rPr sz="2000" b="1" dirty="0">
                <a:latin typeface="Times New Roman"/>
                <a:cs typeface="Times New Roman"/>
              </a:rPr>
              <a:t>Africa  and the </a:t>
            </a:r>
            <a:r>
              <a:rPr sz="2000" b="1" spc="-10" dirty="0">
                <a:latin typeface="Times New Roman"/>
                <a:cs typeface="Times New Roman"/>
              </a:rPr>
              <a:t>rest </a:t>
            </a:r>
            <a:r>
              <a:rPr sz="2000" b="1" dirty="0">
                <a:latin typeface="Times New Roman"/>
                <a:cs typeface="Times New Roman"/>
              </a:rPr>
              <a:t>of the Developing</a:t>
            </a:r>
            <a:r>
              <a:rPr sz="2000" b="1" spc="-135" dirty="0">
                <a:latin typeface="Times New Roman"/>
                <a:cs typeface="Times New Roman"/>
              </a:rPr>
              <a:t> </a:t>
            </a:r>
            <a:r>
              <a:rPr sz="2000" b="1" spc="-20" dirty="0">
                <a:latin typeface="Times New Roman"/>
                <a:cs typeface="Times New Roman"/>
              </a:rPr>
              <a:t>World</a:t>
            </a:r>
            <a:endParaRPr sz="2000">
              <a:latin typeface="Times New Roman"/>
              <a:cs typeface="Times New Roman"/>
            </a:endParaRPr>
          </a:p>
        </p:txBody>
      </p:sp>
      <p:sp>
        <p:nvSpPr>
          <p:cNvPr id="9" name="object 9"/>
          <p:cNvSpPr/>
          <p:nvPr/>
        </p:nvSpPr>
        <p:spPr>
          <a:xfrm>
            <a:off x="6417564" y="304800"/>
            <a:ext cx="2168651" cy="2602991"/>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355975" y="83007"/>
            <a:ext cx="1932305" cy="514350"/>
          </a:xfrm>
          <a:prstGeom prst="rect">
            <a:avLst/>
          </a:prstGeom>
        </p:spPr>
        <p:txBody>
          <a:bodyPr vert="horz" wrap="square" lIns="0" tIns="13335" rIns="0" bIns="0" rtlCol="0">
            <a:spAutoFit/>
          </a:bodyPr>
          <a:lstStyle/>
          <a:p>
            <a:pPr marL="12700">
              <a:lnSpc>
                <a:spcPct val="100000"/>
              </a:lnSpc>
              <a:spcBef>
                <a:spcPts val="105"/>
              </a:spcBef>
            </a:pPr>
            <a:r>
              <a:rPr sz="3200" spc="-5" dirty="0"/>
              <a:t>Other</a:t>
            </a:r>
            <a:r>
              <a:rPr sz="3200" spc="-70" dirty="0"/>
              <a:t> </a:t>
            </a:r>
            <a:r>
              <a:rPr sz="3200" spc="-10" dirty="0"/>
              <a:t>Bites</a:t>
            </a:r>
            <a:endParaRPr sz="3200"/>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197307" y="696213"/>
            <a:ext cx="8605520" cy="4719955"/>
          </a:xfrm>
          <a:prstGeom prst="rect">
            <a:avLst/>
          </a:prstGeom>
        </p:spPr>
        <p:txBody>
          <a:bodyPr vert="horz" wrap="square" lIns="0" tIns="12065" rIns="0" bIns="0" rtlCol="0">
            <a:spAutoFit/>
          </a:bodyPr>
          <a:lstStyle/>
          <a:p>
            <a:pPr marL="12700">
              <a:lnSpc>
                <a:spcPct val="100000"/>
              </a:lnSpc>
              <a:spcBef>
                <a:spcPts val="95"/>
              </a:spcBef>
            </a:pPr>
            <a:r>
              <a:rPr sz="2800" b="1" spc="-15" dirty="0">
                <a:solidFill>
                  <a:srgbClr val="1F487C"/>
                </a:solidFill>
                <a:latin typeface="Calibri"/>
                <a:cs typeface="Calibri"/>
              </a:rPr>
              <a:t>Cat bites</a:t>
            </a:r>
            <a:r>
              <a:rPr sz="2800" b="1" spc="50" dirty="0">
                <a:solidFill>
                  <a:srgbClr val="1F487C"/>
                </a:solidFill>
                <a:latin typeface="Calibri"/>
                <a:cs typeface="Calibri"/>
              </a:rPr>
              <a:t> </a:t>
            </a:r>
            <a:r>
              <a:rPr sz="2800" spc="-5" dirty="0">
                <a:latin typeface="Calibri"/>
                <a:cs typeface="Calibri"/>
              </a:rPr>
              <a:t>-</a:t>
            </a:r>
            <a:endParaRPr sz="2800">
              <a:latin typeface="Calibri"/>
              <a:cs typeface="Calibri"/>
            </a:endParaRPr>
          </a:p>
          <a:p>
            <a:pPr marL="550545">
              <a:lnSpc>
                <a:spcPct val="100000"/>
              </a:lnSpc>
            </a:pPr>
            <a:r>
              <a:rPr sz="2800" i="1" spc="-10" dirty="0">
                <a:latin typeface="Calibri"/>
                <a:cs typeface="Calibri"/>
              </a:rPr>
              <a:t>Capnocytophaga canimorus, </a:t>
            </a:r>
            <a:r>
              <a:rPr sz="2800" i="1" spc="-15" dirty="0">
                <a:latin typeface="Calibri"/>
                <a:cs typeface="Calibri"/>
              </a:rPr>
              <a:t>Pasteurella</a:t>
            </a:r>
            <a:r>
              <a:rPr sz="2800" i="1" spc="30" dirty="0">
                <a:latin typeface="Calibri"/>
                <a:cs typeface="Calibri"/>
              </a:rPr>
              <a:t> </a:t>
            </a:r>
            <a:r>
              <a:rPr sz="2800" i="1" spc="-5" dirty="0">
                <a:latin typeface="Calibri"/>
                <a:cs typeface="Calibri"/>
              </a:rPr>
              <a:t>multicida</a:t>
            </a:r>
            <a:endParaRPr sz="2800">
              <a:latin typeface="Calibri"/>
              <a:cs typeface="Calibri"/>
            </a:endParaRPr>
          </a:p>
          <a:p>
            <a:pPr>
              <a:lnSpc>
                <a:spcPct val="100000"/>
              </a:lnSpc>
              <a:spcBef>
                <a:spcPts val="5"/>
              </a:spcBef>
            </a:pPr>
            <a:endParaRPr sz="2750">
              <a:latin typeface="Calibri"/>
              <a:cs typeface="Calibri"/>
            </a:endParaRPr>
          </a:p>
          <a:p>
            <a:pPr marL="12700">
              <a:lnSpc>
                <a:spcPct val="100000"/>
              </a:lnSpc>
            </a:pPr>
            <a:r>
              <a:rPr sz="2800" b="1" spc="-10" dirty="0">
                <a:solidFill>
                  <a:srgbClr val="1F487C"/>
                </a:solidFill>
                <a:latin typeface="Calibri"/>
                <a:cs typeface="Calibri"/>
              </a:rPr>
              <a:t>Dog </a:t>
            </a:r>
            <a:r>
              <a:rPr sz="2800" b="1" spc="-15" dirty="0">
                <a:solidFill>
                  <a:srgbClr val="1F487C"/>
                </a:solidFill>
                <a:latin typeface="Calibri"/>
                <a:cs typeface="Calibri"/>
              </a:rPr>
              <a:t>bites</a:t>
            </a:r>
            <a:r>
              <a:rPr sz="2800" b="1" spc="30" dirty="0">
                <a:solidFill>
                  <a:srgbClr val="1F487C"/>
                </a:solidFill>
                <a:latin typeface="Calibri"/>
                <a:cs typeface="Calibri"/>
              </a:rPr>
              <a:t> </a:t>
            </a:r>
            <a:r>
              <a:rPr sz="2800" spc="-5" dirty="0">
                <a:latin typeface="Calibri"/>
                <a:cs typeface="Calibri"/>
              </a:rPr>
              <a:t>-</a:t>
            </a:r>
            <a:endParaRPr sz="2800">
              <a:latin typeface="Calibri"/>
              <a:cs typeface="Calibri"/>
            </a:endParaRPr>
          </a:p>
          <a:p>
            <a:pPr marL="469900">
              <a:lnSpc>
                <a:spcPct val="100000"/>
              </a:lnSpc>
            </a:pPr>
            <a:r>
              <a:rPr sz="2800" i="1" spc="-5" dirty="0">
                <a:latin typeface="Calibri"/>
                <a:cs typeface="Calibri"/>
              </a:rPr>
              <a:t>C. canimorus, Neisseria weaveri,</a:t>
            </a:r>
            <a:r>
              <a:rPr sz="2800" i="1" spc="50" dirty="0">
                <a:latin typeface="Calibri"/>
                <a:cs typeface="Calibri"/>
              </a:rPr>
              <a:t> </a:t>
            </a:r>
            <a:r>
              <a:rPr sz="2800" i="1" spc="-10" dirty="0">
                <a:latin typeface="Calibri"/>
                <a:cs typeface="Calibri"/>
              </a:rPr>
              <a:t>Bergeyella</a:t>
            </a:r>
            <a:endParaRPr sz="2800">
              <a:latin typeface="Calibri"/>
              <a:cs typeface="Calibri"/>
            </a:endParaRPr>
          </a:p>
          <a:p>
            <a:pPr marL="469900">
              <a:lnSpc>
                <a:spcPct val="100000"/>
              </a:lnSpc>
              <a:tabLst>
                <a:tab pos="7785734" algn="l"/>
              </a:tabLst>
            </a:pPr>
            <a:r>
              <a:rPr sz="2800" i="1" spc="-60" dirty="0">
                <a:latin typeface="Calibri"/>
                <a:cs typeface="Calibri"/>
              </a:rPr>
              <a:t>z</a:t>
            </a:r>
            <a:r>
              <a:rPr sz="2800" i="1" spc="-10" dirty="0">
                <a:latin typeface="Calibri"/>
                <a:cs typeface="Calibri"/>
              </a:rPr>
              <a:t>o</a:t>
            </a:r>
            <a:r>
              <a:rPr sz="2800" i="1" dirty="0">
                <a:latin typeface="Calibri"/>
                <a:cs typeface="Calibri"/>
              </a:rPr>
              <a:t>o</a:t>
            </a:r>
            <a:r>
              <a:rPr sz="2800" i="1" spc="-10" dirty="0">
                <a:latin typeface="Calibri"/>
                <a:cs typeface="Calibri"/>
              </a:rPr>
              <a:t>he</a:t>
            </a:r>
            <a:r>
              <a:rPr sz="2800" i="1" spc="-20" dirty="0">
                <a:latin typeface="Calibri"/>
                <a:cs typeface="Calibri"/>
              </a:rPr>
              <a:t>l</a:t>
            </a:r>
            <a:r>
              <a:rPr sz="2800" i="1" spc="-5" dirty="0">
                <a:latin typeface="Calibri"/>
                <a:cs typeface="Calibri"/>
              </a:rPr>
              <a:t>cum</a:t>
            </a:r>
            <a:r>
              <a:rPr sz="2800" i="1" spc="5" dirty="0">
                <a:latin typeface="Calibri"/>
                <a:cs typeface="Calibri"/>
              </a:rPr>
              <a:t> </a:t>
            </a:r>
            <a:r>
              <a:rPr sz="2800" spc="-10" dirty="0">
                <a:latin typeface="Calibri"/>
                <a:cs typeface="Calibri"/>
              </a:rPr>
              <a:t>(</a:t>
            </a:r>
            <a:r>
              <a:rPr sz="2800" spc="-25" dirty="0">
                <a:latin typeface="Calibri"/>
                <a:cs typeface="Calibri"/>
              </a:rPr>
              <a:t>c</a:t>
            </a:r>
            <a:r>
              <a:rPr sz="2800" spc="-5" dirty="0">
                <a:latin typeface="Calibri"/>
                <a:cs typeface="Calibri"/>
              </a:rPr>
              <a:t>ause</a:t>
            </a:r>
            <a:r>
              <a:rPr sz="2800" spc="5" dirty="0">
                <a:latin typeface="Calibri"/>
                <a:cs typeface="Calibri"/>
              </a:rPr>
              <a:t> </a:t>
            </a:r>
            <a:r>
              <a:rPr sz="2800" spc="-10" dirty="0">
                <a:latin typeface="Calibri"/>
                <a:cs typeface="Calibri"/>
              </a:rPr>
              <a:t>o</a:t>
            </a:r>
            <a:r>
              <a:rPr sz="2800" spc="-5" dirty="0">
                <a:latin typeface="Calibri"/>
                <a:cs typeface="Calibri"/>
              </a:rPr>
              <a:t>f men</a:t>
            </a:r>
            <a:r>
              <a:rPr sz="2800" spc="-20" dirty="0">
                <a:latin typeface="Calibri"/>
                <a:cs typeface="Calibri"/>
              </a:rPr>
              <a:t>i</a:t>
            </a:r>
            <a:r>
              <a:rPr sz="2800" spc="-10" dirty="0">
                <a:latin typeface="Calibri"/>
                <a:cs typeface="Calibri"/>
              </a:rPr>
              <a:t>ng</a:t>
            </a:r>
            <a:r>
              <a:rPr sz="2800" spc="-20" dirty="0">
                <a:latin typeface="Calibri"/>
                <a:cs typeface="Calibri"/>
              </a:rPr>
              <a:t>i</a:t>
            </a:r>
            <a:r>
              <a:rPr sz="2800" spc="-5" dirty="0">
                <a:latin typeface="Calibri"/>
                <a:cs typeface="Calibri"/>
              </a:rPr>
              <a:t>t</a:t>
            </a:r>
            <a:r>
              <a:rPr sz="2800" spc="-15" dirty="0">
                <a:latin typeface="Calibri"/>
                <a:cs typeface="Calibri"/>
              </a:rPr>
              <a:t>i</a:t>
            </a:r>
            <a:r>
              <a:rPr sz="2800" spc="-5" dirty="0">
                <a:latin typeface="Calibri"/>
                <a:cs typeface="Calibri"/>
              </a:rPr>
              <a:t>s</a:t>
            </a:r>
            <a:r>
              <a:rPr sz="2800" spc="20" dirty="0">
                <a:latin typeface="Calibri"/>
                <a:cs typeface="Calibri"/>
              </a:rPr>
              <a:t> </a:t>
            </a:r>
            <a:r>
              <a:rPr sz="2800" spc="-15" dirty="0">
                <a:latin typeface="Calibri"/>
                <a:cs typeface="Calibri"/>
              </a:rPr>
              <a:t>a</a:t>
            </a:r>
            <a:r>
              <a:rPr sz="2800" spc="-10" dirty="0">
                <a:latin typeface="Calibri"/>
                <a:cs typeface="Calibri"/>
              </a:rPr>
              <a:t>f</a:t>
            </a:r>
            <a:r>
              <a:rPr sz="2800" spc="-35" dirty="0">
                <a:latin typeface="Calibri"/>
                <a:cs typeface="Calibri"/>
              </a:rPr>
              <a:t>t</a:t>
            </a:r>
            <a:r>
              <a:rPr sz="2800" spc="-5" dirty="0">
                <a:latin typeface="Calibri"/>
                <a:cs typeface="Calibri"/>
              </a:rPr>
              <a:t>er</a:t>
            </a:r>
            <a:r>
              <a:rPr sz="2800" spc="-15" dirty="0">
                <a:latin typeface="Calibri"/>
                <a:cs typeface="Calibri"/>
              </a:rPr>
              <a:t> </a:t>
            </a:r>
            <a:r>
              <a:rPr sz="2800" spc="-5" dirty="0">
                <a:latin typeface="Calibri"/>
                <a:cs typeface="Calibri"/>
              </a:rPr>
              <a:t>m</a:t>
            </a:r>
            <a:r>
              <a:rPr sz="2800" spc="-15" dirty="0">
                <a:latin typeface="Calibri"/>
                <a:cs typeface="Calibri"/>
              </a:rPr>
              <a:t>u</a:t>
            </a:r>
            <a:r>
              <a:rPr sz="2800" spc="-5" dirty="0">
                <a:latin typeface="Calibri"/>
                <a:cs typeface="Calibri"/>
              </a:rPr>
              <a:t>l</a:t>
            </a:r>
            <a:r>
              <a:rPr sz="2800" spc="-15" dirty="0">
                <a:latin typeface="Calibri"/>
                <a:cs typeface="Calibri"/>
              </a:rPr>
              <a:t>t</a:t>
            </a:r>
            <a:r>
              <a:rPr sz="2800" spc="-5" dirty="0">
                <a:latin typeface="Calibri"/>
                <a:cs typeface="Calibri"/>
              </a:rPr>
              <a:t>i</a:t>
            </a:r>
            <a:r>
              <a:rPr sz="2800" spc="-20" dirty="0">
                <a:latin typeface="Calibri"/>
                <a:cs typeface="Calibri"/>
              </a:rPr>
              <a:t>p</a:t>
            </a:r>
            <a:r>
              <a:rPr sz="2800" spc="-5" dirty="0">
                <a:latin typeface="Calibri"/>
                <a:cs typeface="Calibri"/>
              </a:rPr>
              <a:t>le</a:t>
            </a:r>
            <a:r>
              <a:rPr sz="2800" spc="15" dirty="0">
                <a:latin typeface="Calibri"/>
                <a:cs typeface="Calibri"/>
              </a:rPr>
              <a:t> </a:t>
            </a:r>
            <a:r>
              <a:rPr sz="2800" spc="-10" dirty="0">
                <a:latin typeface="Calibri"/>
                <a:cs typeface="Calibri"/>
              </a:rPr>
              <a:t>do</a:t>
            </a:r>
            <a:r>
              <a:rPr sz="2800" spc="-5" dirty="0">
                <a:latin typeface="Calibri"/>
                <a:cs typeface="Calibri"/>
              </a:rPr>
              <a:t>g</a:t>
            </a:r>
            <a:r>
              <a:rPr sz="2800" dirty="0">
                <a:latin typeface="Calibri"/>
                <a:cs typeface="Calibri"/>
              </a:rPr>
              <a:t>	</a:t>
            </a:r>
            <a:r>
              <a:rPr sz="2800" spc="-10" dirty="0">
                <a:latin typeface="Calibri"/>
                <a:cs typeface="Calibri"/>
              </a:rPr>
              <a:t>b</a:t>
            </a:r>
            <a:r>
              <a:rPr sz="2800" spc="-25" dirty="0">
                <a:latin typeface="Calibri"/>
                <a:cs typeface="Calibri"/>
              </a:rPr>
              <a:t>i</a:t>
            </a:r>
            <a:r>
              <a:rPr sz="2800" spc="-35" dirty="0">
                <a:latin typeface="Calibri"/>
                <a:cs typeface="Calibri"/>
              </a:rPr>
              <a:t>t</a:t>
            </a:r>
            <a:r>
              <a:rPr sz="2800" spc="-5" dirty="0">
                <a:latin typeface="Calibri"/>
                <a:cs typeface="Calibri"/>
              </a:rPr>
              <a:t>es)</a:t>
            </a:r>
            <a:endParaRPr sz="2800">
              <a:latin typeface="Calibri"/>
              <a:cs typeface="Calibri"/>
            </a:endParaRPr>
          </a:p>
          <a:p>
            <a:pPr>
              <a:lnSpc>
                <a:spcPct val="100000"/>
              </a:lnSpc>
              <a:spcBef>
                <a:spcPts val="5"/>
              </a:spcBef>
            </a:pPr>
            <a:endParaRPr sz="2750">
              <a:latin typeface="Calibri"/>
              <a:cs typeface="Calibri"/>
            </a:endParaRPr>
          </a:p>
          <a:p>
            <a:pPr marL="12700" marR="326390">
              <a:lnSpc>
                <a:spcPct val="100000"/>
              </a:lnSpc>
            </a:pPr>
            <a:r>
              <a:rPr sz="2800" b="1" spc="-10" dirty="0">
                <a:solidFill>
                  <a:srgbClr val="1F487C"/>
                </a:solidFill>
                <a:latin typeface="Calibri"/>
                <a:cs typeface="Calibri"/>
              </a:rPr>
              <a:t>Rats, </a:t>
            </a:r>
            <a:r>
              <a:rPr sz="2800" b="1" spc="-5" dirty="0">
                <a:solidFill>
                  <a:srgbClr val="1F487C"/>
                </a:solidFill>
                <a:latin typeface="Calibri"/>
                <a:cs typeface="Calibri"/>
              </a:rPr>
              <a:t>mice, </a:t>
            </a:r>
            <a:r>
              <a:rPr sz="2800" b="1" spc="-10" dirty="0">
                <a:solidFill>
                  <a:srgbClr val="1F487C"/>
                </a:solidFill>
                <a:latin typeface="Calibri"/>
                <a:cs typeface="Calibri"/>
              </a:rPr>
              <a:t>guinea </a:t>
            </a:r>
            <a:r>
              <a:rPr sz="2800" b="1" spc="-5" dirty="0">
                <a:solidFill>
                  <a:srgbClr val="1F487C"/>
                </a:solidFill>
                <a:latin typeface="Calibri"/>
                <a:cs typeface="Calibri"/>
              </a:rPr>
              <a:t>pigs, </a:t>
            </a:r>
            <a:r>
              <a:rPr sz="2800" b="1" spc="-10" dirty="0">
                <a:solidFill>
                  <a:srgbClr val="1F487C"/>
                </a:solidFill>
                <a:latin typeface="Calibri"/>
                <a:cs typeface="Calibri"/>
              </a:rPr>
              <a:t>gerbils </a:t>
            </a:r>
            <a:r>
              <a:rPr sz="2800" spc="-5" dirty="0">
                <a:latin typeface="Calibri"/>
                <a:cs typeface="Calibri"/>
              </a:rPr>
              <a:t>(and dogs and </a:t>
            </a:r>
            <a:r>
              <a:rPr sz="2800" spc="-15" dirty="0">
                <a:latin typeface="Calibri"/>
                <a:cs typeface="Calibri"/>
              </a:rPr>
              <a:t>cats </a:t>
            </a:r>
            <a:r>
              <a:rPr sz="2800" spc="-5" dirty="0">
                <a:latin typeface="Calibri"/>
                <a:cs typeface="Calibri"/>
              </a:rPr>
              <a:t>eating  them)</a:t>
            </a:r>
            <a:r>
              <a:rPr sz="2800" spc="15" dirty="0">
                <a:latin typeface="Calibri"/>
                <a:cs typeface="Calibri"/>
              </a:rPr>
              <a:t> </a:t>
            </a:r>
            <a:r>
              <a:rPr sz="2800" spc="-5" dirty="0">
                <a:latin typeface="Calibri"/>
                <a:cs typeface="Calibri"/>
              </a:rPr>
              <a:t>-</a:t>
            </a:r>
            <a:endParaRPr sz="2800">
              <a:latin typeface="Calibri"/>
              <a:cs typeface="Calibri"/>
            </a:endParaRPr>
          </a:p>
          <a:p>
            <a:pPr marL="550545">
              <a:lnSpc>
                <a:spcPct val="100000"/>
              </a:lnSpc>
              <a:spcBef>
                <a:spcPts val="5"/>
              </a:spcBef>
            </a:pPr>
            <a:r>
              <a:rPr sz="2800" i="1" spc="-15" dirty="0">
                <a:latin typeface="Calibri"/>
                <a:cs typeface="Calibri"/>
              </a:rPr>
              <a:t>Streptococcus </a:t>
            </a:r>
            <a:r>
              <a:rPr sz="2800" i="1" spc="-10" dirty="0">
                <a:latin typeface="Calibri"/>
                <a:cs typeface="Calibri"/>
              </a:rPr>
              <a:t>moliniformis </a:t>
            </a:r>
            <a:r>
              <a:rPr sz="2800" spc="-10" dirty="0">
                <a:latin typeface="Calibri"/>
                <a:cs typeface="Calibri"/>
              </a:rPr>
              <a:t>cause </a:t>
            </a:r>
            <a:r>
              <a:rPr sz="2800" spc="-5" dirty="0">
                <a:latin typeface="Calibri"/>
                <a:cs typeface="Calibri"/>
              </a:rPr>
              <a:t>of </a:t>
            </a:r>
            <a:r>
              <a:rPr sz="2800" spc="-10" dirty="0">
                <a:latin typeface="Calibri"/>
                <a:cs typeface="Calibri"/>
              </a:rPr>
              <a:t>Rat</a:t>
            </a:r>
            <a:r>
              <a:rPr sz="2800" spc="55" dirty="0">
                <a:latin typeface="Calibri"/>
                <a:cs typeface="Calibri"/>
              </a:rPr>
              <a:t> </a:t>
            </a:r>
            <a:r>
              <a:rPr sz="2800" spc="-15" dirty="0">
                <a:latin typeface="Calibri"/>
                <a:cs typeface="Calibri"/>
              </a:rPr>
              <a:t>bite</a:t>
            </a:r>
            <a:endParaRPr sz="2800">
              <a:latin typeface="Calibri"/>
              <a:cs typeface="Calibri"/>
            </a:endParaRPr>
          </a:p>
          <a:p>
            <a:pPr marL="469900">
              <a:lnSpc>
                <a:spcPct val="100000"/>
              </a:lnSpc>
            </a:pPr>
            <a:r>
              <a:rPr sz="2800" spc="-5" dirty="0">
                <a:latin typeface="Calibri"/>
                <a:cs typeface="Calibri"/>
              </a:rPr>
              <a:t>or </a:t>
            </a:r>
            <a:r>
              <a:rPr sz="2800" spc="-15" dirty="0">
                <a:latin typeface="Calibri"/>
                <a:cs typeface="Calibri"/>
              </a:rPr>
              <a:t>Haverhill </a:t>
            </a:r>
            <a:r>
              <a:rPr sz="2800" spc="-25" dirty="0">
                <a:latin typeface="Calibri"/>
                <a:cs typeface="Calibri"/>
              </a:rPr>
              <a:t>fever </a:t>
            </a:r>
            <a:r>
              <a:rPr sz="2800" spc="-20" dirty="0">
                <a:latin typeface="Calibri"/>
                <a:cs typeface="Calibri"/>
              </a:rPr>
              <a:t>found </a:t>
            </a:r>
            <a:r>
              <a:rPr sz="2800" spc="-5" dirty="0">
                <a:latin typeface="Calibri"/>
                <a:cs typeface="Calibri"/>
              </a:rPr>
              <a:t>in the </a:t>
            </a:r>
            <a:r>
              <a:rPr sz="2800" spc="-10" dirty="0">
                <a:latin typeface="Calibri"/>
                <a:cs typeface="Calibri"/>
              </a:rPr>
              <a:t>nasopharynx </a:t>
            </a:r>
            <a:r>
              <a:rPr sz="2800" spc="-5" dirty="0">
                <a:latin typeface="Calibri"/>
                <a:cs typeface="Calibri"/>
              </a:rPr>
              <a:t>of</a:t>
            </a:r>
            <a:r>
              <a:rPr sz="2800" spc="175" dirty="0">
                <a:latin typeface="Calibri"/>
                <a:cs typeface="Calibri"/>
              </a:rPr>
              <a:t> </a:t>
            </a:r>
            <a:r>
              <a:rPr sz="2800" spc="-20" dirty="0">
                <a:latin typeface="Calibri"/>
                <a:cs typeface="Calibri"/>
              </a:rPr>
              <a:t>rodents</a:t>
            </a:r>
            <a:endParaRPr sz="2800">
              <a:latin typeface="Calibri"/>
              <a:cs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413128" y="125729"/>
            <a:ext cx="631444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1F487C"/>
                </a:solidFill>
              </a:rPr>
              <a:t>WOMAN’S </a:t>
            </a:r>
            <a:r>
              <a:rPr sz="2800" spc="-5" dirty="0">
                <a:solidFill>
                  <a:srgbClr val="1F487C"/>
                </a:solidFill>
              </a:rPr>
              <a:t>BITE </a:t>
            </a:r>
            <a:r>
              <a:rPr sz="2800" spc="-50" dirty="0">
                <a:solidFill>
                  <a:srgbClr val="1F487C"/>
                </a:solidFill>
              </a:rPr>
              <a:t>NEARLY </a:t>
            </a:r>
            <a:r>
              <a:rPr sz="2800" spc="-5" dirty="0">
                <a:solidFill>
                  <a:srgbClr val="1F487C"/>
                </a:solidFill>
              </a:rPr>
              <a:t>KILLED</a:t>
            </a:r>
            <a:r>
              <a:rPr sz="2800" spc="110" dirty="0">
                <a:solidFill>
                  <a:srgbClr val="1F487C"/>
                </a:solidFill>
              </a:rPr>
              <a:t> </a:t>
            </a:r>
            <a:r>
              <a:rPr sz="2800" spc="-25" dirty="0">
                <a:solidFill>
                  <a:srgbClr val="1F487C"/>
                </a:solidFill>
              </a:rPr>
              <a:t>TRAVELLER</a:t>
            </a:r>
            <a:endParaRPr sz="2800"/>
          </a:p>
        </p:txBody>
      </p:sp>
      <p:sp>
        <p:nvSpPr>
          <p:cNvPr id="6" name="object 6"/>
          <p:cNvSpPr txBox="1"/>
          <p:nvPr/>
        </p:nvSpPr>
        <p:spPr>
          <a:xfrm>
            <a:off x="307340" y="745312"/>
            <a:ext cx="7387590" cy="4936490"/>
          </a:xfrm>
          <a:prstGeom prst="rect">
            <a:avLst/>
          </a:prstGeom>
        </p:spPr>
        <p:txBody>
          <a:bodyPr vert="horz" wrap="square" lIns="0" tIns="12700" rIns="0" bIns="0" rtlCol="0">
            <a:spAutoFit/>
          </a:bodyPr>
          <a:lstStyle/>
          <a:p>
            <a:pPr marL="5728335">
              <a:lnSpc>
                <a:spcPts val="1930"/>
              </a:lnSpc>
              <a:spcBef>
                <a:spcPts val="100"/>
              </a:spcBef>
            </a:pPr>
            <a:r>
              <a:rPr sz="1800" b="1" dirty="0">
                <a:latin typeface="Calibri"/>
                <a:cs typeface="Calibri"/>
              </a:rPr>
              <a:t>(Times</a:t>
            </a:r>
            <a:r>
              <a:rPr sz="1800" b="1" spc="-75" dirty="0">
                <a:latin typeface="Calibri"/>
                <a:cs typeface="Calibri"/>
              </a:rPr>
              <a:t> </a:t>
            </a:r>
            <a:r>
              <a:rPr sz="1800" b="1" spc="-5" dirty="0">
                <a:latin typeface="Calibri"/>
                <a:cs typeface="Calibri"/>
              </a:rPr>
              <a:t>13/09/99)</a:t>
            </a:r>
            <a:endParaRPr sz="1800">
              <a:latin typeface="Calibri"/>
              <a:cs typeface="Calibri"/>
            </a:endParaRPr>
          </a:p>
          <a:p>
            <a:pPr marL="12700">
              <a:lnSpc>
                <a:spcPts val="2410"/>
              </a:lnSpc>
            </a:pPr>
            <a:r>
              <a:rPr sz="2200" spc="-10" dirty="0">
                <a:latin typeface="Calibri"/>
                <a:cs typeface="Calibri"/>
              </a:rPr>
              <a:t>The </a:t>
            </a:r>
            <a:r>
              <a:rPr sz="2200" spc="-15" dirty="0">
                <a:latin typeface="Calibri"/>
                <a:cs typeface="Calibri"/>
              </a:rPr>
              <a:t>female </a:t>
            </a:r>
            <a:r>
              <a:rPr sz="2200" spc="-5" dirty="0">
                <a:latin typeface="Calibri"/>
                <a:cs typeface="Calibri"/>
              </a:rPr>
              <a:t>of the </a:t>
            </a:r>
            <a:r>
              <a:rPr sz="2200" spc="-10" dirty="0">
                <a:latin typeface="Calibri"/>
                <a:cs typeface="Calibri"/>
              </a:rPr>
              <a:t>species </a:t>
            </a:r>
            <a:r>
              <a:rPr sz="2200" spc="-5" dirty="0">
                <a:latin typeface="Calibri"/>
                <a:cs typeface="Calibri"/>
              </a:rPr>
              <a:t>is </a:t>
            </a:r>
            <a:r>
              <a:rPr sz="2200" spc="-10" dirty="0">
                <a:latin typeface="Calibri"/>
                <a:cs typeface="Calibri"/>
              </a:rPr>
              <a:t>deadlier than</a:t>
            </a:r>
            <a:r>
              <a:rPr sz="2200" spc="110" dirty="0">
                <a:latin typeface="Calibri"/>
                <a:cs typeface="Calibri"/>
              </a:rPr>
              <a:t> </a:t>
            </a:r>
            <a:r>
              <a:rPr sz="2200" spc="-5" dirty="0">
                <a:latin typeface="Calibri"/>
                <a:cs typeface="Calibri"/>
              </a:rPr>
              <a:t>the</a:t>
            </a:r>
            <a:endParaRPr sz="2200">
              <a:latin typeface="Calibri"/>
              <a:cs typeface="Calibri"/>
            </a:endParaRPr>
          </a:p>
          <a:p>
            <a:pPr marL="12700">
              <a:lnSpc>
                <a:spcPct val="100000"/>
              </a:lnSpc>
            </a:pPr>
            <a:r>
              <a:rPr sz="2200" spc="-5" dirty="0">
                <a:latin typeface="Calibri"/>
                <a:cs typeface="Calibri"/>
              </a:rPr>
              <a:t>male - especially if </a:t>
            </a:r>
            <a:r>
              <a:rPr sz="2200" spc="-10" dirty="0">
                <a:latin typeface="Calibri"/>
                <a:cs typeface="Calibri"/>
              </a:rPr>
              <a:t>she bites</a:t>
            </a:r>
            <a:r>
              <a:rPr sz="2200" spc="55" dirty="0">
                <a:latin typeface="Calibri"/>
                <a:cs typeface="Calibri"/>
              </a:rPr>
              <a:t> </a:t>
            </a:r>
            <a:r>
              <a:rPr sz="2200" spc="-15" dirty="0">
                <a:latin typeface="Calibri"/>
                <a:cs typeface="Calibri"/>
              </a:rPr>
              <a:t>you</a:t>
            </a:r>
            <a:endParaRPr sz="2200">
              <a:latin typeface="Calibri"/>
              <a:cs typeface="Calibri"/>
            </a:endParaRPr>
          </a:p>
          <a:p>
            <a:pPr>
              <a:lnSpc>
                <a:spcPct val="100000"/>
              </a:lnSpc>
              <a:spcBef>
                <a:spcPts val="15"/>
              </a:spcBef>
            </a:pPr>
            <a:endParaRPr sz="2150">
              <a:latin typeface="Calibri"/>
              <a:cs typeface="Calibri"/>
            </a:endParaRPr>
          </a:p>
          <a:p>
            <a:pPr marL="12700">
              <a:lnSpc>
                <a:spcPct val="100000"/>
              </a:lnSpc>
            </a:pPr>
            <a:r>
              <a:rPr sz="2200" spc="-5" dirty="0">
                <a:latin typeface="Calibri"/>
                <a:cs typeface="Calibri"/>
              </a:rPr>
              <a:t>A man </a:t>
            </a:r>
            <a:r>
              <a:rPr sz="2200" spc="-15" dirty="0">
                <a:latin typeface="Calibri"/>
                <a:cs typeface="Calibri"/>
              </a:rPr>
              <a:t>at </a:t>
            </a:r>
            <a:r>
              <a:rPr sz="2200" spc="-5" dirty="0">
                <a:latin typeface="Calibri"/>
                <a:cs typeface="Calibri"/>
              </a:rPr>
              <a:t>the </a:t>
            </a:r>
            <a:r>
              <a:rPr sz="2200" spc="-10" dirty="0">
                <a:latin typeface="Calibri"/>
                <a:cs typeface="Calibri"/>
              </a:rPr>
              <a:t>Munich </a:t>
            </a:r>
            <a:r>
              <a:rPr sz="2200" spc="-20" dirty="0">
                <a:latin typeface="Calibri"/>
                <a:cs typeface="Calibri"/>
              </a:rPr>
              <a:t>Oktoberfest </a:t>
            </a:r>
            <a:r>
              <a:rPr sz="2200" spc="-10" dirty="0">
                <a:latin typeface="Calibri"/>
                <a:cs typeface="Calibri"/>
              </a:rPr>
              <a:t>was</a:t>
            </a:r>
            <a:r>
              <a:rPr sz="2200" spc="85" dirty="0">
                <a:latin typeface="Calibri"/>
                <a:cs typeface="Calibri"/>
              </a:rPr>
              <a:t> </a:t>
            </a:r>
            <a:r>
              <a:rPr sz="2200" spc="-5" dirty="0">
                <a:latin typeface="Calibri"/>
                <a:cs typeface="Calibri"/>
              </a:rPr>
              <a:t>dancing</a:t>
            </a:r>
            <a:endParaRPr sz="2200">
              <a:latin typeface="Calibri"/>
              <a:cs typeface="Calibri"/>
            </a:endParaRPr>
          </a:p>
          <a:p>
            <a:pPr marL="12700">
              <a:lnSpc>
                <a:spcPct val="100000"/>
              </a:lnSpc>
              <a:spcBef>
                <a:spcPts val="5"/>
              </a:spcBef>
            </a:pPr>
            <a:r>
              <a:rPr sz="2200" spc="-5" dirty="0">
                <a:latin typeface="Calibri"/>
                <a:cs typeface="Calibri"/>
              </a:rPr>
              <a:t>on a </a:t>
            </a:r>
            <a:r>
              <a:rPr sz="2200" spc="-10" dirty="0">
                <a:latin typeface="Calibri"/>
                <a:cs typeface="Calibri"/>
              </a:rPr>
              <a:t>table</a:t>
            </a:r>
            <a:endParaRPr sz="2200">
              <a:latin typeface="Calibri"/>
              <a:cs typeface="Calibri"/>
            </a:endParaRPr>
          </a:p>
          <a:p>
            <a:pPr>
              <a:lnSpc>
                <a:spcPct val="100000"/>
              </a:lnSpc>
              <a:spcBef>
                <a:spcPts val="15"/>
              </a:spcBef>
            </a:pPr>
            <a:endParaRPr sz="2150">
              <a:latin typeface="Calibri"/>
              <a:cs typeface="Calibri"/>
            </a:endParaRPr>
          </a:p>
          <a:p>
            <a:pPr marL="12700" marR="2442845" algn="just">
              <a:lnSpc>
                <a:spcPct val="100000"/>
              </a:lnSpc>
            </a:pPr>
            <a:r>
              <a:rPr sz="2200" spc="-5" dirty="0">
                <a:latin typeface="Calibri"/>
                <a:cs typeface="Calibri"/>
              </a:rPr>
              <a:t>A </a:t>
            </a:r>
            <a:r>
              <a:rPr sz="2200" spc="-10" dirty="0">
                <a:latin typeface="Calibri"/>
                <a:cs typeface="Calibri"/>
              </a:rPr>
              <a:t>woman showed her displeasure by biting  </a:t>
            </a:r>
            <a:r>
              <a:rPr sz="2200" spc="-5" dirty="0">
                <a:latin typeface="Calibri"/>
                <a:cs typeface="Calibri"/>
              </a:rPr>
              <a:t>him on the </a:t>
            </a:r>
            <a:r>
              <a:rPr sz="2200" spc="-10" dirty="0">
                <a:latin typeface="Calibri"/>
                <a:cs typeface="Calibri"/>
              </a:rPr>
              <a:t>calf </a:t>
            </a:r>
            <a:r>
              <a:rPr sz="2200" spc="-5" dirty="0">
                <a:latin typeface="Calibri"/>
                <a:cs typeface="Calibri"/>
              </a:rPr>
              <a:t>and </a:t>
            </a:r>
            <a:r>
              <a:rPr sz="2200" spc="-10" dirty="0">
                <a:latin typeface="Calibri"/>
                <a:cs typeface="Calibri"/>
              </a:rPr>
              <a:t>he developed </a:t>
            </a:r>
            <a:r>
              <a:rPr sz="2200" spc="-5" dirty="0">
                <a:latin typeface="Calibri"/>
                <a:cs typeface="Calibri"/>
              </a:rPr>
              <a:t>the flesh-  </a:t>
            </a:r>
            <a:r>
              <a:rPr sz="2200" spc="-10" dirty="0">
                <a:latin typeface="Calibri"/>
                <a:cs typeface="Calibri"/>
              </a:rPr>
              <a:t>eating bug </a:t>
            </a:r>
            <a:r>
              <a:rPr sz="2200" spc="-5" dirty="0">
                <a:latin typeface="Calibri"/>
                <a:cs typeface="Calibri"/>
              </a:rPr>
              <a:t>- </a:t>
            </a:r>
            <a:r>
              <a:rPr sz="2200" spc="-10" dirty="0">
                <a:latin typeface="Calibri"/>
                <a:cs typeface="Calibri"/>
              </a:rPr>
              <a:t>necrotising</a:t>
            </a:r>
            <a:r>
              <a:rPr sz="2200" spc="25" dirty="0">
                <a:latin typeface="Calibri"/>
                <a:cs typeface="Calibri"/>
              </a:rPr>
              <a:t> </a:t>
            </a:r>
            <a:r>
              <a:rPr sz="2200" spc="-10" dirty="0">
                <a:latin typeface="Calibri"/>
                <a:cs typeface="Calibri"/>
              </a:rPr>
              <a:t>fasciitis</a:t>
            </a:r>
            <a:endParaRPr sz="2200">
              <a:latin typeface="Calibri"/>
              <a:cs typeface="Calibri"/>
            </a:endParaRPr>
          </a:p>
          <a:p>
            <a:pPr>
              <a:lnSpc>
                <a:spcPct val="100000"/>
              </a:lnSpc>
              <a:spcBef>
                <a:spcPts val="15"/>
              </a:spcBef>
            </a:pPr>
            <a:endParaRPr sz="2150">
              <a:latin typeface="Calibri"/>
              <a:cs typeface="Calibri"/>
            </a:endParaRPr>
          </a:p>
          <a:p>
            <a:pPr marL="12700" marR="2230120">
              <a:lnSpc>
                <a:spcPct val="100000"/>
              </a:lnSpc>
            </a:pPr>
            <a:r>
              <a:rPr sz="2200" spc="-10" dirty="0">
                <a:latin typeface="Calibri"/>
                <a:cs typeface="Calibri"/>
              </a:rPr>
              <a:t>Times </a:t>
            </a:r>
            <a:r>
              <a:rPr sz="2200" spc="-5" dirty="0">
                <a:latin typeface="Calibri"/>
                <a:cs typeface="Calibri"/>
              </a:rPr>
              <a:t>(13-09-99) </a:t>
            </a:r>
            <a:r>
              <a:rPr sz="2200" spc="-10" dirty="0">
                <a:latin typeface="Calibri"/>
                <a:cs typeface="Calibri"/>
              </a:rPr>
              <a:t>quotes </a:t>
            </a:r>
            <a:r>
              <a:rPr sz="2200" spc="15" dirty="0">
                <a:latin typeface="Calibri"/>
                <a:cs typeface="Calibri"/>
              </a:rPr>
              <a:t>‘The </a:t>
            </a:r>
            <a:r>
              <a:rPr sz="2200" dirty="0">
                <a:latin typeface="Calibri"/>
                <a:cs typeface="Calibri"/>
              </a:rPr>
              <a:t>Lancet’ </a:t>
            </a:r>
            <a:r>
              <a:rPr sz="2200" spc="-5" dirty="0">
                <a:latin typeface="Calibri"/>
                <a:cs typeface="Calibri"/>
              </a:rPr>
              <a:t>which  </a:t>
            </a:r>
            <a:r>
              <a:rPr sz="2200" spc="-20" dirty="0">
                <a:latin typeface="Calibri"/>
                <a:cs typeface="Calibri"/>
              </a:rPr>
              <a:t>states </a:t>
            </a:r>
            <a:r>
              <a:rPr sz="2200" spc="-10" dirty="0">
                <a:latin typeface="Calibri"/>
                <a:cs typeface="Calibri"/>
              </a:rPr>
              <a:t>that </a:t>
            </a:r>
            <a:r>
              <a:rPr sz="2200" spc="-5" dirty="0">
                <a:latin typeface="Calibri"/>
                <a:cs typeface="Calibri"/>
              </a:rPr>
              <a:t>human </a:t>
            </a:r>
            <a:r>
              <a:rPr sz="2200" spc="-10" dirty="0">
                <a:latin typeface="Calibri"/>
                <a:cs typeface="Calibri"/>
              </a:rPr>
              <a:t>bites are more </a:t>
            </a:r>
            <a:r>
              <a:rPr sz="2200" spc="-15" dirty="0">
                <a:latin typeface="Calibri"/>
                <a:cs typeface="Calibri"/>
              </a:rPr>
              <a:t>dangerous  </a:t>
            </a:r>
            <a:r>
              <a:rPr sz="2200" spc="-5" dirty="0">
                <a:latin typeface="Calibri"/>
                <a:cs typeface="Calibri"/>
              </a:rPr>
              <a:t>than animal </a:t>
            </a:r>
            <a:r>
              <a:rPr sz="2200" spc="-10" dirty="0">
                <a:latin typeface="Calibri"/>
                <a:cs typeface="Calibri"/>
              </a:rPr>
              <a:t>bites because </a:t>
            </a:r>
            <a:r>
              <a:rPr sz="2200" spc="-5" dirty="0">
                <a:latin typeface="Calibri"/>
                <a:cs typeface="Calibri"/>
              </a:rPr>
              <a:t>the </a:t>
            </a:r>
            <a:r>
              <a:rPr sz="2200" spc="-10" dirty="0">
                <a:latin typeface="Calibri"/>
                <a:cs typeface="Calibri"/>
              </a:rPr>
              <a:t>human </a:t>
            </a:r>
            <a:r>
              <a:rPr sz="2200" spc="-5" dirty="0">
                <a:latin typeface="Calibri"/>
                <a:cs typeface="Calibri"/>
              </a:rPr>
              <a:t>mouth  </a:t>
            </a:r>
            <a:r>
              <a:rPr sz="2200" spc="-15" dirty="0">
                <a:latin typeface="Calibri"/>
                <a:cs typeface="Calibri"/>
              </a:rPr>
              <a:t>contains </a:t>
            </a:r>
            <a:r>
              <a:rPr sz="2200" spc="-5" dirty="0">
                <a:latin typeface="Calibri"/>
                <a:cs typeface="Calibri"/>
              </a:rPr>
              <a:t>a wide </a:t>
            </a:r>
            <a:r>
              <a:rPr sz="2200" spc="-20" dirty="0">
                <a:latin typeface="Calibri"/>
                <a:cs typeface="Calibri"/>
              </a:rPr>
              <a:t>range </a:t>
            </a:r>
            <a:r>
              <a:rPr sz="2200" dirty="0">
                <a:latin typeface="Calibri"/>
                <a:cs typeface="Calibri"/>
              </a:rPr>
              <a:t>of </a:t>
            </a:r>
            <a:r>
              <a:rPr sz="2200" spc="-10" dirty="0">
                <a:latin typeface="Calibri"/>
                <a:cs typeface="Calibri"/>
              </a:rPr>
              <a:t>unpleasant</a:t>
            </a:r>
            <a:r>
              <a:rPr sz="2200" spc="50" dirty="0">
                <a:latin typeface="Calibri"/>
                <a:cs typeface="Calibri"/>
              </a:rPr>
              <a:t> </a:t>
            </a:r>
            <a:r>
              <a:rPr sz="2200" spc="-10" dirty="0">
                <a:latin typeface="Calibri"/>
                <a:cs typeface="Calibri"/>
              </a:rPr>
              <a:t>bacteria</a:t>
            </a:r>
            <a:endParaRPr sz="2200">
              <a:latin typeface="Calibri"/>
              <a:cs typeface="Calibri"/>
            </a:endParaRPr>
          </a:p>
        </p:txBody>
      </p:sp>
      <p:sp>
        <p:nvSpPr>
          <p:cNvPr id="7" name="object 7"/>
          <p:cNvSpPr/>
          <p:nvPr/>
        </p:nvSpPr>
        <p:spPr>
          <a:xfrm>
            <a:off x="5715000" y="1235963"/>
            <a:ext cx="2825496" cy="469544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936142" y="400557"/>
            <a:ext cx="7800340" cy="513715"/>
          </a:xfrm>
          <a:prstGeom prst="rect">
            <a:avLst/>
          </a:prstGeom>
        </p:spPr>
        <p:txBody>
          <a:bodyPr vert="horz" wrap="square" lIns="0" tIns="13335" rIns="0" bIns="0" rtlCol="0">
            <a:spAutoFit/>
          </a:bodyPr>
          <a:lstStyle/>
          <a:p>
            <a:pPr marL="12700">
              <a:lnSpc>
                <a:spcPct val="100000"/>
              </a:lnSpc>
              <a:spcBef>
                <a:spcPts val="105"/>
              </a:spcBef>
            </a:pPr>
            <a:r>
              <a:rPr sz="3200" spc="-20" dirty="0">
                <a:latin typeface="Times New Roman"/>
                <a:cs typeface="Times New Roman"/>
              </a:rPr>
              <a:t>Transmission </a:t>
            </a:r>
            <a:r>
              <a:rPr sz="3200" dirty="0">
                <a:latin typeface="Times New Roman"/>
                <a:cs typeface="Times New Roman"/>
              </a:rPr>
              <a:t>of viruses </a:t>
            </a:r>
            <a:r>
              <a:rPr sz="3200" spc="-15" dirty="0">
                <a:latin typeface="Times New Roman"/>
                <a:cs typeface="Times New Roman"/>
              </a:rPr>
              <a:t>from </a:t>
            </a:r>
            <a:r>
              <a:rPr sz="3200" dirty="0">
                <a:latin typeface="Times New Roman"/>
                <a:cs typeface="Times New Roman"/>
              </a:rPr>
              <a:t>bats to</a:t>
            </a:r>
            <a:r>
              <a:rPr sz="3200" spc="-90" dirty="0">
                <a:latin typeface="Times New Roman"/>
                <a:cs typeface="Times New Roman"/>
              </a:rPr>
              <a:t> </a:t>
            </a:r>
            <a:r>
              <a:rPr sz="3200" dirty="0">
                <a:latin typeface="Times New Roman"/>
                <a:cs typeface="Times New Roman"/>
              </a:rPr>
              <a:t>humans</a:t>
            </a:r>
            <a:endParaRPr sz="3200">
              <a:latin typeface="Times New Roman"/>
              <a:cs typeface="Times New Roman"/>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graphicFrame>
        <p:nvGraphicFramePr>
          <p:cNvPr id="6" name="object 6"/>
          <p:cNvGraphicFramePr>
            <a:graphicFrameLocks noGrp="1"/>
          </p:cNvGraphicFramePr>
          <p:nvPr/>
        </p:nvGraphicFramePr>
        <p:xfrm>
          <a:off x="593090" y="1592223"/>
          <a:ext cx="8031480" cy="3265170"/>
        </p:xfrm>
        <a:graphic>
          <a:graphicData uri="http://schemas.openxmlformats.org/drawingml/2006/table">
            <a:tbl>
              <a:tblPr firstRow="1" bandRow="1">
                <a:tableStyleId>{2D5ABB26-0587-4C30-8999-92F81FD0307C}</a:tableStyleId>
              </a:tblPr>
              <a:tblGrid>
                <a:gridCol w="1234440">
                  <a:extLst>
                    <a:ext uri="{9D8B030D-6E8A-4147-A177-3AD203B41FA5}">
                      <a16:colId xmlns:a16="http://schemas.microsoft.com/office/drawing/2014/main" val="20000"/>
                    </a:ext>
                  </a:extLst>
                </a:gridCol>
                <a:gridCol w="1448435">
                  <a:extLst>
                    <a:ext uri="{9D8B030D-6E8A-4147-A177-3AD203B41FA5}">
                      <a16:colId xmlns:a16="http://schemas.microsoft.com/office/drawing/2014/main" val="20001"/>
                    </a:ext>
                  </a:extLst>
                </a:gridCol>
                <a:gridCol w="2337435">
                  <a:extLst>
                    <a:ext uri="{9D8B030D-6E8A-4147-A177-3AD203B41FA5}">
                      <a16:colId xmlns:a16="http://schemas.microsoft.com/office/drawing/2014/main" val="20002"/>
                    </a:ext>
                  </a:extLst>
                </a:gridCol>
                <a:gridCol w="3011169">
                  <a:extLst>
                    <a:ext uri="{9D8B030D-6E8A-4147-A177-3AD203B41FA5}">
                      <a16:colId xmlns:a16="http://schemas.microsoft.com/office/drawing/2014/main" val="20003"/>
                    </a:ext>
                  </a:extLst>
                </a:gridCol>
              </a:tblGrid>
              <a:tr h="533835">
                <a:tc>
                  <a:txBody>
                    <a:bodyPr/>
                    <a:lstStyle/>
                    <a:p>
                      <a:pPr marL="31750">
                        <a:lnSpc>
                          <a:spcPts val="2620"/>
                        </a:lnSpc>
                      </a:pPr>
                      <a:r>
                        <a:rPr sz="2400" b="1" spc="-5" dirty="0">
                          <a:latin typeface="Times New Roman"/>
                          <a:cs typeface="Times New Roman"/>
                        </a:rPr>
                        <a:t>Nipah</a:t>
                      </a:r>
                      <a:endParaRPr sz="2400">
                        <a:latin typeface="Times New Roman"/>
                        <a:cs typeface="Times New Roman"/>
                      </a:endParaRPr>
                    </a:p>
                  </a:txBody>
                  <a:tcPr marL="0" marR="0" marT="0" marB="0"/>
                </a:tc>
                <a:tc>
                  <a:txBody>
                    <a:bodyPr/>
                    <a:lstStyle/>
                    <a:p>
                      <a:pPr marL="168910">
                        <a:lnSpc>
                          <a:spcPts val="2620"/>
                        </a:lnSpc>
                      </a:pPr>
                      <a:r>
                        <a:rPr sz="2400" b="1" dirty="0">
                          <a:latin typeface="Times New Roman"/>
                          <a:cs typeface="Times New Roman"/>
                        </a:rPr>
                        <a:t>Hendra</a:t>
                      </a:r>
                      <a:endParaRPr sz="2400">
                        <a:latin typeface="Times New Roman"/>
                        <a:cs typeface="Times New Roman"/>
                      </a:endParaRPr>
                    </a:p>
                  </a:txBody>
                  <a:tcPr marL="0" marR="0" marT="0" marB="0"/>
                </a:tc>
                <a:tc>
                  <a:txBody>
                    <a:bodyPr/>
                    <a:lstStyle/>
                    <a:p>
                      <a:pPr marR="948690" algn="r">
                        <a:lnSpc>
                          <a:spcPts val="2620"/>
                        </a:lnSpc>
                      </a:pPr>
                      <a:r>
                        <a:rPr sz="2400" b="1" dirty="0">
                          <a:latin typeface="Times New Roman"/>
                          <a:cs typeface="Times New Roman"/>
                        </a:rPr>
                        <a:t>Menan</a:t>
                      </a:r>
                      <a:r>
                        <a:rPr sz="2400" b="1" spc="-10" dirty="0">
                          <a:latin typeface="Times New Roman"/>
                          <a:cs typeface="Times New Roman"/>
                        </a:rPr>
                        <a:t>g</a:t>
                      </a:r>
                      <a:r>
                        <a:rPr sz="2400" b="1" dirty="0">
                          <a:latin typeface="Times New Roman"/>
                          <a:cs typeface="Times New Roman"/>
                        </a:rPr>
                        <a:t>le</a:t>
                      </a:r>
                      <a:endParaRPr sz="2400">
                        <a:latin typeface="Times New Roman"/>
                        <a:cs typeface="Times New Roman"/>
                      </a:endParaRPr>
                    </a:p>
                  </a:txBody>
                  <a:tcPr marL="0" marR="0" marT="0" marB="0"/>
                </a:tc>
                <a:tc>
                  <a:txBody>
                    <a:bodyPr/>
                    <a:lstStyle/>
                    <a:p>
                      <a:pPr marL="956310">
                        <a:lnSpc>
                          <a:spcPts val="2620"/>
                        </a:lnSpc>
                      </a:pPr>
                      <a:r>
                        <a:rPr sz="2400" b="1" dirty="0">
                          <a:solidFill>
                            <a:srgbClr val="CC0099"/>
                          </a:solidFill>
                          <a:latin typeface="Times New Roman"/>
                          <a:cs typeface="Times New Roman"/>
                        </a:rPr>
                        <a:t>In fruit</a:t>
                      </a:r>
                      <a:r>
                        <a:rPr sz="2400" b="1" spc="-40" dirty="0">
                          <a:solidFill>
                            <a:srgbClr val="CC0099"/>
                          </a:solidFill>
                          <a:latin typeface="Times New Roman"/>
                          <a:cs typeface="Times New Roman"/>
                        </a:rPr>
                        <a:t> </a:t>
                      </a:r>
                      <a:r>
                        <a:rPr sz="2400" b="1" dirty="0">
                          <a:solidFill>
                            <a:srgbClr val="CC0099"/>
                          </a:solidFill>
                          <a:latin typeface="Times New Roman"/>
                          <a:cs typeface="Times New Roman"/>
                        </a:rPr>
                        <a:t>bats</a:t>
                      </a:r>
                      <a:endParaRPr sz="2400">
                        <a:latin typeface="Times New Roman"/>
                        <a:cs typeface="Times New Roman"/>
                      </a:endParaRPr>
                    </a:p>
                  </a:txBody>
                  <a:tcPr marL="0" marR="0" marT="0" marB="0"/>
                </a:tc>
                <a:extLst>
                  <a:ext uri="{0D108BD9-81ED-4DB2-BD59-A6C34878D82A}">
                    <a16:rowId xmlns:a16="http://schemas.microsoft.com/office/drawing/2014/main" val="10000"/>
                  </a:ext>
                </a:extLst>
              </a:tr>
              <a:tr h="732176">
                <a:tc>
                  <a:txBody>
                    <a:bodyPr/>
                    <a:lstStyle/>
                    <a:p>
                      <a:pPr marL="260350">
                        <a:lnSpc>
                          <a:spcPct val="100000"/>
                        </a:lnSpc>
                        <a:spcBef>
                          <a:spcPts val="1300"/>
                        </a:spcBef>
                      </a:pPr>
                      <a:r>
                        <a:rPr sz="2400" dirty="0">
                          <a:latin typeface="Wingdings"/>
                          <a:cs typeface="Wingdings"/>
                        </a:rPr>
                        <a:t></a:t>
                      </a:r>
                      <a:endParaRPr sz="2400">
                        <a:latin typeface="Wingdings"/>
                        <a:cs typeface="Wingdings"/>
                      </a:endParaRPr>
                    </a:p>
                  </a:txBody>
                  <a:tcPr marL="0" marR="0" marT="165100" marB="0"/>
                </a:tc>
                <a:tc>
                  <a:txBody>
                    <a:bodyPr/>
                    <a:lstStyle/>
                    <a:p>
                      <a:pPr marR="67945" algn="ctr">
                        <a:lnSpc>
                          <a:spcPct val="100000"/>
                        </a:lnSpc>
                        <a:spcBef>
                          <a:spcPts val="1300"/>
                        </a:spcBef>
                      </a:pPr>
                      <a:r>
                        <a:rPr sz="2400" dirty="0">
                          <a:latin typeface="Wingdings"/>
                          <a:cs typeface="Wingdings"/>
                        </a:rPr>
                        <a:t></a:t>
                      </a:r>
                      <a:endParaRPr sz="2400">
                        <a:latin typeface="Wingdings"/>
                        <a:cs typeface="Wingdings"/>
                      </a:endParaRPr>
                    </a:p>
                  </a:txBody>
                  <a:tcPr marL="0" marR="0" marT="165100" marB="0"/>
                </a:tc>
                <a:tc>
                  <a:txBody>
                    <a:bodyPr/>
                    <a:lstStyle/>
                    <a:p>
                      <a:pPr marL="549910">
                        <a:lnSpc>
                          <a:spcPct val="100000"/>
                        </a:lnSpc>
                        <a:spcBef>
                          <a:spcPts val="1300"/>
                        </a:spcBef>
                      </a:pPr>
                      <a:r>
                        <a:rPr sz="2400" dirty="0">
                          <a:latin typeface="Wingdings"/>
                          <a:cs typeface="Wingdings"/>
                        </a:rPr>
                        <a:t></a:t>
                      </a:r>
                      <a:endParaRPr sz="2400">
                        <a:latin typeface="Wingdings"/>
                        <a:cs typeface="Wingdings"/>
                      </a:endParaRPr>
                    </a:p>
                  </a:txBody>
                  <a:tcPr marL="0" marR="0" marT="165100" marB="0"/>
                </a:tc>
                <a:tc>
                  <a:txBody>
                    <a:bodyPr/>
                    <a:lstStyle/>
                    <a:p>
                      <a:pPr>
                        <a:lnSpc>
                          <a:spcPct val="100000"/>
                        </a:lnSpc>
                      </a:pPr>
                      <a:endParaRPr sz="2300">
                        <a:latin typeface="Times New Roman"/>
                        <a:cs typeface="Times New Roman"/>
                      </a:endParaRPr>
                    </a:p>
                  </a:txBody>
                  <a:tcPr marL="0" marR="0" marT="0" marB="0"/>
                </a:tc>
                <a:extLst>
                  <a:ext uri="{0D108BD9-81ED-4DB2-BD59-A6C34878D82A}">
                    <a16:rowId xmlns:a16="http://schemas.microsoft.com/office/drawing/2014/main" val="10001"/>
                  </a:ext>
                </a:extLst>
              </a:tr>
              <a:tr h="731274">
                <a:tc>
                  <a:txBody>
                    <a:bodyPr/>
                    <a:lstStyle/>
                    <a:p>
                      <a:pPr marL="31750">
                        <a:lnSpc>
                          <a:spcPct val="100000"/>
                        </a:lnSpc>
                        <a:spcBef>
                          <a:spcPts val="1295"/>
                        </a:spcBef>
                      </a:pPr>
                      <a:r>
                        <a:rPr sz="2400" b="1" spc="-5" dirty="0">
                          <a:latin typeface="Times New Roman"/>
                          <a:cs typeface="Times New Roman"/>
                        </a:rPr>
                        <a:t>horses</a:t>
                      </a:r>
                      <a:endParaRPr sz="2400">
                        <a:latin typeface="Times New Roman"/>
                        <a:cs typeface="Times New Roman"/>
                      </a:endParaRPr>
                    </a:p>
                  </a:txBody>
                  <a:tcPr marL="0" marR="0" marT="164465" marB="0"/>
                </a:tc>
                <a:tc>
                  <a:txBody>
                    <a:bodyPr/>
                    <a:lstStyle/>
                    <a:p>
                      <a:pPr marL="473709">
                        <a:lnSpc>
                          <a:spcPct val="100000"/>
                        </a:lnSpc>
                        <a:spcBef>
                          <a:spcPts val="1295"/>
                        </a:spcBef>
                      </a:pPr>
                      <a:r>
                        <a:rPr sz="2400" b="1" spc="-5" dirty="0">
                          <a:latin typeface="Times New Roman"/>
                          <a:cs typeface="Times New Roman"/>
                        </a:rPr>
                        <a:t>pigs</a:t>
                      </a:r>
                      <a:endParaRPr sz="2400">
                        <a:latin typeface="Times New Roman"/>
                        <a:cs typeface="Times New Roman"/>
                      </a:endParaRPr>
                    </a:p>
                  </a:txBody>
                  <a:tcPr marL="0" marR="0" marT="164465" marB="0"/>
                </a:tc>
                <a:tc>
                  <a:txBody>
                    <a:bodyPr/>
                    <a:lstStyle/>
                    <a:p>
                      <a:pPr marL="473709">
                        <a:lnSpc>
                          <a:spcPct val="100000"/>
                        </a:lnSpc>
                        <a:spcBef>
                          <a:spcPts val="1295"/>
                        </a:spcBef>
                      </a:pPr>
                      <a:r>
                        <a:rPr sz="2400" b="1" spc="-5" dirty="0">
                          <a:latin typeface="Times New Roman"/>
                          <a:cs typeface="Times New Roman"/>
                        </a:rPr>
                        <a:t>pigs</a:t>
                      </a:r>
                      <a:endParaRPr sz="2400">
                        <a:latin typeface="Times New Roman"/>
                        <a:cs typeface="Times New Roman"/>
                      </a:endParaRPr>
                    </a:p>
                  </a:txBody>
                  <a:tcPr marL="0" marR="0" marT="164465" marB="0"/>
                </a:tc>
                <a:tc>
                  <a:txBody>
                    <a:bodyPr/>
                    <a:lstStyle/>
                    <a:p>
                      <a:pPr marL="956310">
                        <a:lnSpc>
                          <a:spcPct val="100000"/>
                        </a:lnSpc>
                        <a:spcBef>
                          <a:spcPts val="1295"/>
                        </a:spcBef>
                      </a:pPr>
                      <a:r>
                        <a:rPr sz="2400" b="1" dirty="0">
                          <a:solidFill>
                            <a:srgbClr val="CC0099"/>
                          </a:solidFill>
                          <a:latin typeface="Times New Roman"/>
                          <a:cs typeface="Times New Roman"/>
                        </a:rPr>
                        <a:t>amplifying</a:t>
                      </a:r>
                      <a:r>
                        <a:rPr sz="2400" b="1" spc="-80" dirty="0">
                          <a:solidFill>
                            <a:srgbClr val="CC0099"/>
                          </a:solidFill>
                          <a:latin typeface="Times New Roman"/>
                          <a:cs typeface="Times New Roman"/>
                        </a:rPr>
                        <a:t> </a:t>
                      </a:r>
                      <a:r>
                        <a:rPr sz="2400" b="1" spc="-5" dirty="0">
                          <a:solidFill>
                            <a:srgbClr val="CC0099"/>
                          </a:solidFill>
                          <a:latin typeface="Times New Roman"/>
                          <a:cs typeface="Times New Roman"/>
                        </a:rPr>
                        <a:t>host</a:t>
                      </a:r>
                      <a:endParaRPr sz="2400">
                        <a:latin typeface="Times New Roman"/>
                        <a:cs typeface="Times New Roman"/>
                      </a:endParaRPr>
                    </a:p>
                  </a:txBody>
                  <a:tcPr marL="0" marR="0" marT="164465" marB="0"/>
                </a:tc>
                <a:extLst>
                  <a:ext uri="{0D108BD9-81ED-4DB2-BD59-A6C34878D82A}">
                    <a16:rowId xmlns:a16="http://schemas.microsoft.com/office/drawing/2014/main" val="10002"/>
                  </a:ext>
                </a:extLst>
              </a:tr>
              <a:tr h="732082">
                <a:tc>
                  <a:txBody>
                    <a:bodyPr/>
                    <a:lstStyle/>
                    <a:p>
                      <a:pPr marL="336550">
                        <a:lnSpc>
                          <a:spcPct val="100000"/>
                        </a:lnSpc>
                        <a:spcBef>
                          <a:spcPts val="1300"/>
                        </a:spcBef>
                      </a:pPr>
                      <a:r>
                        <a:rPr sz="2400" dirty="0">
                          <a:latin typeface="Wingdings"/>
                          <a:cs typeface="Wingdings"/>
                        </a:rPr>
                        <a:t></a:t>
                      </a:r>
                      <a:endParaRPr sz="2400">
                        <a:latin typeface="Wingdings"/>
                        <a:cs typeface="Wingdings"/>
                      </a:endParaRPr>
                    </a:p>
                  </a:txBody>
                  <a:tcPr marL="0" marR="0" marT="165100" marB="0"/>
                </a:tc>
                <a:tc>
                  <a:txBody>
                    <a:bodyPr/>
                    <a:lstStyle/>
                    <a:p>
                      <a:pPr marL="76200" algn="ctr">
                        <a:lnSpc>
                          <a:spcPct val="100000"/>
                        </a:lnSpc>
                        <a:spcBef>
                          <a:spcPts val="1300"/>
                        </a:spcBef>
                      </a:pPr>
                      <a:r>
                        <a:rPr sz="2400" dirty="0">
                          <a:latin typeface="Wingdings"/>
                          <a:cs typeface="Wingdings"/>
                        </a:rPr>
                        <a:t></a:t>
                      </a:r>
                      <a:endParaRPr sz="2400">
                        <a:latin typeface="Wingdings"/>
                        <a:cs typeface="Wingdings"/>
                      </a:endParaRPr>
                    </a:p>
                  </a:txBody>
                  <a:tcPr marL="0" marR="0" marT="165100" marB="0"/>
                </a:tc>
                <a:tc>
                  <a:txBody>
                    <a:bodyPr/>
                    <a:lstStyle/>
                    <a:p>
                      <a:pPr marL="626110">
                        <a:lnSpc>
                          <a:spcPct val="100000"/>
                        </a:lnSpc>
                        <a:spcBef>
                          <a:spcPts val="1300"/>
                        </a:spcBef>
                      </a:pPr>
                      <a:r>
                        <a:rPr sz="2400" dirty="0">
                          <a:latin typeface="Wingdings"/>
                          <a:cs typeface="Wingdings"/>
                        </a:rPr>
                        <a:t></a:t>
                      </a:r>
                      <a:endParaRPr sz="2400">
                        <a:latin typeface="Wingdings"/>
                        <a:cs typeface="Wingdings"/>
                      </a:endParaRPr>
                    </a:p>
                  </a:txBody>
                  <a:tcPr marL="0" marR="0" marT="165100" marB="0"/>
                </a:tc>
                <a:tc>
                  <a:txBody>
                    <a:bodyPr/>
                    <a:lstStyle/>
                    <a:p>
                      <a:pPr>
                        <a:lnSpc>
                          <a:spcPct val="100000"/>
                        </a:lnSpc>
                      </a:pPr>
                      <a:endParaRPr sz="2300">
                        <a:latin typeface="Times New Roman"/>
                        <a:cs typeface="Times New Roman"/>
                      </a:endParaRPr>
                    </a:p>
                  </a:txBody>
                  <a:tcPr marL="0" marR="0" marT="0" marB="0"/>
                </a:tc>
                <a:extLst>
                  <a:ext uri="{0D108BD9-81ED-4DB2-BD59-A6C34878D82A}">
                    <a16:rowId xmlns:a16="http://schemas.microsoft.com/office/drawing/2014/main" val="10003"/>
                  </a:ext>
                </a:extLst>
              </a:tr>
              <a:tr h="535540">
                <a:tc>
                  <a:txBody>
                    <a:bodyPr/>
                    <a:lstStyle/>
                    <a:p>
                      <a:pPr marL="31750">
                        <a:lnSpc>
                          <a:spcPts val="2820"/>
                        </a:lnSpc>
                        <a:spcBef>
                          <a:spcPts val="1295"/>
                        </a:spcBef>
                      </a:pPr>
                      <a:r>
                        <a:rPr sz="2400" b="1" spc="-5" dirty="0">
                          <a:latin typeface="Times New Roman"/>
                          <a:cs typeface="Times New Roman"/>
                        </a:rPr>
                        <a:t>humans</a:t>
                      </a:r>
                      <a:endParaRPr sz="2400">
                        <a:latin typeface="Times New Roman"/>
                        <a:cs typeface="Times New Roman"/>
                      </a:endParaRPr>
                    </a:p>
                  </a:txBody>
                  <a:tcPr marL="0" marR="0" marT="164465" marB="0"/>
                </a:tc>
                <a:tc>
                  <a:txBody>
                    <a:bodyPr/>
                    <a:lstStyle/>
                    <a:p>
                      <a:pPr marL="321310">
                        <a:lnSpc>
                          <a:spcPts val="2820"/>
                        </a:lnSpc>
                        <a:spcBef>
                          <a:spcPts val="1295"/>
                        </a:spcBef>
                      </a:pPr>
                      <a:r>
                        <a:rPr sz="2400" b="1" spc="-5" dirty="0">
                          <a:latin typeface="Times New Roman"/>
                          <a:cs typeface="Times New Roman"/>
                        </a:rPr>
                        <a:t>humans</a:t>
                      </a:r>
                      <a:endParaRPr sz="2400">
                        <a:latin typeface="Times New Roman"/>
                        <a:cs typeface="Times New Roman"/>
                      </a:endParaRPr>
                    </a:p>
                  </a:txBody>
                  <a:tcPr marL="0" marR="0" marT="164465" marB="0"/>
                </a:tc>
                <a:tc>
                  <a:txBody>
                    <a:bodyPr/>
                    <a:lstStyle/>
                    <a:p>
                      <a:pPr marR="974090" algn="r">
                        <a:lnSpc>
                          <a:spcPts val="2820"/>
                        </a:lnSpc>
                        <a:spcBef>
                          <a:spcPts val="1295"/>
                        </a:spcBef>
                      </a:pPr>
                      <a:r>
                        <a:rPr sz="2400" b="1" dirty="0">
                          <a:latin typeface="Times New Roman"/>
                          <a:cs typeface="Times New Roman"/>
                        </a:rPr>
                        <a:t>humans</a:t>
                      </a:r>
                      <a:endParaRPr sz="2400">
                        <a:latin typeface="Times New Roman"/>
                        <a:cs typeface="Times New Roman"/>
                      </a:endParaRPr>
                    </a:p>
                  </a:txBody>
                  <a:tcPr marL="0" marR="0" marT="164465" marB="0"/>
                </a:tc>
                <a:tc>
                  <a:txBody>
                    <a:bodyPr/>
                    <a:lstStyle/>
                    <a:p>
                      <a:pPr marL="956310">
                        <a:lnSpc>
                          <a:spcPts val="2820"/>
                        </a:lnSpc>
                        <a:spcBef>
                          <a:spcPts val="1295"/>
                        </a:spcBef>
                      </a:pPr>
                      <a:r>
                        <a:rPr sz="2400" b="1" spc="-5" dirty="0">
                          <a:solidFill>
                            <a:srgbClr val="CC0099"/>
                          </a:solidFill>
                          <a:latin typeface="Times New Roman"/>
                          <a:cs typeface="Times New Roman"/>
                        </a:rPr>
                        <a:t>dead end</a:t>
                      </a:r>
                      <a:r>
                        <a:rPr sz="2400" b="1" spc="-10" dirty="0">
                          <a:solidFill>
                            <a:srgbClr val="CC0099"/>
                          </a:solidFill>
                          <a:latin typeface="Times New Roman"/>
                          <a:cs typeface="Times New Roman"/>
                        </a:rPr>
                        <a:t> </a:t>
                      </a:r>
                      <a:r>
                        <a:rPr sz="2400" b="1" spc="-5" dirty="0">
                          <a:solidFill>
                            <a:srgbClr val="CC0099"/>
                          </a:solidFill>
                          <a:latin typeface="Times New Roman"/>
                          <a:cs typeface="Times New Roman"/>
                        </a:rPr>
                        <a:t>host</a:t>
                      </a:r>
                      <a:endParaRPr sz="2400">
                        <a:latin typeface="Times New Roman"/>
                        <a:cs typeface="Times New Roman"/>
                      </a:endParaRPr>
                    </a:p>
                  </a:txBody>
                  <a:tcPr marL="0" marR="0" marT="164465" marB="0"/>
                </a:tc>
                <a:extLst>
                  <a:ext uri="{0D108BD9-81ED-4DB2-BD59-A6C34878D82A}">
                    <a16:rowId xmlns:a16="http://schemas.microsoft.com/office/drawing/2014/main" val="10004"/>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8805" y="3359022"/>
            <a:ext cx="8314055" cy="2586355"/>
          </a:xfrm>
          <a:prstGeom prst="rect">
            <a:avLst/>
          </a:prstGeom>
        </p:spPr>
        <p:txBody>
          <a:bodyPr vert="horz" wrap="square" lIns="0" tIns="12700" rIns="0" bIns="0" rtlCol="0">
            <a:spAutoFit/>
          </a:bodyPr>
          <a:lstStyle/>
          <a:p>
            <a:pPr marL="165735" marR="402590" indent="-165735">
              <a:lnSpc>
                <a:spcPct val="100000"/>
              </a:lnSpc>
              <a:spcBef>
                <a:spcPts val="100"/>
              </a:spcBef>
              <a:buSzPct val="95833"/>
              <a:buChar char="•"/>
              <a:tabLst>
                <a:tab pos="165735" algn="l"/>
              </a:tabLst>
            </a:pPr>
            <a:r>
              <a:rPr sz="2400" spc="-10" dirty="0">
                <a:latin typeface="Calibri"/>
                <a:cs typeface="Calibri"/>
              </a:rPr>
              <a:t>Started </a:t>
            </a:r>
            <a:r>
              <a:rPr sz="2400" dirty="0">
                <a:latin typeface="Calibri"/>
                <a:cs typeface="Calibri"/>
              </a:rPr>
              <a:t>in </a:t>
            </a:r>
            <a:r>
              <a:rPr sz="2400" spc="-10" dirty="0">
                <a:latin typeface="Calibri"/>
                <a:cs typeface="Calibri"/>
              </a:rPr>
              <a:t>Australia </a:t>
            </a:r>
            <a:r>
              <a:rPr sz="2400" dirty="0">
                <a:latin typeface="Calibri"/>
                <a:cs typeface="Calibri"/>
              </a:rPr>
              <a:t>- also </a:t>
            </a:r>
            <a:r>
              <a:rPr sz="2400" spc="-15" dirty="0">
                <a:latin typeface="Calibri"/>
                <a:cs typeface="Calibri"/>
              </a:rPr>
              <a:t>found </a:t>
            </a:r>
            <a:r>
              <a:rPr sz="2400" dirty="0">
                <a:latin typeface="Calibri"/>
                <a:cs typeface="Calibri"/>
              </a:rPr>
              <a:t>in </a:t>
            </a:r>
            <a:r>
              <a:rPr sz="2400" spc="-5" dirty="0">
                <a:latin typeface="Calibri"/>
                <a:cs typeface="Calibri"/>
              </a:rPr>
              <a:t>New </a:t>
            </a:r>
            <a:r>
              <a:rPr sz="2400" dirty="0">
                <a:latin typeface="Calibri"/>
                <a:cs typeface="Calibri"/>
              </a:rPr>
              <a:t>Guinea, Asia and </a:t>
            </a:r>
            <a:r>
              <a:rPr sz="2400" spc="-5" dirty="0">
                <a:latin typeface="Calibri"/>
                <a:cs typeface="Calibri"/>
              </a:rPr>
              <a:t>Africa  1999 </a:t>
            </a:r>
            <a:r>
              <a:rPr sz="2400" spc="-15" dirty="0">
                <a:latin typeface="Calibri"/>
                <a:cs typeface="Calibri"/>
              </a:rPr>
              <a:t>went from </a:t>
            </a:r>
            <a:r>
              <a:rPr sz="2400" spc="-5" dirty="0">
                <a:latin typeface="Calibri"/>
                <a:cs typeface="Calibri"/>
              </a:rPr>
              <a:t>pigs </a:t>
            </a:r>
            <a:r>
              <a:rPr sz="2400" spc="-15" dirty="0">
                <a:latin typeface="Calibri"/>
                <a:cs typeface="Calibri"/>
              </a:rPr>
              <a:t>into </a:t>
            </a:r>
            <a:r>
              <a:rPr sz="2400" spc="-5" dirty="0">
                <a:latin typeface="Calibri"/>
                <a:cs typeface="Calibri"/>
              </a:rPr>
              <a:t>humans </a:t>
            </a:r>
            <a:r>
              <a:rPr sz="2400" spc="-10" dirty="0">
                <a:latin typeface="Calibri"/>
                <a:cs typeface="Calibri"/>
              </a:rPr>
              <a:t>working </a:t>
            </a:r>
            <a:r>
              <a:rPr sz="2400" dirty="0">
                <a:latin typeface="Calibri"/>
                <a:cs typeface="Calibri"/>
              </a:rPr>
              <a:t>with</a:t>
            </a:r>
            <a:r>
              <a:rPr sz="2400" spc="-30" dirty="0">
                <a:latin typeface="Calibri"/>
                <a:cs typeface="Calibri"/>
              </a:rPr>
              <a:t> </a:t>
            </a:r>
            <a:r>
              <a:rPr sz="2400" spc="-5" dirty="0">
                <a:latin typeface="Calibri"/>
                <a:cs typeface="Calibri"/>
              </a:rPr>
              <a:t>pigs</a:t>
            </a:r>
            <a:endParaRPr sz="2400">
              <a:latin typeface="Calibri"/>
              <a:cs typeface="Calibri"/>
            </a:endParaRPr>
          </a:p>
          <a:p>
            <a:pPr marL="165100" indent="-153035">
              <a:lnSpc>
                <a:spcPct val="100000"/>
              </a:lnSpc>
              <a:buSzPct val="95833"/>
              <a:buChar char="•"/>
              <a:tabLst>
                <a:tab pos="165735" algn="l"/>
              </a:tabLst>
            </a:pPr>
            <a:r>
              <a:rPr sz="2400" dirty="0">
                <a:latin typeface="Calibri"/>
                <a:cs typeface="Calibri"/>
              </a:rPr>
              <a:t>283 </a:t>
            </a:r>
            <a:r>
              <a:rPr sz="2400" spc="-5" dirty="0">
                <a:latin typeface="Calibri"/>
                <a:cs typeface="Calibri"/>
              </a:rPr>
              <a:t>cases </a:t>
            </a:r>
            <a:r>
              <a:rPr sz="2400" dirty="0">
                <a:latin typeface="Calibri"/>
                <a:cs typeface="Calibri"/>
              </a:rPr>
              <a:t>and 106</a:t>
            </a:r>
            <a:r>
              <a:rPr sz="2400" spc="-50" dirty="0">
                <a:latin typeface="Calibri"/>
                <a:cs typeface="Calibri"/>
              </a:rPr>
              <a:t> </a:t>
            </a:r>
            <a:r>
              <a:rPr sz="2400" spc="-5" dirty="0">
                <a:latin typeface="Calibri"/>
                <a:cs typeface="Calibri"/>
              </a:rPr>
              <a:t>deaths</a:t>
            </a:r>
            <a:endParaRPr sz="2400">
              <a:latin typeface="Calibri"/>
              <a:cs typeface="Calibri"/>
            </a:endParaRPr>
          </a:p>
          <a:p>
            <a:pPr marL="165100" indent="-153035">
              <a:lnSpc>
                <a:spcPct val="100000"/>
              </a:lnSpc>
              <a:buSzPct val="95833"/>
              <a:buChar char="•"/>
              <a:tabLst>
                <a:tab pos="165735" algn="l"/>
              </a:tabLst>
            </a:pPr>
            <a:r>
              <a:rPr sz="2400" spc="-5" dirty="0">
                <a:latin typeface="Calibri"/>
                <a:cs typeface="Calibri"/>
              </a:rPr>
              <a:t>pig </a:t>
            </a:r>
            <a:r>
              <a:rPr sz="2400" spc="-10" dirty="0">
                <a:latin typeface="Calibri"/>
                <a:cs typeface="Calibri"/>
              </a:rPr>
              <a:t>slaughter </a:t>
            </a:r>
            <a:r>
              <a:rPr sz="2400" spc="-15" dirty="0">
                <a:latin typeface="Calibri"/>
                <a:cs typeface="Calibri"/>
              </a:rPr>
              <a:t>cost </a:t>
            </a:r>
            <a:r>
              <a:rPr sz="2400" dirty="0">
                <a:latin typeface="Calibri"/>
                <a:cs typeface="Calibri"/>
              </a:rPr>
              <a:t>$58</a:t>
            </a:r>
            <a:r>
              <a:rPr sz="2400" spc="-15" dirty="0">
                <a:latin typeface="Calibri"/>
                <a:cs typeface="Calibri"/>
              </a:rPr>
              <a:t> </a:t>
            </a:r>
            <a:r>
              <a:rPr sz="2400" dirty="0">
                <a:latin typeface="Calibri"/>
                <a:cs typeface="Calibri"/>
              </a:rPr>
              <a:t>million</a:t>
            </a:r>
            <a:endParaRPr sz="2400">
              <a:latin typeface="Calibri"/>
              <a:cs typeface="Calibri"/>
            </a:endParaRPr>
          </a:p>
          <a:p>
            <a:pPr marL="12700" marR="5080">
              <a:lnSpc>
                <a:spcPct val="100000"/>
              </a:lnSpc>
              <a:buSzPct val="95833"/>
              <a:buChar char="•"/>
              <a:tabLst>
                <a:tab pos="165735" algn="l"/>
              </a:tabLst>
            </a:pPr>
            <a:r>
              <a:rPr sz="2400" spc="-10" dirty="0">
                <a:latin typeface="Calibri"/>
                <a:cs typeface="Calibri"/>
              </a:rPr>
              <a:t>Controlled by </a:t>
            </a:r>
            <a:r>
              <a:rPr sz="2400" dirty="0">
                <a:latin typeface="Calibri"/>
                <a:cs typeface="Calibri"/>
              </a:rPr>
              <a:t>pig </a:t>
            </a:r>
            <a:r>
              <a:rPr sz="2400" spc="-15" dirty="0">
                <a:latin typeface="Calibri"/>
                <a:cs typeface="Calibri"/>
              </a:rPr>
              <a:t>farm </a:t>
            </a:r>
            <a:r>
              <a:rPr sz="2400" spc="-5" dirty="0">
                <a:latin typeface="Calibri"/>
                <a:cs typeface="Calibri"/>
              </a:rPr>
              <a:t>management </a:t>
            </a:r>
            <a:r>
              <a:rPr sz="2400" dirty="0">
                <a:latin typeface="Calibri"/>
                <a:cs typeface="Calibri"/>
              </a:rPr>
              <a:t>and </a:t>
            </a:r>
            <a:r>
              <a:rPr sz="2400" spc="-15" dirty="0">
                <a:latin typeface="Calibri"/>
                <a:cs typeface="Calibri"/>
              </a:rPr>
              <a:t>keeping </a:t>
            </a:r>
            <a:r>
              <a:rPr sz="2400" b="1" spc="-5" dirty="0">
                <a:solidFill>
                  <a:srgbClr val="FF0000"/>
                </a:solidFill>
                <a:latin typeface="Calibri"/>
                <a:cs typeface="Calibri"/>
              </a:rPr>
              <a:t>fruit </a:t>
            </a:r>
            <a:r>
              <a:rPr sz="2400" b="1" spc="-10" dirty="0">
                <a:solidFill>
                  <a:srgbClr val="FF0000"/>
                </a:solidFill>
                <a:latin typeface="Calibri"/>
                <a:cs typeface="Calibri"/>
              </a:rPr>
              <a:t>bats </a:t>
            </a:r>
            <a:r>
              <a:rPr sz="2400" spc="-5" dirty="0">
                <a:latin typeface="Calibri"/>
                <a:cs typeface="Calibri"/>
              </a:rPr>
              <a:t>out  (fruit </a:t>
            </a:r>
            <a:r>
              <a:rPr sz="2400" spc="-10" dirty="0">
                <a:latin typeface="Calibri"/>
                <a:cs typeface="Calibri"/>
              </a:rPr>
              <a:t>bat habitats lost </a:t>
            </a:r>
            <a:r>
              <a:rPr sz="2400" spc="-15" dirty="0">
                <a:latin typeface="Calibri"/>
                <a:cs typeface="Calibri"/>
              </a:rPr>
              <a:t>to </a:t>
            </a:r>
            <a:r>
              <a:rPr sz="2400" dirty="0">
                <a:latin typeface="Calibri"/>
                <a:cs typeface="Calibri"/>
              </a:rPr>
              <a:t>logging and </a:t>
            </a:r>
            <a:r>
              <a:rPr sz="2400" spc="-5" dirty="0">
                <a:latin typeface="Calibri"/>
                <a:cs typeface="Calibri"/>
              </a:rPr>
              <a:t>burning </a:t>
            </a:r>
            <a:r>
              <a:rPr sz="2400" dirty="0">
                <a:latin typeface="Calibri"/>
                <a:cs typeface="Calibri"/>
              </a:rPr>
              <a:t>– </a:t>
            </a:r>
            <a:r>
              <a:rPr sz="2400" spc="-10" dirty="0">
                <a:latin typeface="Calibri"/>
                <a:cs typeface="Calibri"/>
              </a:rPr>
              <a:t>bats moved </a:t>
            </a:r>
            <a:r>
              <a:rPr sz="2400" spc="-15" dirty="0">
                <a:latin typeface="Calibri"/>
                <a:cs typeface="Calibri"/>
              </a:rPr>
              <a:t>to </a:t>
            </a:r>
            <a:r>
              <a:rPr sz="2400" spc="-5" dirty="0">
                <a:latin typeface="Calibri"/>
                <a:cs typeface="Calibri"/>
              </a:rPr>
              <a:t>trees  </a:t>
            </a:r>
            <a:r>
              <a:rPr sz="2400" dirty="0">
                <a:latin typeface="Calibri"/>
                <a:cs typeface="Calibri"/>
              </a:rPr>
              <a:t>close </a:t>
            </a:r>
            <a:r>
              <a:rPr sz="2400" spc="-15" dirty="0">
                <a:latin typeface="Calibri"/>
                <a:cs typeface="Calibri"/>
              </a:rPr>
              <a:t>to </a:t>
            </a:r>
            <a:r>
              <a:rPr sz="2400" spc="-5" dirty="0">
                <a:latin typeface="Calibri"/>
                <a:cs typeface="Calibri"/>
              </a:rPr>
              <a:t>pig</a:t>
            </a:r>
            <a:r>
              <a:rPr sz="2400" spc="-35" dirty="0">
                <a:latin typeface="Calibri"/>
                <a:cs typeface="Calibri"/>
              </a:rPr>
              <a:t> </a:t>
            </a:r>
            <a:r>
              <a:rPr sz="2400" spc="-10" dirty="0">
                <a:latin typeface="Calibri"/>
                <a:cs typeface="Calibri"/>
              </a:rPr>
              <a:t>farms)</a:t>
            </a:r>
            <a:endParaRPr sz="2400">
              <a:latin typeface="Calibri"/>
              <a:cs typeface="Calibri"/>
            </a:endParaRPr>
          </a:p>
        </p:txBody>
      </p:sp>
      <p:sp>
        <p:nvSpPr>
          <p:cNvPr id="3" name="object 3"/>
          <p:cNvSpPr txBox="1"/>
          <p:nvPr/>
        </p:nvSpPr>
        <p:spPr>
          <a:xfrm>
            <a:off x="4350765" y="309753"/>
            <a:ext cx="4288155" cy="1782445"/>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Nipah virus in </a:t>
            </a:r>
            <a:r>
              <a:rPr sz="2400" spc="-10" dirty="0">
                <a:latin typeface="Calibri"/>
                <a:cs typeface="Calibri"/>
              </a:rPr>
              <a:t>Malaysia </a:t>
            </a:r>
            <a:r>
              <a:rPr sz="2400" spc="-5" dirty="0">
                <a:latin typeface="Calibri"/>
                <a:cs typeface="Calibri"/>
              </a:rPr>
              <a:t>has </a:t>
            </a:r>
            <a:r>
              <a:rPr sz="2400" dirty="0">
                <a:latin typeface="Calibri"/>
                <a:cs typeface="Calibri"/>
              </a:rPr>
              <a:t>led </a:t>
            </a:r>
            <a:r>
              <a:rPr sz="2400" spc="-15" dirty="0">
                <a:latin typeface="Calibri"/>
                <a:cs typeface="Calibri"/>
              </a:rPr>
              <a:t>to  </a:t>
            </a:r>
            <a:r>
              <a:rPr sz="2400" dirty="0">
                <a:latin typeface="Calibri"/>
                <a:cs typeface="Calibri"/>
              </a:rPr>
              <a:t>the </a:t>
            </a:r>
            <a:r>
              <a:rPr sz="2400" spc="-10" dirty="0">
                <a:latin typeface="Calibri"/>
                <a:cs typeface="Calibri"/>
              </a:rPr>
              <a:t>slaughter </a:t>
            </a:r>
            <a:r>
              <a:rPr sz="2400" spc="-5" dirty="0">
                <a:latin typeface="Calibri"/>
                <a:cs typeface="Calibri"/>
              </a:rPr>
              <a:t>of </a:t>
            </a:r>
            <a:r>
              <a:rPr sz="2400" spc="-15" dirty="0">
                <a:latin typeface="Calibri"/>
                <a:cs typeface="Calibri"/>
              </a:rPr>
              <a:t>over </a:t>
            </a:r>
            <a:r>
              <a:rPr sz="2400" dirty="0">
                <a:latin typeface="Calibri"/>
                <a:cs typeface="Calibri"/>
              </a:rPr>
              <a:t>a million</a:t>
            </a:r>
            <a:r>
              <a:rPr sz="2400" spc="-85" dirty="0">
                <a:latin typeface="Calibri"/>
                <a:cs typeface="Calibri"/>
              </a:rPr>
              <a:t> </a:t>
            </a:r>
            <a:r>
              <a:rPr sz="2400" spc="-5" dirty="0">
                <a:latin typeface="Calibri"/>
                <a:cs typeface="Calibri"/>
              </a:rPr>
              <a:t>pigs  </a:t>
            </a:r>
            <a:r>
              <a:rPr sz="2400" dirty="0">
                <a:latin typeface="Calibri"/>
                <a:cs typeface="Calibri"/>
              </a:rPr>
              <a:t>and </a:t>
            </a:r>
            <a:r>
              <a:rPr sz="2400" spc="-5" dirty="0">
                <a:latin typeface="Calibri"/>
                <a:cs typeface="Calibri"/>
              </a:rPr>
              <a:t>106 people </a:t>
            </a:r>
            <a:r>
              <a:rPr sz="2400" spc="-20" dirty="0">
                <a:latin typeface="Calibri"/>
                <a:cs typeface="Calibri"/>
              </a:rPr>
              <a:t>have</a:t>
            </a:r>
            <a:r>
              <a:rPr sz="2400" spc="-25" dirty="0">
                <a:latin typeface="Calibri"/>
                <a:cs typeface="Calibri"/>
              </a:rPr>
              <a:t> </a:t>
            </a:r>
            <a:r>
              <a:rPr sz="2400" spc="-5" dirty="0">
                <a:latin typeface="Calibri"/>
                <a:cs typeface="Calibri"/>
              </a:rPr>
              <a:t>died</a:t>
            </a:r>
            <a:endParaRPr sz="2400">
              <a:latin typeface="Calibri"/>
              <a:cs typeface="Calibri"/>
            </a:endParaRPr>
          </a:p>
          <a:p>
            <a:pPr>
              <a:lnSpc>
                <a:spcPct val="100000"/>
              </a:lnSpc>
              <a:spcBef>
                <a:spcPts val="55"/>
              </a:spcBef>
            </a:pPr>
            <a:endParaRPr sz="1850">
              <a:latin typeface="Calibri"/>
              <a:cs typeface="Calibri"/>
            </a:endParaRPr>
          </a:p>
          <a:p>
            <a:pPr marL="12700">
              <a:lnSpc>
                <a:spcPct val="100000"/>
              </a:lnSpc>
            </a:pPr>
            <a:r>
              <a:rPr sz="2400" dirty="0">
                <a:latin typeface="Calibri"/>
                <a:cs typeface="Calibri"/>
              </a:rPr>
              <a:t>Nipah </a:t>
            </a:r>
            <a:r>
              <a:rPr sz="2400" spc="-5" dirty="0">
                <a:latin typeface="Calibri"/>
                <a:cs typeface="Calibri"/>
              </a:rPr>
              <a:t>highly </a:t>
            </a:r>
            <a:r>
              <a:rPr sz="2400" spc="-10" dirty="0">
                <a:latin typeface="Calibri"/>
                <a:cs typeface="Calibri"/>
              </a:rPr>
              <a:t>infectious </a:t>
            </a:r>
            <a:r>
              <a:rPr sz="2400" spc="-20" dirty="0">
                <a:latin typeface="Calibri"/>
                <a:cs typeface="Calibri"/>
              </a:rPr>
              <a:t>for</a:t>
            </a:r>
            <a:r>
              <a:rPr sz="2400" spc="-35" dirty="0">
                <a:latin typeface="Calibri"/>
                <a:cs typeface="Calibri"/>
              </a:rPr>
              <a:t> </a:t>
            </a:r>
            <a:r>
              <a:rPr sz="2400" spc="-5" dirty="0">
                <a:latin typeface="Calibri"/>
                <a:cs typeface="Calibri"/>
              </a:rPr>
              <a:t>pigs</a:t>
            </a:r>
            <a:endParaRPr sz="2400">
              <a:latin typeface="Calibri"/>
              <a:cs typeface="Calibri"/>
            </a:endParaRPr>
          </a:p>
        </p:txBody>
      </p:sp>
      <p:sp>
        <p:nvSpPr>
          <p:cNvPr id="4" name="object 4"/>
          <p:cNvSpPr/>
          <p:nvPr/>
        </p:nvSpPr>
        <p:spPr>
          <a:xfrm>
            <a:off x="219456" y="295656"/>
            <a:ext cx="3744468" cy="288188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3"/>
              </a:rPr>
              <a:t>www.knust.edu.gh</a:t>
            </a:r>
            <a:endParaRPr sz="1200">
              <a:latin typeface="Arial"/>
              <a:cs typeface="Arial"/>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73736" y="246888"/>
            <a:ext cx="3236976" cy="3544823"/>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142613" y="359155"/>
            <a:ext cx="3930015" cy="452120"/>
          </a:xfrm>
          <a:prstGeom prst="rect">
            <a:avLst/>
          </a:prstGeom>
        </p:spPr>
        <p:txBody>
          <a:bodyPr vert="horz" wrap="square" lIns="0" tIns="12065" rIns="0" bIns="0" rtlCol="0">
            <a:spAutoFit/>
          </a:bodyPr>
          <a:lstStyle/>
          <a:p>
            <a:pPr marL="12700">
              <a:lnSpc>
                <a:spcPct val="100000"/>
              </a:lnSpc>
              <a:spcBef>
                <a:spcPts val="95"/>
              </a:spcBef>
            </a:pPr>
            <a:r>
              <a:rPr sz="2800" u="heavy" spc="-10" dirty="0">
                <a:uFill>
                  <a:solidFill>
                    <a:srgbClr val="000000"/>
                  </a:solidFill>
                </a:uFill>
              </a:rPr>
              <a:t>PUBLIC </a:t>
            </a:r>
            <a:r>
              <a:rPr sz="2800" u="heavy" spc="-5" dirty="0">
                <a:uFill>
                  <a:solidFill>
                    <a:srgbClr val="000000"/>
                  </a:solidFill>
                </a:uFill>
              </a:rPr>
              <a:t>ENEMY NUMBER</a:t>
            </a:r>
            <a:r>
              <a:rPr sz="2800" u="heavy" spc="20" dirty="0">
                <a:uFill>
                  <a:solidFill>
                    <a:srgbClr val="000000"/>
                  </a:solidFill>
                </a:uFill>
              </a:rPr>
              <a:t> </a:t>
            </a:r>
            <a:r>
              <a:rPr sz="2800" u="heavy" spc="-5" dirty="0">
                <a:uFill>
                  <a:solidFill>
                    <a:srgbClr val="000000"/>
                  </a:solidFill>
                </a:uFill>
              </a:rPr>
              <a:t>1</a:t>
            </a:r>
            <a:endParaRPr sz="2800"/>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7" name="object 7"/>
          <p:cNvSpPr txBox="1"/>
          <p:nvPr/>
        </p:nvSpPr>
        <p:spPr>
          <a:xfrm>
            <a:off x="3965575" y="1415287"/>
            <a:ext cx="4281805" cy="1305560"/>
          </a:xfrm>
          <a:prstGeom prst="rect">
            <a:avLst/>
          </a:prstGeom>
        </p:spPr>
        <p:txBody>
          <a:bodyPr vert="horz" wrap="square" lIns="0" tIns="12065" rIns="0" bIns="0" rtlCol="0">
            <a:spAutoFit/>
          </a:bodyPr>
          <a:lstStyle/>
          <a:p>
            <a:pPr marL="12700" marR="5080">
              <a:lnSpc>
                <a:spcPct val="100000"/>
              </a:lnSpc>
              <a:spcBef>
                <a:spcPts val="95"/>
              </a:spcBef>
            </a:pPr>
            <a:r>
              <a:rPr sz="2800" spc="-10" dirty="0">
                <a:latin typeface="Calibri"/>
                <a:cs typeface="Calibri"/>
              </a:rPr>
              <a:t>Leading </a:t>
            </a:r>
            <a:r>
              <a:rPr sz="2800" spc="-20" dirty="0">
                <a:latin typeface="Calibri"/>
                <a:cs typeface="Calibri"/>
              </a:rPr>
              <a:t>wildlife </a:t>
            </a:r>
            <a:r>
              <a:rPr sz="2800" spc="-15" dirty="0">
                <a:latin typeface="Calibri"/>
                <a:cs typeface="Calibri"/>
              </a:rPr>
              <a:t>vet </a:t>
            </a:r>
            <a:r>
              <a:rPr sz="2800" spc="-25" dirty="0">
                <a:latin typeface="Calibri"/>
                <a:cs typeface="Calibri"/>
              </a:rPr>
              <a:t>says </a:t>
            </a:r>
            <a:r>
              <a:rPr sz="2800" spc="-10" dirty="0">
                <a:latin typeface="Calibri"/>
                <a:cs typeface="Calibri"/>
              </a:rPr>
              <a:t>that  hedgehogs could </a:t>
            </a:r>
            <a:r>
              <a:rPr sz="2800" spc="-5" dirty="0">
                <a:latin typeface="Calibri"/>
                <a:cs typeface="Calibri"/>
              </a:rPr>
              <a:t>be the </a:t>
            </a:r>
            <a:r>
              <a:rPr sz="2800" spc="-15" dirty="0">
                <a:latin typeface="Calibri"/>
                <a:cs typeface="Calibri"/>
              </a:rPr>
              <a:t>most  dangerous </a:t>
            </a:r>
            <a:r>
              <a:rPr sz="2800" spc="-5" dirty="0">
                <a:latin typeface="Calibri"/>
                <a:cs typeface="Calibri"/>
              </a:rPr>
              <a:t>animals in</a:t>
            </a:r>
            <a:r>
              <a:rPr sz="2800" spc="15" dirty="0">
                <a:latin typeface="Calibri"/>
                <a:cs typeface="Calibri"/>
              </a:rPr>
              <a:t> </a:t>
            </a:r>
            <a:r>
              <a:rPr sz="2800" spc="-20" dirty="0">
                <a:latin typeface="Calibri"/>
                <a:cs typeface="Calibri"/>
              </a:rPr>
              <a:t>Europe</a:t>
            </a:r>
            <a:endParaRPr sz="2800">
              <a:latin typeface="Calibri"/>
              <a:cs typeface="Calibri"/>
            </a:endParaRPr>
          </a:p>
        </p:txBody>
      </p:sp>
      <p:sp>
        <p:nvSpPr>
          <p:cNvPr id="8" name="object 8"/>
          <p:cNvSpPr txBox="1"/>
          <p:nvPr/>
        </p:nvSpPr>
        <p:spPr>
          <a:xfrm>
            <a:off x="1103782" y="4006341"/>
            <a:ext cx="7052945" cy="1732280"/>
          </a:xfrm>
          <a:prstGeom prst="rect">
            <a:avLst/>
          </a:prstGeom>
        </p:spPr>
        <p:txBody>
          <a:bodyPr vert="horz" wrap="square" lIns="0" tIns="12065" rIns="0" bIns="0" rtlCol="0">
            <a:spAutoFit/>
          </a:bodyPr>
          <a:lstStyle/>
          <a:p>
            <a:pPr marL="12700" marR="655320">
              <a:lnSpc>
                <a:spcPct val="100000"/>
              </a:lnSpc>
              <a:spcBef>
                <a:spcPts val="95"/>
              </a:spcBef>
            </a:pPr>
            <a:r>
              <a:rPr sz="2800" spc="-10" dirty="0">
                <a:latin typeface="Calibri"/>
                <a:cs typeface="Calibri"/>
              </a:rPr>
              <a:t>Hedgehogs </a:t>
            </a:r>
            <a:r>
              <a:rPr sz="2800" spc="-5" dirty="0">
                <a:latin typeface="Calibri"/>
                <a:cs typeface="Calibri"/>
              </a:rPr>
              <a:t>carry up </a:t>
            </a:r>
            <a:r>
              <a:rPr sz="2800" spc="-20" dirty="0">
                <a:latin typeface="Calibri"/>
                <a:cs typeface="Calibri"/>
              </a:rPr>
              <a:t>to </a:t>
            </a:r>
            <a:r>
              <a:rPr sz="2800" b="1" spc="-5" dirty="0">
                <a:solidFill>
                  <a:srgbClr val="FF0000"/>
                </a:solidFill>
                <a:latin typeface="Calibri"/>
                <a:cs typeface="Calibri"/>
              </a:rPr>
              <a:t>16 </a:t>
            </a:r>
            <a:r>
              <a:rPr sz="2800" spc="-10" dirty="0">
                <a:latin typeface="Calibri"/>
                <a:cs typeface="Calibri"/>
              </a:rPr>
              <a:t>diseases </a:t>
            </a:r>
            <a:r>
              <a:rPr sz="2800" spc="-5" dirty="0">
                <a:latin typeface="Calibri"/>
                <a:cs typeface="Calibri"/>
              </a:rPr>
              <a:t>including  </a:t>
            </a:r>
            <a:r>
              <a:rPr sz="2800" spc="-10" dirty="0">
                <a:latin typeface="Calibri"/>
                <a:cs typeface="Calibri"/>
              </a:rPr>
              <a:t>Salmonellosis, </a:t>
            </a:r>
            <a:r>
              <a:rPr sz="2800" spc="-15" dirty="0">
                <a:latin typeface="Calibri"/>
                <a:cs typeface="Calibri"/>
              </a:rPr>
              <a:t>Leptospirosis </a:t>
            </a:r>
            <a:r>
              <a:rPr sz="2800" spc="-5" dirty="0">
                <a:latin typeface="Calibri"/>
                <a:cs typeface="Calibri"/>
              </a:rPr>
              <a:t>and</a:t>
            </a:r>
            <a:r>
              <a:rPr sz="2800" spc="100" dirty="0">
                <a:latin typeface="Calibri"/>
                <a:cs typeface="Calibri"/>
              </a:rPr>
              <a:t> </a:t>
            </a:r>
            <a:r>
              <a:rPr sz="2800" spc="-5" dirty="0">
                <a:latin typeface="Calibri"/>
                <a:cs typeface="Calibri"/>
              </a:rPr>
              <a:t>TB.</a:t>
            </a:r>
            <a:endParaRPr sz="2800">
              <a:latin typeface="Calibri"/>
              <a:cs typeface="Calibri"/>
            </a:endParaRPr>
          </a:p>
          <a:p>
            <a:pPr>
              <a:lnSpc>
                <a:spcPct val="100000"/>
              </a:lnSpc>
              <a:spcBef>
                <a:spcPts val="5"/>
              </a:spcBef>
            </a:pPr>
            <a:endParaRPr sz="2750">
              <a:latin typeface="Calibri"/>
              <a:cs typeface="Calibri"/>
            </a:endParaRPr>
          </a:p>
          <a:p>
            <a:pPr marL="12700">
              <a:lnSpc>
                <a:spcPct val="100000"/>
              </a:lnSpc>
            </a:pPr>
            <a:r>
              <a:rPr sz="2800" spc="25" dirty="0">
                <a:latin typeface="Calibri"/>
                <a:cs typeface="Calibri"/>
              </a:rPr>
              <a:t>“The </a:t>
            </a:r>
            <a:r>
              <a:rPr sz="2800" spc="-5" dirty="0">
                <a:latin typeface="Calibri"/>
                <a:cs typeface="Calibri"/>
              </a:rPr>
              <a:t>16 </a:t>
            </a:r>
            <a:r>
              <a:rPr sz="2800" spc="-10" dirty="0">
                <a:latin typeface="Calibri"/>
                <a:cs typeface="Calibri"/>
              </a:rPr>
              <a:t>diseases could </a:t>
            </a:r>
            <a:r>
              <a:rPr sz="2800" spc="-5" dirty="0">
                <a:latin typeface="Calibri"/>
                <a:cs typeface="Calibri"/>
              </a:rPr>
              <a:t>be the tip of the</a:t>
            </a:r>
            <a:r>
              <a:rPr sz="2800" spc="110" dirty="0">
                <a:latin typeface="Calibri"/>
                <a:cs typeface="Calibri"/>
              </a:rPr>
              <a:t> </a:t>
            </a:r>
            <a:r>
              <a:rPr sz="2800" spc="5" dirty="0">
                <a:latin typeface="Calibri"/>
                <a:cs typeface="Calibri"/>
              </a:rPr>
              <a:t>iceberg”</a:t>
            </a:r>
            <a:endParaRPr sz="2800">
              <a:latin typeface="Calibri"/>
              <a:cs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060194" y="189103"/>
            <a:ext cx="5050790" cy="574040"/>
          </a:xfrm>
          <a:prstGeom prst="rect">
            <a:avLst/>
          </a:prstGeom>
        </p:spPr>
        <p:txBody>
          <a:bodyPr vert="horz" wrap="square" lIns="0" tIns="12700" rIns="0" bIns="0" rtlCol="0">
            <a:spAutoFit/>
          </a:bodyPr>
          <a:lstStyle/>
          <a:p>
            <a:pPr marL="12700">
              <a:lnSpc>
                <a:spcPct val="100000"/>
              </a:lnSpc>
              <a:spcBef>
                <a:spcPts val="100"/>
              </a:spcBef>
            </a:pPr>
            <a:r>
              <a:rPr spc="-20" dirty="0"/>
              <a:t>Pathogens </a:t>
            </a:r>
            <a:r>
              <a:rPr spc="-5" dirty="0"/>
              <a:t>carried </a:t>
            </a:r>
            <a:r>
              <a:rPr spc="-20" dirty="0"/>
              <a:t>by</a:t>
            </a:r>
            <a:r>
              <a:rPr spc="-35" dirty="0"/>
              <a:t> </a:t>
            </a:r>
            <a:r>
              <a:rPr spc="-10" dirty="0"/>
              <a:t>Birds</a:t>
            </a:r>
          </a:p>
        </p:txBody>
      </p:sp>
      <p:sp>
        <p:nvSpPr>
          <p:cNvPr id="6" name="object 6"/>
          <p:cNvSpPr txBox="1"/>
          <p:nvPr/>
        </p:nvSpPr>
        <p:spPr>
          <a:xfrm>
            <a:off x="315874" y="1125169"/>
            <a:ext cx="5487670" cy="2952750"/>
          </a:xfrm>
          <a:prstGeom prst="rect">
            <a:avLst/>
          </a:prstGeom>
        </p:spPr>
        <p:txBody>
          <a:bodyPr vert="horz" wrap="square" lIns="0" tIns="12700" rIns="0" bIns="0" rtlCol="0">
            <a:spAutoFit/>
          </a:bodyPr>
          <a:lstStyle/>
          <a:p>
            <a:pPr marL="12700">
              <a:lnSpc>
                <a:spcPct val="100000"/>
              </a:lnSpc>
              <a:spcBef>
                <a:spcPts val="100"/>
              </a:spcBef>
            </a:pPr>
            <a:r>
              <a:rPr sz="2400" i="1" spc="-10" dirty="0">
                <a:latin typeface="Calibri"/>
                <a:cs typeface="Calibri"/>
              </a:rPr>
              <a:t>Chlamydia</a:t>
            </a:r>
            <a:r>
              <a:rPr sz="2400" i="1" dirty="0">
                <a:latin typeface="Calibri"/>
                <a:cs typeface="Calibri"/>
              </a:rPr>
              <a:t> </a:t>
            </a:r>
            <a:r>
              <a:rPr sz="2400" i="1" spc="-15" dirty="0">
                <a:latin typeface="Calibri"/>
                <a:cs typeface="Calibri"/>
              </a:rPr>
              <a:t>psittaci</a:t>
            </a:r>
            <a:endParaRPr sz="2400">
              <a:latin typeface="Calibri"/>
              <a:cs typeface="Calibri"/>
            </a:endParaRPr>
          </a:p>
          <a:p>
            <a:pPr marL="12700" marR="945515">
              <a:lnSpc>
                <a:spcPct val="100000"/>
              </a:lnSpc>
              <a:spcBef>
                <a:spcPts val="5"/>
              </a:spcBef>
            </a:pPr>
            <a:r>
              <a:rPr sz="2400" i="1" spc="-5" dirty="0">
                <a:latin typeface="Calibri"/>
                <a:cs typeface="Calibri"/>
              </a:rPr>
              <a:t>Cryptosporidium, </a:t>
            </a:r>
            <a:r>
              <a:rPr sz="2400" i="1" dirty="0">
                <a:latin typeface="Calibri"/>
                <a:cs typeface="Calibri"/>
              </a:rPr>
              <a:t>Giardia  </a:t>
            </a:r>
            <a:r>
              <a:rPr sz="2400" i="1" spc="-5" dirty="0">
                <a:latin typeface="Calibri"/>
                <a:cs typeface="Calibri"/>
              </a:rPr>
              <a:t>Salmonella, </a:t>
            </a:r>
            <a:r>
              <a:rPr sz="2400" i="1" spc="-20" dirty="0">
                <a:latin typeface="Calibri"/>
                <a:cs typeface="Calibri"/>
              </a:rPr>
              <a:t>Campylobacter, </a:t>
            </a:r>
            <a:r>
              <a:rPr sz="2400" i="1" spc="-25" dirty="0">
                <a:latin typeface="Calibri"/>
                <a:cs typeface="Calibri"/>
              </a:rPr>
              <a:t>Yersinia,  </a:t>
            </a:r>
            <a:r>
              <a:rPr sz="2400" i="1" spc="-5" dirty="0">
                <a:latin typeface="Calibri"/>
                <a:cs typeface="Calibri"/>
              </a:rPr>
              <a:t>Shigella, Vibrio </a:t>
            </a:r>
            <a:r>
              <a:rPr sz="2400" i="1" dirty="0">
                <a:latin typeface="Calibri"/>
                <a:cs typeface="Calibri"/>
              </a:rPr>
              <a:t>cholerae, </a:t>
            </a:r>
            <a:r>
              <a:rPr sz="2400" i="1" spc="-5" dirty="0">
                <a:latin typeface="Calibri"/>
                <a:cs typeface="Calibri"/>
              </a:rPr>
              <a:t>E. </a:t>
            </a:r>
            <a:r>
              <a:rPr sz="2400" i="1" spc="-15" dirty="0">
                <a:latin typeface="Calibri"/>
                <a:cs typeface="Calibri"/>
              </a:rPr>
              <a:t>coli </a:t>
            </a:r>
            <a:r>
              <a:rPr sz="2400" spc="-5" dirty="0">
                <a:latin typeface="Calibri"/>
                <a:cs typeface="Calibri"/>
              </a:rPr>
              <a:t>0157  </a:t>
            </a:r>
            <a:r>
              <a:rPr sz="2400" i="1" spc="-20" dirty="0">
                <a:latin typeface="Calibri"/>
                <a:cs typeface="Calibri"/>
              </a:rPr>
              <a:t>Helicobacter,</a:t>
            </a:r>
            <a:r>
              <a:rPr sz="2400" i="1" spc="-5" dirty="0">
                <a:latin typeface="Calibri"/>
                <a:cs typeface="Calibri"/>
              </a:rPr>
              <a:t> </a:t>
            </a:r>
            <a:r>
              <a:rPr sz="2400" i="1" spc="-10" dirty="0">
                <a:latin typeface="Calibri"/>
                <a:cs typeface="Calibri"/>
              </a:rPr>
              <a:t>Listeria,</a:t>
            </a:r>
            <a:endParaRPr sz="2400">
              <a:latin typeface="Calibri"/>
              <a:cs typeface="Calibri"/>
            </a:endParaRPr>
          </a:p>
          <a:p>
            <a:pPr marL="12700" marR="293370">
              <a:lnSpc>
                <a:spcPct val="100000"/>
              </a:lnSpc>
            </a:pPr>
            <a:r>
              <a:rPr sz="2400" spc="-10" dirty="0">
                <a:latin typeface="Calibri"/>
                <a:cs typeface="Calibri"/>
              </a:rPr>
              <a:t>Avian </a:t>
            </a:r>
            <a:r>
              <a:rPr sz="2400" spc="-5" dirty="0">
                <a:latin typeface="Calibri"/>
                <a:cs typeface="Calibri"/>
              </a:rPr>
              <a:t>flu, </a:t>
            </a:r>
            <a:r>
              <a:rPr sz="2400" spc="-10" dirty="0">
                <a:latin typeface="Calibri"/>
                <a:cs typeface="Calibri"/>
              </a:rPr>
              <a:t>influenza, </a:t>
            </a:r>
            <a:r>
              <a:rPr sz="2400" spc="-30" dirty="0">
                <a:latin typeface="Calibri"/>
                <a:cs typeface="Calibri"/>
              </a:rPr>
              <a:t>West </a:t>
            </a:r>
            <a:r>
              <a:rPr sz="2400" dirty="0">
                <a:latin typeface="Calibri"/>
                <a:cs typeface="Calibri"/>
              </a:rPr>
              <a:t>Nile virus, </a:t>
            </a:r>
            <a:r>
              <a:rPr sz="2400" spc="-5" dirty="0">
                <a:latin typeface="Calibri"/>
                <a:cs typeface="Calibri"/>
              </a:rPr>
              <a:t>Ebola  </a:t>
            </a:r>
            <a:r>
              <a:rPr sz="2400" spc="-15" dirty="0">
                <a:latin typeface="Calibri"/>
                <a:cs typeface="Calibri"/>
              </a:rPr>
              <a:t>Foot </a:t>
            </a:r>
            <a:r>
              <a:rPr sz="2400" dirty="0">
                <a:latin typeface="Calibri"/>
                <a:cs typeface="Calibri"/>
              </a:rPr>
              <a:t>and</a:t>
            </a:r>
            <a:r>
              <a:rPr sz="2400" spc="5" dirty="0">
                <a:latin typeface="Calibri"/>
                <a:cs typeface="Calibri"/>
              </a:rPr>
              <a:t> </a:t>
            </a:r>
            <a:r>
              <a:rPr sz="2400" dirty="0">
                <a:latin typeface="Calibri"/>
                <a:cs typeface="Calibri"/>
              </a:rPr>
              <a:t>mouth</a:t>
            </a:r>
            <a:endParaRPr sz="2400">
              <a:latin typeface="Calibri"/>
              <a:cs typeface="Calibri"/>
            </a:endParaRPr>
          </a:p>
          <a:p>
            <a:pPr marL="12700">
              <a:lnSpc>
                <a:spcPct val="100000"/>
              </a:lnSpc>
            </a:pPr>
            <a:r>
              <a:rPr sz="2400" spc="-15" dirty="0">
                <a:latin typeface="Calibri"/>
                <a:cs typeface="Calibri"/>
              </a:rPr>
              <a:t>Faecal indicators </a:t>
            </a:r>
            <a:r>
              <a:rPr sz="2400" dirty="0">
                <a:latin typeface="Calibri"/>
                <a:cs typeface="Calibri"/>
              </a:rPr>
              <a:t>- </a:t>
            </a:r>
            <a:r>
              <a:rPr sz="2400" spc="-15" dirty="0">
                <a:latin typeface="Calibri"/>
                <a:cs typeface="Calibri"/>
              </a:rPr>
              <a:t>coliforms </a:t>
            </a:r>
            <a:r>
              <a:rPr sz="2400" dirty="0">
                <a:latin typeface="Calibri"/>
                <a:cs typeface="Calibri"/>
              </a:rPr>
              <a:t>and</a:t>
            </a:r>
            <a:r>
              <a:rPr sz="2400" spc="-5" dirty="0">
                <a:latin typeface="Calibri"/>
                <a:cs typeface="Calibri"/>
              </a:rPr>
              <a:t> </a:t>
            </a:r>
            <a:r>
              <a:rPr sz="2400" spc="-15" dirty="0">
                <a:latin typeface="Calibri"/>
                <a:cs typeface="Calibri"/>
              </a:rPr>
              <a:t>enterococci</a:t>
            </a:r>
            <a:endParaRPr sz="2400">
              <a:latin typeface="Calibri"/>
              <a:cs typeface="Calibri"/>
            </a:endParaRPr>
          </a:p>
        </p:txBody>
      </p:sp>
      <p:sp>
        <p:nvSpPr>
          <p:cNvPr id="7" name="object 7"/>
          <p:cNvSpPr/>
          <p:nvPr/>
        </p:nvSpPr>
        <p:spPr>
          <a:xfrm>
            <a:off x="6096000" y="3878579"/>
            <a:ext cx="2667000" cy="1882139"/>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71906" y="327101"/>
            <a:ext cx="5815965" cy="574675"/>
          </a:xfrm>
          <a:prstGeom prst="rect">
            <a:avLst/>
          </a:prstGeom>
        </p:spPr>
        <p:txBody>
          <a:bodyPr vert="horz" wrap="square" lIns="0" tIns="12700" rIns="0" bIns="0" rtlCol="0">
            <a:spAutoFit/>
          </a:bodyPr>
          <a:lstStyle/>
          <a:p>
            <a:pPr marL="12700">
              <a:lnSpc>
                <a:spcPct val="100000"/>
              </a:lnSpc>
              <a:spcBef>
                <a:spcPts val="100"/>
              </a:spcBef>
            </a:pPr>
            <a:r>
              <a:rPr spc="-5" dirty="0"/>
              <a:t>Ornithosis </a:t>
            </a:r>
            <a:r>
              <a:rPr dirty="0"/>
              <a:t>- </a:t>
            </a:r>
            <a:r>
              <a:rPr i="1" spc="-10" dirty="0">
                <a:latin typeface="Calibri"/>
                <a:cs typeface="Calibri"/>
              </a:rPr>
              <a:t>Chlamydia</a:t>
            </a:r>
            <a:r>
              <a:rPr i="1" spc="-50" dirty="0">
                <a:latin typeface="Calibri"/>
                <a:cs typeface="Calibri"/>
              </a:rPr>
              <a:t> </a:t>
            </a:r>
            <a:r>
              <a:rPr i="1" spc="-15" dirty="0">
                <a:latin typeface="Calibri"/>
                <a:cs typeface="Calibri"/>
              </a:rPr>
              <a:t>psittaci</a:t>
            </a:r>
          </a:p>
        </p:txBody>
      </p:sp>
      <p:sp>
        <p:nvSpPr>
          <p:cNvPr id="6" name="object 6"/>
          <p:cNvSpPr txBox="1"/>
          <p:nvPr/>
        </p:nvSpPr>
        <p:spPr>
          <a:xfrm>
            <a:off x="229615" y="1615821"/>
            <a:ext cx="5876290" cy="3566160"/>
          </a:xfrm>
          <a:prstGeom prst="rect">
            <a:avLst/>
          </a:prstGeom>
        </p:spPr>
        <p:txBody>
          <a:bodyPr vert="horz" wrap="square" lIns="0" tIns="12065" rIns="0" bIns="0" rtlCol="0">
            <a:spAutoFit/>
          </a:bodyPr>
          <a:lstStyle/>
          <a:p>
            <a:pPr marL="12700" marR="5080">
              <a:lnSpc>
                <a:spcPct val="100000"/>
              </a:lnSpc>
              <a:spcBef>
                <a:spcPts val="95"/>
              </a:spcBef>
            </a:pPr>
            <a:r>
              <a:rPr sz="2800" spc="-15" dirty="0">
                <a:latin typeface="Calibri"/>
                <a:cs typeface="Calibri"/>
              </a:rPr>
              <a:t>Found </a:t>
            </a:r>
            <a:r>
              <a:rPr sz="2800" spc="-5" dirty="0">
                <a:latin typeface="Calibri"/>
                <a:cs typeface="Calibri"/>
              </a:rPr>
              <a:t>in </a:t>
            </a:r>
            <a:r>
              <a:rPr sz="2800" spc="-15" dirty="0">
                <a:latin typeface="Calibri"/>
                <a:cs typeface="Calibri"/>
              </a:rPr>
              <a:t>budgerigars, parrots, </a:t>
            </a:r>
            <a:r>
              <a:rPr sz="2800" spc="-20" dirty="0">
                <a:latin typeface="Calibri"/>
                <a:cs typeface="Calibri"/>
              </a:rPr>
              <a:t>cockatoos  </a:t>
            </a:r>
            <a:r>
              <a:rPr sz="2800" spc="-5" dirty="0">
                <a:latin typeface="Calibri"/>
                <a:cs typeface="Calibri"/>
              </a:rPr>
              <a:t>in the wild and </a:t>
            </a:r>
            <a:r>
              <a:rPr sz="2800" spc="-10" dirty="0">
                <a:latin typeface="Calibri"/>
                <a:cs typeface="Calibri"/>
              </a:rPr>
              <a:t>captivity </a:t>
            </a:r>
            <a:r>
              <a:rPr sz="2800" spc="-5" dirty="0">
                <a:latin typeface="Calibri"/>
                <a:cs typeface="Calibri"/>
              </a:rPr>
              <a:t>and wild </a:t>
            </a:r>
            <a:r>
              <a:rPr sz="2800" spc="-20" dirty="0">
                <a:latin typeface="Calibri"/>
                <a:cs typeface="Calibri"/>
              </a:rPr>
              <a:t>birds  </a:t>
            </a:r>
            <a:r>
              <a:rPr sz="2800" spc="-10" dirty="0">
                <a:latin typeface="Calibri"/>
                <a:cs typeface="Calibri"/>
              </a:rPr>
              <a:t>such </a:t>
            </a:r>
            <a:r>
              <a:rPr sz="2800" spc="-5" dirty="0">
                <a:latin typeface="Calibri"/>
                <a:cs typeface="Calibri"/>
              </a:rPr>
              <a:t>as</a:t>
            </a:r>
            <a:r>
              <a:rPr sz="2800" spc="30" dirty="0">
                <a:latin typeface="Calibri"/>
                <a:cs typeface="Calibri"/>
              </a:rPr>
              <a:t> </a:t>
            </a:r>
            <a:r>
              <a:rPr sz="2800" spc="-10" dirty="0">
                <a:latin typeface="Calibri"/>
                <a:cs typeface="Calibri"/>
              </a:rPr>
              <a:t>pigeons</a:t>
            </a:r>
            <a:endParaRPr sz="2800">
              <a:latin typeface="Calibri"/>
              <a:cs typeface="Calibri"/>
            </a:endParaRPr>
          </a:p>
          <a:p>
            <a:pPr>
              <a:lnSpc>
                <a:spcPct val="100000"/>
              </a:lnSpc>
            </a:pPr>
            <a:endParaRPr sz="2800">
              <a:latin typeface="Calibri"/>
              <a:cs typeface="Calibri"/>
            </a:endParaRPr>
          </a:p>
          <a:p>
            <a:pPr>
              <a:lnSpc>
                <a:spcPct val="100000"/>
              </a:lnSpc>
              <a:spcBef>
                <a:spcPts val="30"/>
              </a:spcBef>
            </a:pPr>
            <a:endParaRPr sz="3500">
              <a:latin typeface="Calibri"/>
              <a:cs typeface="Calibri"/>
            </a:endParaRPr>
          </a:p>
          <a:p>
            <a:pPr marL="166370" marR="1943735">
              <a:lnSpc>
                <a:spcPct val="100000"/>
              </a:lnSpc>
            </a:pPr>
            <a:r>
              <a:rPr sz="2800" spc="-5" dirty="0">
                <a:latin typeface="Calibri"/>
                <a:cs typeface="Calibri"/>
              </a:rPr>
              <a:t>Also in </a:t>
            </a:r>
            <a:r>
              <a:rPr sz="2800" spc="-20" dirty="0">
                <a:latin typeface="Calibri"/>
                <a:cs typeface="Calibri"/>
              </a:rPr>
              <a:t>turkeys, </a:t>
            </a:r>
            <a:r>
              <a:rPr sz="2800" spc="-15" dirty="0">
                <a:latin typeface="Calibri"/>
                <a:cs typeface="Calibri"/>
              </a:rPr>
              <a:t>chickens,  </a:t>
            </a:r>
            <a:r>
              <a:rPr sz="2800" spc="-10" dirty="0">
                <a:latin typeface="Calibri"/>
                <a:cs typeface="Calibri"/>
              </a:rPr>
              <a:t>ducks, </a:t>
            </a:r>
            <a:r>
              <a:rPr sz="2800" spc="-5" dirty="0">
                <a:latin typeface="Calibri"/>
                <a:cs typeface="Calibri"/>
              </a:rPr>
              <a:t>and wild </a:t>
            </a:r>
            <a:r>
              <a:rPr sz="2800" spc="-20" dirty="0">
                <a:latin typeface="Calibri"/>
                <a:cs typeface="Calibri"/>
              </a:rPr>
              <a:t>birds </a:t>
            </a:r>
            <a:r>
              <a:rPr sz="2800" spc="-10" dirty="0">
                <a:latin typeface="Calibri"/>
                <a:cs typeface="Calibri"/>
              </a:rPr>
              <a:t>such  </a:t>
            </a:r>
            <a:r>
              <a:rPr sz="2800" spc="-5" dirty="0">
                <a:latin typeface="Calibri"/>
                <a:cs typeface="Calibri"/>
              </a:rPr>
              <a:t>as </a:t>
            </a:r>
            <a:r>
              <a:rPr sz="2800" spc="-30" dirty="0">
                <a:latin typeface="Calibri"/>
                <a:cs typeface="Calibri"/>
              </a:rPr>
              <a:t>feral</a:t>
            </a:r>
            <a:r>
              <a:rPr sz="2800" spc="-15" dirty="0">
                <a:latin typeface="Calibri"/>
                <a:cs typeface="Calibri"/>
              </a:rPr>
              <a:t> </a:t>
            </a:r>
            <a:r>
              <a:rPr sz="2800" spc="-10" dirty="0">
                <a:latin typeface="Calibri"/>
                <a:cs typeface="Calibri"/>
              </a:rPr>
              <a:t>pigeons</a:t>
            </a:r>
            <a:endParaRPr sz="2800">
              <a:latin typeface="Calibri"/>
              <a:cs typeface="Calibri"/>
            </a:endParaRPr>
          </a:p>
        </p:txBody>
      </p:sp>
      <p:sp>
        <p:nvSpPr>
          <p:cNvPr id="7" name="object 7"/>
          <p:cNvSpPr/>
          <p:nvPr/>
        </p:nvSpPr>
        <p:spPr>
          <a:xfrm>
            <a:off x="6681216" y="323088"/>
            <a:ext cx="2019300" cy="266699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934711" y="3136392"/>
            <a:ext cx="3939540" cy="2520695"/>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83540" y="3508705"/>
            <a:ext cx="8651240" cy="1856105"/>
          </a:xfrm>
          <a:prstGeom prst="rect">
            <a:avLst/>
          </a:prstGeom>
        </p:spPr>
        <p:txBody>
          <a:bodyPr vert="horz" wrap="square" lIns="0" tIns="13335" rIns="0" bIns="0" rtlCol="0">
            <a:spAutoFit/>
          </a:bodyPr>
          <a:lstStyle/>
          <a:p>
            <a:pPr marL="195580" indent="-182880">
              <a:lnSpc>
                <a:spcPct val="100000"/>
              </a:lnSpc>
              <a:spcBef>
                <a:spcPts val="105"/>
              </a:spcBef>
              <a:buFont typeface="Calibri"/>
              <a:buChar char="•"/>
              <a:tabLst>
                <a:tab pos="195580" algn="l"/>
              </a:tabLst>
            </a:pPr>
            <a:r>
              <a:rPr sz="2000" b="1" spc="-20" dirty="0">
                <a:latin typeface="Calibri"/>
                <a:cs typeface="Calibri"/>
              </a:rPr>
              <a:t>Parent </a:t>
            </a:r>
            <a:r>
              <a:rPr sz="2000" b="1" spc="-10" dirty="0">
                <a:latin typeface="Calibri"/>
                <a:cs typeface="Calibri"/>
              </a:rPr>
              <a:t>(farmer) </a:t>
            </a:r>
            <a:r>
              <a:rPr sz="2000" b="1" spc="-25" dirty="0">
                <a:latin typeface="Calibri"/>
                <a:cs typeface="Calibri"/>
              </a:rPr>
              <a:t>gave </a:t>
            </a:r>
            <a:r>
              <a:rPr sz="2000" b="1" dirty="0">
                <a:latin typeface="Calibri"/>
                <a:cs typeface="Calibri"/>
              </a:rPr>
              <a:t>ducklings and </a:t>
            </a:r>
            <a:r>
              <a:rPr sz="2000" b="1" spc="-5" dirty="0">
                <a:latin typeface="Calibri"/>
                <a:cs typeface="Calibri"/>
              </a:rPr>
              <a:t>chick </a:t>
            </a:r>
            <a:r>
              <a:rPr sz="2000" b="1" dirty="0">
                <a:latin typeface="Calibri"/>
                <a:cs typeface="Calibri"/>
              </a:rPr>
              <a:t>eggs </a:t>
            </a:r>
            <a:r>
              <a:rPr sz="2000" b="1" spc="-10" dirty="0">
                <a:latin typeface="Calibri"/>
                <a:cs typeface="Calibri"/>
              </a:rPr>
              <a:t>to </a:t>
            </a:r>
            <a:r>
              <a:rPr sz="2000" b="1" dirty="0">
                <a:latin typeface="Calibri"/>
                <a:cs typeface="Calibri"/>
              </a:rPr>
              <a:t>a nursery school </a:t>
            </a:r>
            <a:r>
              <a:rPr sz="2000" b="1" spc="-5" dirty="0">
                <a:latin typeface="Calibri"/>
                <a:cs typeface="Calibri"/>
              </a:rPr>
              <a:t>‘show </a:t>
            </a:r>
            <a:r>
              <a:rPr sz="2000" b="1" dirty="0">
                <a:latin typeface="Calibri"/>
                <a:cs typeface="Calibri"/>
              </a:rPr>
              <a:t>and</a:t>
            </a:r>
            <a:r>
              <a:rPr sz="2000" b="1" spc="-10" dirty="0">
                <a:latin typeface="Calibri"/>
                <a:cs typeface="Calibri"/>
              </a:rPr>
              <a:t> tell.</a:t>
            </a:r>
            <a:endParaRPr sz="2000">
              <a:latin typeface="Calibri"/>
              <a:cs typeface="Calibri"/>
            </a:endParaRPr>
          </a:p>
          <a:p>
            <a:pPr marL="12700" marR="139065">
              <a:lnSpc>
                <a:spcPct val="100000"/>
              </a:lnSpc>
              <a:buFont typeface="Calibri"/>
              <a:buChar char="•"/>
              <a:tabLst>
                <a:tab pos="140335" algn="l"/>
              </a:tabLst>
            </a:pPr>
            <a:r>
              <a:rPr sz="2000" b="1" dirty="0">
                <a:latin typeface="Calibri"/>
                <a:cs typeface="Calibri"/>
              </a:rPr>
              <a:t>The </a:t>
            </a:r>
            <a:r>
              <a:rPr sz="2000" b="1" spc="-5" dirty="0">
                <a:latin typeface="Calibri"/>
                <a:cs typeface="Calibri"/>
              </a:rPr>
              <a:t>children </a:t>
            </a:r>
            <a:r>
              <a:rPr sz="2000" b="1" spc="-15" dirty="0">
                <a:latin typeface="Calibri"/>
                <a:cs typeface="Calibri"/>
              </a:rPr>
              <a:t>were </a:t>
            </a:r>
            <a:r>
              <a:rPr sz="2000" b="1" spc="-5" dirty="0">
                <a:latin typeface="Calibri"/>
                <a:cs typeface="Calibri"/>
              </a:rPr>
              <a:t>told </a:t>
            </a:r>
            <a:r>
              <a:rPr sz="2000" b="1" dirty="0">
                <a:latin typeface="Calibri"/>
                <a:cs typeface="Calibri"/>
              </a:rPr>
              <a:t>not </a:t>
            </a:r>
            <a:r>
              <a:rPr sz="2000" b="1" spc="-15" dirty="0">
                <a:latin typeface="Calibri"/>
                <a:cs typeface="Calibri"/>
              </a:rPr>
              <a:t>to </a:t>
            </a:r>
            <a:r>
              <a:rPr sz="2000" b="1" spc="-5" dirty="0">
                <a:latin typeface="Calibri"/>
                <a:cs typeface="Calibri"/>
              </a:rPr>
              <a:t>touch chicks </a:t>
            </a:r>
            <a:r>
              <a:rPr sz="2000" b="1" dirty="0">
                <a:latin typeface="Calibri"/>
                <a:cs typeface="Calibri"/>
              </a:rPr>
              <a:t>and </a:t>
            </a:r>
            <a:r>
              <a:rPr sz="2000" b="1" spc="-5" dirty="0">
                <a:latin typeface="Calibri"/>
                <a:cs typeface="Calibri"/>
              </a:rPr>
              <a:t>ducklings, </a:t>
            </a:r>
            <a:r>
              <a:rPr sz="2000" b="1" dirty="0">
                <a:latin typeface="Calibri"/>
                <a:cs typeface="Calibri"/>
              </a:rPr>
              <a:t>but </a:t>
            </a:r>
            <a:r>
              <a:rPr sz="2000" b="1" spc="-15" dirty="0">
                <a:latin typeface="Calibri"/>
                <a:cs typeface="Calibri"/>
              </a:rPr>
              <a:t>were </a:t>
            </a:r>
            <a:r>
              <a:rPr sz="2000" b="1" dirty="0">
                <a:latin typeface="Calibri"/>
                <a:cs typeface="Calibri"/>
              </a:rPr>
              <a:t>known </a:t>
            </a:r>
            <a:r>
              <a:rPr sz="2000" b="1" spc="-15" dirty="0">
                <a:latin typeface="Calibri"/>
                <a:cs typeface="Calibri"/>
              </a:rPr>
              <a:t>to </a:t>
            </a:r>
            <a:r>
              <a:rPr sz="2000" b="1" dirty="0">
                <a:latin typeface="Calibri"/>
                <a:cs typeface="Calibri"/>
              </a:rPr>
              <a:t>do  so.</a:t>
            </a:r>
            <a:endParaRPr sz="2000">
              <a:latin typeface="Calibri"/>
              <a:cs typeface="Calibri"/>
            </a:endParaRPr>
          </a:p>
          <a:p>
            <a:pPr marL="139700" indent="-127635">
              <a:lnSpc>
                <a:spcPct val="100000"/>
              </a:lnSpc>
              <a:buFont typeface="Calibri"/>
              <a:buChar char="•"/>
              <a:tabLst>
                <a:tab pos="140335" algn="l"/>
              </a:tabLst>
            </a:pPr>
            <a:r>
              <a:rPr sz="2000" b="1" dirty="0">
                <a:latin typeface="Calibri"/>
                <a:cs typeface="Calibri"/>
              </a:rPr>
              <a:t>32 </a:t>
            </a:r>
            <a:r>
              <a:rPr sz="2000" b="1" spc="-5" dirty="0">
                <a:latin typeface="Calibri"/>
                <a:cs typeface="Calibri"/>
              </a:rPr>
              <a:t>children became </a:t>
            </a:r>
            <a:r>
              <a:rPr sz="2000" b="1" spc="-10" dirty="0">
                <a:latin typeface="Calibri"/>
                <a:cs typeface="Calibri"/>
              </a:rPr>
              <a:t>infected </a:t>
            </a:r>
            <a:r>
              <a:rPr sz="2000" b="1" spc="-5" dirty="0">
                <a:latin typeface="Calibri"/>
                <a:cs typeface="Calibri"/>
              </a:rPr>
              <a:t>with </a:t>
            </a:r>
            <a:r>
              <a:rPr sz="2000" b="1" i="1" spc="-5" dirty="0">
                <a:latin typeface="Calibri"/>
                <a:cs typeface="Calibri"/>
              </a:rPr>
              <a:t>Salmonella</a:t>
            </a:r>
            <a:r>
              <a:rPr sz="2000" b="1" i="1" spc="-85" dirty="0">
                <a:latin typeface="Calibri"/>
                <a:cs typeface="Calibri"/>
              </a:rPr>
              <a:t> </a:t>
            </a:r>
            <a:r>
              <a:rPr sz="2000" b="1" i="1" spc="-10" dirty="0">
                <a:latin typeface="Calibri"/>
                <a:cs typeface="Calibri"/>
              </a:rPr>
              <a:t>enteritidis.</a:t>
            </a:r>
            <a:endParaRPr sz="2000">
              <a:latin typeface="Calibri"/>
              <a:cs typeface="Calibri"/>
            </a:endParaRPr>
          </a:p>
          <a:p>
            <a:pPr marL="139700" indent="-127635">
              <a:lnSpc>
                <a:spcPct val="100000"/>
              </a:lnSpc>
              <a:buFont typeface="Calibri"/>
              <a:buChar char="•"/>
              <a:tabLst>
                <a:tab pos="140335" algn="l"/>
              </a:tabLst>
            </a:pPr>
            <a:r>
              <a:rPr sz="2000" b="1" dirty="0">
                <a:latin typeface="Calibri"/>
                <a:cs typeface="Calibri"/>
              </a:rPr>
              <a:t>In the US </a:t>
            </a:r>
            <a:r>
              <a:rPr sz="2000" b="1" spc="-10" dirty="0">
                <a:latin typeface="Calibri"/>
                <a:cs typeface="Calibri"/>
              </a:rPr>
              <a:t>warnings </a:t>
            </a:r>
            <a:r>
              <a:rPr sz="2000" b="1" dirty="0">
                <a:latin typeface="Calibri"/>
                <a:cs typeface="Calibri"/>
              </a:rPr>
              <a:t>on the </a:t>
            </a:r>
            <a:r>
              <a:rPr sz="2000" b="1" spc="-5" dirty="0">
                <a:latin typeface="Calibri"/>
                <a:cs typeface="Calibri"/>
              </a:rPr>
              <a:t>educational </a:t>
            </a:r>
            <a:r>
              <a:rPr sz="2000" b="1" dirty="0">
                <a:latin typeface="Calibri"/>
                <a:cs typeface="Calibri"/>
              </a:rPr>
              <a:t>use of ducklings and </a:t>
            </a:r>
            <a:r>
              <a:rPr sz="2000" b="1" spc="-5" dirty="0">
                <a:latin typeface="Calibri"/>
                <a:cs typeface="Calibri"/>
              </a:rPr>
              <a:t>chicks </a:t>
            </a:r>
            <a:r>
              <a:rPr sz="2000" b="1" spc="-15" dirty="0">
                <a:latin typeface="Calibri"/>
                <a:cs typeface="Calibri"/>
              </a:rPr>
              <a:t>are </a:t>
            </a:r>
            <a:r>
              <a:rPr sz="2000" b="1" spc="-5" dirty="0">
                <a:latin typeface="Calibri"/>
                <a:cs typeface="Calibri"/>
              </a:rPr>
              <a:t>sent</a:t>
            </a:r>
            <a:r>
              <a:rPr sz="2000" b="1" spc="-95" dirty="0">
                <a:latin typeface="Calibri"/>
                <a:cs typeface="Calibri"/>
              </a:rPr>
              <a:t> </a:t>
            </a:r>
            <a:r>
              <a:rPr sz="2000" b="1" spc="-10" dirty="0">
                <a:latin typeface="Calibri"/>
                <a:cs typeface="Calibri"/>
              </a:rPr>
              <a:t>to</a:t>
            </a:r>
            <a:endParaRPr sz="2000">
              <a:latin typeface="Calibri"/>
              <a:cs typeface="Calibri"/>
            </a:endParaRPr>
          </a:p>
          <a:p>
            <a:pPr marL="12700">
              <a:lnSpc>
                <a:spcPct val="100000"/>
              </a:lnSpc>
              <a:spcBef>
                <a:spcPts val="5"/>
              </a:spcBef>
            </a:pPr>
            <a:r>
              <a:rPr sz="2000" b="1" dirty="0">
                <a:latin typeface="Calibri"/>
                <a:cs typeface="Calibri"/>
              </a:rPr>
              <a:t>schools.</a:t>
            </a:r>
            <a:endParaRPr sz="2000">
              <a:latin typeface="Calibri"/>
              <a:cs typeface="Calibri"/>
            </a:endParaRPr>
          </a:p>
        </p:txBody>
      </p:sp>
      <p:sp>
        <p:nvSpPr>
          <p:cNvPr id="6" name="object 6"/>
          <p:cNvSpPr txBox="1">
            <a:spLocks noGrp="1"/>
          </p:cNvSpPr>
          <p:nvPr>
            <p:ph type="title"/>
          </p:nvPr>
        </p:nvSpPr>
        <p:spPr>
          <a:xfrm>
            <a:off x="459740" y="2570734"/>
            <a:ext cx="437896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1F487C"/>
                </a:solidFill>
              </a:rPr>
              <a:t>Birds </a:t>
            </a:r>
            <a:r>
              <a:rPr sz="2400" dirty="0">
                <a:solidFill>
                  <a:srgbClr val="1F487C"/>
                </a:solidFill>
              </a:rPr>
              <a:t>and </a:t>
            </a:r>
            <a:r>
              <a:rPr sz="2400" spc="-10" dirty="0">
                <a:solidFill>
                  <a:srgbClr val="1F487C"/>
                </a:solidFill>
              </a:rPr>
              <a:t>children </a:t>
            </a:r>
            <a:r>
              <a:rPr sz="2400" dirty="0">
                <a:solidFill>
                  <a:srgbClr val="1F487C"/>
                </a:solidFill>
              </a:rPr>
              <a:t>- </a:t>
            </a:r>
            <a:r>
              <a:rPr sz="2400" spc="-10" dirty="0">
                <a:solidFill>
                  <a:srgbClr val="1F487C"/>
                </a:solidFill>
              </a:rPr>
              <a:t>‘show </a:t>
            </a:r>
            <a:r>
              <a:rPr sz="2400" dirty="0">
                <a:solidFill>
                  <a:srgbClr val="1F487C"/>
                </a:solidFill>
              </a:rPr>
              <a:t>and</a:t>
            </a:r>
            <a:r>
              <a:rPr sz="2400" spc="-40" dirty="0">
                <a:solidFill>
                  <a:srgbClr val="1F487C"/>
                </a:solidFill>
              </a:rPr>
              <a:t> </a:t>
            </a:r>
            <a:r>
              <a:rPr sz="2400" spc="-15" dirty="0">
                <a:solidFill>
                  <a:srgbClr val="1F487C"/>
                </a:solidFill>
              </a:rPr>
              <a:t>tell’</a:t>
            </a:r>
            <a:endParaRPr sz="2400"/>
          </a:p>
        </p:txBody>
      </p:sp>
      <p:sp>
        <p:nvSpPr>
          <p:cNvPr id="7" name="object 7"/>
          <p:cNvSpPr/>
          <p:nvPr/>
        </p:nvSpPr>
        <p:spPr>
          <a:xfrm>
            <a:off x="304800" y="228600"/>
            <a:ext cx="2962655" cy="223875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079491" y="228600"/>
            <a:ext cx="2955036" cy="2215896"/>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709164" y="200990"/>
            <a:ext cx="3602990" cy="574675"/>
          </a:xfrm>
          <a:prstGeom prst="rect">
            <a:avLst/>
          </a:prstGeom>
        </p:spPr>
        <p:txBody>
          <a:bodyPr vert="horz" wrap="square" lIns="0" tIns="12700" rIns="0" bIns="0" rtlCol="0">
            <a:spAutoFit/>
          </a:bodyPr>
          <a:lstStyle/>
          <a:p>
            <a:pPr marL="12700">
              <a:lnSpc>
                <a:spcPct val="100000"/>
              </a:lnSpc>
              <a:spcBef>
                <a:spcPts val="100"/>
              </a:spcBef>
            </a:pPr>
            <a:r>
              <a:rPr spc="-15" dirty="0"/>
              <a:t>Love </a:t>
            </a:r>
            <a:r>
              <a:rPr spc="-5" dirty="0"/>
              <a:t>canal</a:t>
            </a:r>
            <a:r>
              <a:rPr spc="-65" dirty="0"/>
              <a:t> </a:t>
            </a:r>
            <a:r>
              <a:rPr spc="-10" dirty="0"/>
              <a:t>disaster</a:t>
            </a:r>
          </a:p>
        </p:txBody>
      </p:sp>
      <p:sp>
        <p:nvSpPr>
          <p:cNvPr id="6" name="object 6"/>
          <p:cNvSpPr txBox="1"/>
          <p:nvPr/>
        </p:nvSpPr>
        <p:spPr>
          <a:xfrm>
            <a:off x="214375" y="944626"/>
            <a:ext cx="8637270" cy="2952115"/>
          </a:xfrm>
          <a:prstGeom prst="rect">
            <a:avLst/>
          </a:prstGeom>
        </p:spPr>
        <p:txBody>
          <a:bodyPr vert="horz" wrap="square" lIns="0" tIns="12700" rIns="0" bIns="0" rtlCol="0">
            <a:spAutoFit/>
          </a:bodyPr>
          <a:lstStyle/>
          <a:p>
            <a:pPr marL="12700">
              <a:lnSpc>
                <a:spcPct val="100000"/>
              </a:lnSpc>
              <a:spcBef>
                <a:spcPts val="100"/>
              </a:spcBef>
            </a:pPr>
            <a:r>
              <a:rPr sz="2400" b="1" spc="-15" dirty="0">
                <a:latin typeface="Calibri"/>
                <a:cs typeface="Calibri"/>
              </a:rPr>
              <a:t>Groundwater</a:t>
            </a:r>
            <a:r>
              <a:rPr sz="2400" b="1" spc="-10" dirty="0">
                <a:latin typeface="Calibri"/>
                <a:cs typeface="Calibri"/>
              </a:rPr>
              <a:t> </a:t>
            </a:r>
            <a:r>
              <a:rPr sz="2400" b="1" spc="-5" dirty="0">
                <a:latin typeface="Calibri"/>
                <a:cs typeface="Calibri"/>
              </a:rPr>
              <a:t>pollution</a:t>
            </a:r>
            <a:r>
              <a:rPr sz="2400" spc="-5" dirty="0">
                <a:latin typeface="Calibri"/>
                <a:cs typeface="Calibri"/>
              </a:rPr>
              <a:t>:</a:t>
            </a:r>
            <a:endParaRPr sz="2400">
              <a:latin typeface="Calibri"/>
              <a:cs typeface="Calibri"/>
            </a:endParaRPr>
          </a:p>
          <a:p>
            <a:pPr>
              <a:lnSpc>
                <a:spcPct val="100000"/>
              </a:lnSpc>
              <a:spcBef>
                <a:spcPts val="10"/>
              </a:spcBef>
            </a:pPr>
            <a:endParaRPr sz="2350">
              <a:latin typeface="Calibri"/>
              <a:cs typeface="Calibri"/>
            </a:endParaRPr>
          </a:p>
          <a:p>
            <a:pPr marL="355600" indent="-342900">
              <a:lnSpc>
                <a:spcPct val="100000"/>
              </a:lnSpc>
              <a:buFont typeface="Arial"/>
              <a:buChar char="•"/>
              <a:tabLst>
                <a:tab pos="354965" algn="l"/>
                <a:tab pos="355600" algn="l"/>
              </a:tabLst>
            </a:pPr>
            <a:r>
              <a:rPr sz="2400" dirty="0">
                <a:latin typeface="Calibri"/>
                <a:cs typeface="Calibri"/>
              </a:rPr>
              <a:t>In </a:t>
            </a:r>
            <a:r>
              <a:rPr sz="2400" spc="-5" dirty="0">
                <a:latin typeface="Calibri"/>
                <a:cs typeface="Calibri"/>
              </a:rPr>
              <a:t>1978, </a:t>
            </a:r>
            <a:r>
              <a:rPr sz="2400" spc="-10" dirty="0">
                <a:latin typeface="Calibri"/>
                <a:cs typeface="Calibri"/>
              </a:rPr>
              <a:t>residents of </a:t>
            </a:r>
            <a:r>
              <a:rPr sz="2400" spc="-15" dirty="0">
                <a:latin typeface="Calibri"/>
                <a:cs typeface="Calibri"/>
              </a:rPr>
              <a:t>Love </a:t>
            </a:r>
            <a:r>
              <a:rPr sz="2400" spc="-5" dirty="0">
                <a:latin typeface="Calibri"/>
                <a:cs typeface="Calibri"/>
              </a:rPr>
              <a:t>Canal noticed high </a:t>
            </a:r>
            <a:r>
              <a:rPr sz="2400" spc="-20" dirty="0">
                <a:latin typeface="Calibri"/>
                <a:cs typeface="Calibri"/>
              </a:rPr>
              <a:t>rates </a:t>
            </a:r>
            <a:r>
              <a:rPr sz="2400" spc="-5" dirty="0">
                <a:latin typeface="Calibri"/>
                <a:cs typeface="Calibri"/>
              </a:rPr>
              <a:t>of </a:t>
            </a:r>
            <a:r>
              <a:rPr sz="2400" spc="-10" dirty="0">
                <a:latin typeface="Calibri"/>
                <a:cs typeface="Calibri"/>
              </a:rPr>
              <a:t>cancers,</a:t>
            </a:r>
            <a:r>
              <a:rPr sz="2400" spc="30" dirty="0">
                <a:latin typeface="Calibri"/>
                <a:cs typeface="Calibri"/>
              </a:rPr>
              <a:t> </a:t>
            </a:r>
            <a:r>
              <a:rPr sz="2400" spc="-5" dirty="0">
                <a:latin typeface="Calibri"/>
                <a:cs typeface="Calibri"/>
              </a:rPr>
              <a:t>birth</a:t>
            </a:r>
            <a:endParaRPr sz="2400">
              <a:latin typeface="Calibri"/>
              <a:cs typeface="Calibri"/>
            </a:endParaRPr>
          </a:p>
          <a:p>
            <a:pPr marL="355600">
              <a:lnSpc>
                <a:spcPct val="100000"/>
              </a:lnSpc>
              <a:spcBef>
                <a:spcPts val="5"/>
              </a:spcBef>
            </a:pPr>
            <a:r>
              <a:rPr sz="2400" spc="-15" dirty="0">
                <a:latin typeface="Calibri"/>
                <a:cs typeface="Calibri"/>
              </a:rPr>
              <a:t>defects, </a:t>
            </a:r>
            <a:r>
              <a:rPr sz="2400" spc="-10" dirty="0">
                <a:latin typeface="Calibri"/>
                <a:cs typeface="Calibri"/>
              </a:rPr>
              <a:t>enlarged </a:t>
            </a:r>
            <a:r>
              <a:rPr sz="2400" spc="-15" dirty="0">
                <a:latin typeface="Calibri"/>
                <a:cs typeface="Calibri"/>
              </a:rPr>
              <a:t>feet, </a:t>
            </a:r>
            <a:r>
              <a:rPr sz="2400" spc="-5" dirty="0">
                <a:latin typeface="Calibri"/>
                <a:cs typeface="Calibri"/>
              </a:rPr>
              <a:t>heads </a:t>
            </a:r>
            <a:r>
              <a:rPr sz="2400" dirty="0">
                <a:latin typeface="Calibri"/>
                <a:cs typeface="Calibri"/>
              </a:rPr>
              <a:t>and legs, </a:t>
            </a:r>
            <a:r>
              <a:rPr sz="2400" spc="-30" dirty="0">
                <a:latin typeface="Calibri"/>
                <a:cs typeface="Calibri"/>
              </a:rPr>
              <a:t>epilepsy, </a:t>
            </a:r>
            <a:r>
              <a:rPr sz="2400" spc="-5" dirty="0">
                <a:latin typeface="Calibri"/>
                <a:cs typeface="Calibri"/>
              </a:rPr>
              <a:t>asthma,</a:t>
            </a:r>
            <a:r>
              <a:rPr sz="2400" spc="45" dirty="0">
                <a:latin typeface="Calibri"/>
                <a:cs typeface="Calibri"/>
              </a:rPr>
              <a:t> </a:t>
            </a:r>
            <a:r>
              <a:rPr sz="2400" spc="-5" dirty="0">
                <a:latin typeface="Calibri"/>
                <a:cs typeface="Calibri"/>
              </a:rPr>
              <a:t>UTI.</a:t>
            </a:r>
            <a:endParaRPr sz="2400">
              <a:latin typeface="Calibri"/>
              <a:cs typeface="Calibri"/>
            </a:endParaRPr>
          </a:p>
          <a:p>
            <a:pPr marL="355600" marR="122555" indent="-342900">
              <a:lnSpc>
                <a:spcPct val="100000"/>
              </a:lnSpc>
              <a:buFont typeface="Arial"/>
              <a:buChar char="•"/>
              <a:tabLst>
                <a:tab pos="354965" algn="l"/>
                <a:tab pos="355600" algn="l"/>
              </a:tabLst>
            </a:pPr>
            <a:r>
              <a:rPr sz="2400" spc="-35" dirty="0">
                <a:latin typeface="Calibri"/>
                <a:cs typeface="Calibri"/>
              </a:rPr>
              <a:t>Traced </a:t>
            </a:r>
            <a:r>
              <a:rPr sz="2400" spc="-15" dirty="0">
                <a:latin typeface="Calibri"/>
                <a:cs typeface="Calibri"/>
              </a:rPr>
              <a:t>to </a:t>
            </a:r>
            <a:r>
              <a:rPr sz="2400" b="1" spc="-5" dirty="0">
                <a:solidFill>
                  <a:srgbClr val="FF0000"/>
                </a:solidFill>
                <a:latin typeface="Calibri"/>
                <a:cs typeface="Calibri"/>
              </a:rPr>
              <a:t>21,000 </a:t>
            </a:r>
            <a:r>
              <a:rPr sz="2400" b="1" spc="-10" dirty="0">
                <a:solidFill>
                  <a:srgbClr val="FF0000"/>
                </a:solidFill>
                <a:latin typeface="Calibri"/>
                <a:cs typeface="Calibri"/>
              </a:rPr>
              <a:t>tons </a:t>
            </a:r>
            <a:r>
              <a:rPr sz="2400" spc="-5" dirty="0">
                <a:latin typeface="Calibri"/>
                <a:cs typeface="Calibri"/>
              </a:rPr>
              <a:t>of chemicals such </a:t>
            </a:r>
            <a:r>
              <a:rPr sz="2400" dirty="0">
                <a:latin typeface="Calibri"/>
                <a:cs typeface="Calibri"/>
              </a:rPr>
              <a:t>as </a:t>
            </a:r>
            <a:r>
              <a:rPr sz="2400" spc="-15" dirty="0">
                <a:latin typeface="Calibri"/>
                <a:cs typeface="Calibri"/>
              </a:rPr>
              <a:t>organic </a:t>
            </a:r>
            <a:r>
              <a:rPr sz="2400" spc="-10" dirty="0">
                <a:latin typeface="Calibri"/>
                <a:cs typeface="Calibri"/>
              </a:rPr>
              <a:t>solvents  </a:t>
            </a:r>
            <a:r>
              <a:rPr sz="2400" spc="-5" dirty="0">
                <a:latin typeface="Calibri"/>
                <a:cs typeface="Calibri"/>
              </a:rPr>
              <a:t>resulting </a:t>
            </a:r>
            <a:r>
              <a:rPr sz="2400" spc="-15" dirty="0">
                <a:latin typeface="Calibri"/>
                <a:cs typeface="Calibri"/>
              </a:rPr>
              <a:t>from </a:t>
            </a:r>
            <a:r>
              <a:rPr sz="2400" dirty="0">
                <a:latin typeface="Calibri"/>
                <a:cs typeface="Calibri"/>
              </a:rPr>
              <a:t>the </a:t>
            </a:r>
            <a:r>
              <a:rPr sz="2400" spc="-10" dirty="0">
                <a:latin typeface="Calibri"/>
                <a:cs typeface="Calibri"/>
              </a:rPr>
              <a:t>manufacturing </a:t>
            </a:r>
            <a:r>
              <a:rPr sz="2400" spc="-5" dirty="0">
                <a:latin typeface="Calibri"/>
                <a:cs typeface="Calibri"/>
              </a:rPr>
              <a:t>of dyes, perfumes </a:t>
            </a:r>
            <a:r>
              <a:rPr sz="2400" dirty="0">
                <a:latin typeface="Calibri"/>
                <a:cs typeface="Calibri"/>
              </a:rPr>
              <a:t>and </a:t>
            </a:r>
            <a:r>
              <a:rPr sz="2400" spc="-10" dirty="0">
                <a:latin typeface="Calibri"/>
                <a:cs typeface="Calibri"/>
              </a:rPr>
              <a:t>solvents  </a:t>
            </a:r>
            <a:r>
              <a:rPr sz="2400" spc="-20" dirty="0">
                <a:latin typeface="Calibri"/>
                <a:cs typeface="Calibri"/>
              </a:rPr>
              <a:t>for </a:t>
            </a:r>
            <a:r>
              <a:rPr sz="2400" dirty="0">
                <a:latin typeface="Calibri"/>
                <a:cs typeface="Calibri"/>
              </a:rPr>
              <a:t>rubber and </a:t>
            </a:r>
            <a:r>
              <a:rPr sz="2400" spc="-5" dirty="0">
                <a:latin typeface="Calibri"/>
                <a:cs typeface="Calibri"/>
              </a:rPr>
              <a:t>other </a:t>
            </a:r>
            <a:r>
              <a:rPr sz="2400" spc="-10" dirty="0">
                <a:latin typeface="Calibri"/>
                <a:cs typeface="Calibri"/>
              </a:rPr>
              <a:t>products </a:t>
            </a:r>
            <a:r>
              <a:rPr sz="2400" spc="-5" dirty="0">
                <a:latin typeface="Calibri"/>
                <a:cs typeface="Calibri"/>
              </a:rPr>
              <a:t>buried </a:t>
            </a:r>
            <a:r>
              <a:rPr sz="2400" b="1" spc="-5" dirty="0">
                <a:latin typeface="Calibri"/>
                <a:cs typeface="Calibri"/>
              </a:rPr>
              <a:t>20-25 </a:t>
            </a:r>
            <a:r>
              <a:rPr sz="2400" b="1" spc="-15" dirty="0">
                <a:latin typeface="Calibri"/>
                <a:cs typeface="Calibri"/>
              </a:rPr>
              <a:t>feet </a:t>
            </a:r>
            <a:r>
              <a:rPr sz="2400" dirty="0">
                <a:latin typeface="Calibri"/>
                <a:cs typeface="Calibri"/>
              </a:rPr>
              <a:t>and </a:t>
            </a:r>
            <a:r>
              <a:rPr sz="2400" spc="-15" dirty="0">
                <a:latin typeface="Calibri"/>
                <a:cs typeface="Calibri"/>
              </a:rPr>
              <a:t>covered </a:t>
            </a:r>
            <a:r>
              <a:rPr sz="2400" dirty="0">
                <a:latin typeface="Calibri"/>
                <a:cs typeface="Calibri"/>
              </a:rPr>
              <a:t>with  </a:t>
            </a:r>
            <a:r>
              <a:rPr sz="2400" spc="-5" dirty="0">
                <a:latin typeface="Calibri"/>
                <a:cs typeface="Calibri"/>
              </a:rPr>
              <a:t>soil </a:t>
            </a:r>
            <a:r>
              <a:rPr sz="2400" dirty="0">
                <a:latin typeface="Calibri"/>
                <a:cs typeface="Calibri"/>
              </a:rPr>
              <a:t>and </a:t>
            </a:r>
            <a:r>
              <a:rPr sz="2400" spc="-15" dirty="0">
                <a:latin typeface="Calibri"/>
                <a:cs typeface="Calibri"/>
              </a:rPr>
              <a:t>vegetation </a:t>
            </a:r>
            <a:r>
              <a:rPr sz="2400" spc="-5" dirty="0">
                <a:latin typeface="Calibri"/>
                <a:cs typeface="Calibri"/>
              </a:rPr>
              <a:t>(buried </a:t>
            </a:r>
            <a:r>
              <a:rPr sz="2400" spc="-10" dirty="0">
                <a:latin typeface="Calibri"/>
                <a:cs typeface="Calibri"/>
              </a:rPr>
              <a:t>between </a:t>
            </a:r>
            <a:r>
              <a:rPr sz="2400" spc="-5" dirty="0">
                <a:latin typeface="Calibri"/>
                <a:cs typeface="Calibri"/>
              </a:rPr>
              <a:t>1942-1953)</a:t>
            </a:r>
            <a:endParaRPr sz="2400">
              <a:latin typeface="Calibri"/>
              <a:cs typeface="Calibri"/>
            </a:endParaRPr>
          </a:p>
        </p:txBody>
      </p:sp>
      <p:sp>
        <p:nvSpPr>
          <p:cNvPr id="7" name="object 7"/>
          <p:cNvSpPr/>
          <p:nvPr/>
        </p:nvSpPr>
        <p:spPr>
          <a:xfrm>
            <a:off x="3400044" y="4215384"/>
            <a:ext cx="3044952" cy="169163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821423" y="4029455"/>
            <a:ext cx="1734312" cy="192786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13587" y="4180332"/>
            <a:ext cx="2523744" cy="1885188"/>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251961" y="1254379"/>
            <a:ext cx="522795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libri"/>
                <a:cs typeface="Calibri"/>
              </a:rPr>
              <a:t>Milk-mad magpies spread </a:t>
            </a:r>
            <a:r>
              <a:rPr sz="2800" b="1" spc="-20" dirty="0">
                <a:latin typeface="Calibri"/>
                <a:cs typeface="Calibri"/>
              </a:rPr>
              <a:t>food</a:t>
            </a:r>
            <a:r>
              <a:rPr sz="2800" b="1" spc="70" dirty="0">
                <a:latin typeface="Calibri"/>
                <a:cs typeface="Calibri"/>
              </a:rPr>
              <a:t> </a:t>
            </a:r>
            <a:r>
              <a:rPr sz="2800" b="1" spc="-5" dirty="0">
                <a:latin typeface="Calibri"/>
                <a:cs typeface="Calibri"/>
              </a:rPr>
              <a:t>bug</a:t>
            </a:r>
            <a:endParaRPr sz="2800">
              <a:latin typeface="Calibri"/>
              <a:cs typeface="Calibri"/>
            </a:endParaRPr>
          </a:p>
        </p:txBody>
      </p:sp>
      <p:sp>
        <p:nvSpPr>
          <p:cNvPr id="6" name="object 6"/>
          <p:cNvSpPr/>
          <p:nvPr/>
        </p:nvSpPr>
        <p:spPr>
          <a:xfrm>
            <a:off x="5638800" y="2182367"/>
            <a:ext cx="2950463" cy="302971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835911" y="5232298"/>
            <a:ext cx="3278504" cy="513715"/>
          </a:xfrm>
          <a:prstGeom prst="rect">
            <a:avLst/>
          </a:prstGeom>
        </p:spPr>
        <p:txBody>
          <a:bodyPr vert="horz" wrap="square" lIns="0" tIns="12700" rIns="0" bIns="0" rtlCol="0">
            <a:spAutoFit/>
          </a:bodyPr>
          <a:lstStyle/>
          <a:p>
            <a:pPr marL="12700">
              <a:lnSpc>
                <a:spcPct val="100000"/>
              </a:lnSpc>
              <a:spcBef>
                <a:spcPts val="100"/>
              </a:spcBef>
            </a:pPr>
            <a:r>
              <a:rPr sz="3200" b="1" spc="-15" dirty="0">
                <a:solidFill>
                  <a:srgbClr val="1F487C"/>
                </a:solidFill>
                <a:latin typeface="Times New Roman"/>
                <a:cs typeface="Times New Roman"/>
              </a:rPr>
              <a:t>from </a:t>
            </a:r>
            <a:r>
              <a:rPr sz="3200" b="1" spc="-5" dirty="0">
                <a:solidFill>
                  <a:srgbClr val="1F487C"/>
                </a:solidFill>
                <a:latin typeface="Times New Roman"/>
                <a:cs typeface="Times New Roman"/>
              </a:rPr>
              <a:t>muck </a:t>
            </a:r>
            <a:r>
              <a:rPr sz="3200" b="1" dirty="0">
                <a:solidFill>
                  <a:srgbClr val="1F487C"/>
                </a:solidFill>
                <a:latin typeface="Times New Roman"/>
                <a:cs typeface="Times New Roman"/>
              </a:rPr>
              <a:t>to</a:t>
            </a:r>
            <a:r>
              <a:rPr sz="3200" b="1" spc="-60" dirty="0">
                <a:solidFill>
                  <a:srgbClr val="1F487C"/>
                </a:solidFill>
                <a:latin typeface="Times New Roman"/>
                <a:cs typeface="Times New Roman"/>
              </a:rPr>
              <a:t> </a:t>
            </a:r>
            <a:r>
              <a:rPr sz="3200" b="1" spc="-5" dirty="0">
                <a:solidFill>
                  <a:srgbClr val="1F487C"/>
                </a:solidFill>
                <a:latin typeface="Times New Roman"/>
                <a:cs typeface="Times New Roman"/>
              </a:rPr>
              <a:t>milk</a:t>
            </a:r>
            <a:endParaRPr sz="3200">
              <a:latin typeface="Times New Roman"/>
              <a:cs typeface="Times New Roman"/>
            </a:endParaRPr>
          </a:p>
        </p:txBody>
      </p:sp>
      <p:sp>
        <p:nvSpPr>
          <p:cNvPr id="8" name="object 8"/>
          <p:cNvSpPr txBox="1">
            <a:spLocks noGrp="1"/>
          </p:cNvSpPr>
          <p:nvPr>
            <p:ph type="title"/>
          </p:nvPr>
        </p:nvSpPr>
        <p:spPr>
          <a:xfrm>
            <a:off x="4360926" y="446658"/>
            <a:ext cx="2559685" cy="513715"/>
          </a:xfrm>
          <a:prstGeom prst="rect">
            <a:avLst/>
          </a:prstGeom>
        </p:spPr>
        <p:txBody>
          <a:bodyPr vert="horz" wrap="square" lIns="0" tIns="13335" rIns="0" bIns="0" rtlCol="0">
            <a:spAutoFit/>
          </a:bodyPr>
          <a:lstStyle/>
          <a:p>
            <a:pPr marL="12700">
              <a:lnSpc>
                <a:spcPct val="100000"/>
              </a:lnSpc>
              <a:spcBef>
                <a:spcPts val="105"/>
              </a:spcBef>
            </a:pPr>
            <a:r>
              <a:rPr sz="3200" i="1" dirty="0">
                <a:solidFill>
                  <a:srgbClr val="1F487C"/>
                </a:solidFill>
                <a:latin typeface="Times New Roman"/>
                <a:cs typeface="Times New Roman"/>
              </a:rPr>
              <a:t>Campylobacter</a:t>
            </a:r>
            <a:endParaRPr sz="3200">
              <a:latin typeface="Times New Roman"/>
              <a:cs typeface="Times New Roman"/>
            </a:endParaRPr>
          </a:p>
        </p:txBody>
      </p:sp>
      <p:sp>
        <p:nvSpPr>
          <p:cNvPr id="9" name="object 9"/>
          <p:cNvSpPr/>
          <p:nvPr/>
        </p:nvSpPr>
        <p:spPr>
          <a:xfrm>
            <a:off x="483108" y="426720"/>
            <a:ext cx="2235200" cy="201688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83108" y="2709672"/>
            <a:ext cx="3505200" cy="2362200"/>
          </a:xfrm>
          <a:prstGeom prst="rect">
            <a:avLst/>
          </a:prstGeom>
          <a:blipFill>
            <a:blip r:embed="rId7" cstate="print"/>
            <a:stretch>
              <a:fillRect/>
            </a:stretch>
          </a:blipFill>
        </p:spPr>
        <p:txBody>
          <a:bodyPr wrap="square" lIns="0" tIns="0" rIns="0" bIns="0" rtlCol="0"/>
          <a:lstStyle/>
          <a:p>
            <a:endParaRPr/>
          </a:p>
        </p:txBody>
      </p:sp>
      <p:sp>
        <p:nvSpPr>
          <p:cNvPr id="11" name="object 11"/>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501388" y="1037971"/>
            <a:ext cx="4152265" cy="1854835"/>
          </a:xfrm>
          <a:prstGeom prst="rect">
            <a:avLst/>
          </a:prstGeom>
        </p:spPr>
        <p:txBody>
          <a:bodyPr vert="horz" wrap="square" lIns="0" tIns="12700" rIns="0" bIns="0" rtlCol="0">
            <a:spAutoFit/>
          </a:bodyPr>
          <a:lstStyle/>
          <a:p>
            <a:pPr marL="12700" marR="434975" algn="just">
              <a:lnSpc>
                <a:spcPct val="100000"/>
              </a:lnSpc>
              <a:spcBef>
                <a:spcPts val="100"/>
              </a:spcBef>
            </a:pPr>
            <a:r>
              <a:rPr sz="2400" spc="-5" dirty="0">
                <a:latin typeface="Calibri"/>
                <a:cs typeface="Calibri"/>
              </a:rPr>
              <a:t>Identical </a:t>
            </a:r>
            <a:r>
              <a:rPr sz="2400" spc="-10" dirty="0">
                <a:latin typeface="Calibri"/>
                <a:cs typeface="Calibri"/>
              </a:rPr>
              <a:t>phage </a:t>
            </a:r>
            <a:r>
              <a:rPr sz="2400" spc="-5" dirty="0">
                <a:latin typeface="Calibri"/>
                <a:cs typeface="Calibri"/>
              </a:rPr>
              <a:t>types (11) of  </a:t>
            </a:r>
            <a:r>
              <a:rPr sz="2400" i="1" dirty="0">
                <a:latin typeface="Calibri"/>
                <a:cs typeface="Calibri"/>
              </a:rPr>
              <a:t>E </a:t>
            </a:r>
            <a:r>
              <a:rPr sz="2400" i="1" spc="-10" dirty="0">
                <a:latin typeface="Calibri"/>
                <a:cs typeface="Calibri"/>
              </a:rPr>
              <a:t>coli </a:t>
            </a:r>
            <a:r>
              <a:rPr sz="2400" spc="-5" dirty="0">
                <a:latin typeface="Calibri"/>
                <a:cs typeface="Calibri"/>
              </a:rPr>
              <a:t>0157:H7 </a:t>
            </a:r>
            <a:r>
              <a:rPr sz="2400" spc="-10" dirty="0">
                <a:latin typeface="Calibri"/>
                <a:cs typeface="Calibri"/>
              </a:rPr>
              <a:t>phage </a:t>
            </a:r>
            <a:r>
              <a:rPr sz="2400" dirty="0">
                <a:latin typeface="Calibri"/>
                <a:cs typeface="Calibri"/>
              </a:rPr>
              <a:t>type 11  </a:t>
            </a:r>
            <a:r>
              <a:rPr sz="2400" spc="-15" dirty="0">
                <a:latin typeface="Calibri"/>
                <a:cs typeface="Calibri"/>
              </a:rPr>
              <a:t>found </a:t>
            </a:r>
            <a:r>
              <a:rPr sz="2400" dirty="0">
                <a:latin typeface="Calibri"/>
                <a:cs typeface="Calibri"/>
              </a:rPr>
              <a:t>in </a:t>
            </a:r>
            <a:r>
              <a:rPr sz="2400" b="1" spc="-10" dirty="0">
                <a:solidFill>
                  <a:srgbClr val="FF0000"/>
                </a:solidFill>
                <a:latin typeface="Calibri"/>
                <a:cs typeface="Calibri"/>
              </a:rPr>
              <a:t>bird </a:t>
            </a:r>
            <a:r>
              <a:rPr sz="2400" b="1" spc="-5" dirty="0">
                <a:solidFill>
                  <a:srgbClr val="FF0000"/>
                </a:solidFill>
                <a:latin typeface="Calibri"/>
                <a:cs typeface="Calibri"/>
              </a:rPr>
              <a:t>droppings </a:t>
            </a:r>
            <a:r>
              <a:rPr sz="2400" spc="-5" dirty="0">
                <a:latin typeface="Calibri"/>
                <a:cs typeface="Calibri"/>
              </a:rPr>
              <a:t>on</a:t>
            </a:r>
            <a:r>
              <a:rPr sz="2400" spc="-90" dirty="0">
                <a:latin typeface="Calibri"/>
                <a:cs typeface="Calibri"/>
              </a:rPr>
              <a:t> </a:t>
            </a:r>
            <a:r>
              <a:rPr sz="2400" dirty="0">
                <a:latin typeface="Calibri"/>
                <a:cs typeface="Calibri"/>
              </a:rPr>
              <a:t>an</a:t>
            </a:r>
            <a:endParaRPr sz="2400">
              <a:latin typeface="Calibri"/>
              <a:cs typeface="Calibri"/>
            </a:endParaRPr>
          </a:p>
          <a:p>
            <a:pPr marL="12700" marR="5080" algn="just">
              <a:lnSpc>
                <a:spcPct val="100000"/>
              </a:lnSpc>
            </a:pPr>
            <a:r>
              <a:rPr sz="2400" spc="-5" dirty="0">
                <a:latin typeface="Calibri"/>
                <a:cs typeface="Calibri"/>
              </a:rPr>
              <a:t>urban </a:t>
            </a:r>
            <a:r>
              <a:rPr sz="2400" dirty="0">
                <a:latin typeface="Calibri"/>
                <a:cs typeface="Calibri"/>
              </a:rPr>
              <a:t>tip, </a:t>
            </a:r>
            <a:r>
              <a:rPr sz="2400" spc="-10" dirty="0">
                <a:latin typeface="Calibri"/>
                <a:cs typeface="Calibri"/>
              </a:rPr>
              <a:t>Morecambe </a:t>
            </a:r>
            <a:r>
              <a:rPr sz="2400" spc="-15" dirty="0">
                <a:latin typeface="Calibri"/>
                <a:cs typeface="Calibri"/>
              </a:rPr>
              <a:t>Bay </a:t>
            </a:r>
            <a:r>
              <a:rPr sz="2400" dirty="0">
                <a:latin typeface="Calibri"/>
                <a:cs typeface="Calibri"/>
              </a:rPr>
              <a:t>and</a:t>
            </a:r>
            <a:r>
              <a:rPr sz="2400" spc="-60" dirty="0">
                <a:latin typeface="Calibri"/>
                <a:cs typeface="Calibri"/>
              </a:rPr>
              <a:t> </a:t>
            </a:r>
            <a:r>
              <a:rPr sz="2400" dirty="0">
                <a:latin typeface="Calibri"/>
                <a:cs typeface="Calibri"/>
              </a:rPr>
              <a:t>in  </a:t>
            </a:r>
            <a:r>
              <a:rPr sz="2400" spc="-5" dirty="0">
                <a:latin typeface="Calibri"/>
                <a:cs typeface="Calibri"/>
              </a:rPr>
              <a:t>slurry </a:t>
            </a:r>
            <a:r>
              <a:rPr sz="2400" spc="-15" dirty="0">
                <a:latin typeface="Calibri"/>
                <a:cs typeface="Calibri"/>
              </a:rPr>
              <a:t>from </a:t>
            </a:r>
            <a:r>
              <a:rPr sz="2400" dirty="0">
                <a:latin typeface="Calibri"/>
                <a:cs typeface="Calibri"/>
              </a:rPr>
              <a:t>a </a:t>
            </a:r>
            <a:r>
              <a:rPr sz="2400" spc="-5" dirty="0">
                <a:latin typeface="Calibri"/>
                <a:cs typeface="Calibri"/>
              </a:rPr>
              <a:t>nearby</a:t>
            </a:r>
            <a:r>
              <a:rPr sz="2400" spc="-25" dirty="0">
                <a:latin typeface="Calibri"/>
                <a:cs typeface="Calibri"/>
              </a:rPr>
              <a:t> </a:t>
            </a:r>
            <a:r>
              <a:rPr sz="2400" spc="-15" dirty="0">
                <a:latin typeface="Calibri"/>
                <a:cs typeface="Calibri"/>
              </a:rPr>
              <a:t>farm</a:t>
            </a:r>
            <a:endParaRPr sz="2400">
              <a:latin typeface="Calibri"/>
              <a:cs typeface="Calibri"/>
            </a:endParaRPr>
          </a:p>
        </p:txBody>
      </p:sp>
      <p:sp>
        <p:nvSpPr>
          <p:cNvPr id="6" name="object 6"/>
          <p:cNvSpPr txBox="1">
            <a:spLocks noGrp="1"/>
          </p:cNvSpPr>
          <p:nvPr>
            <p:ph type="title"/>
          </p:nvPr>
        </p:nvSpPr>
        <p:spPr>
          <a:xfrm>
            <a:off x="2593594" y="114427"/>
            <a:ext cx="5226050" cy="574040"/>
          </a:xfrm>
          <a:prstGeom prst="rect">
            <a:avLst/>
          </a:prstGeom>
        </p:spPr>
        <p:txBody>
          <a:bodyPr vert="horz" wrap="square" lIns="0" tIns="12700" rIns="0" bIns="0" rtlCol="0">
            <a:spAutoFit/>
          </a:bodyPr>
          <a:lstStyle/>
          <a:p>
            <a:pPr marL="12700">
              <a:lnSpc>
                <a:spcPct val="100000"/>
              </a:lnSpc>
              <a:spcBef>
                <a:spcPts val="100"/>
              </a:spcBef>
            </a:pPr>
            <a:r>
              <a:rPr i="1" dirty="0">
                <a:latin typeface="Calibri"/>
                <a:cs typeface="Calibri"/>
              </a:rPr>
              <a:t>E. </a:t>
            </a:r>
            <a:r>
              <a:rPr i="1" spc="-15" dirty="0">
                <a:latin typeface="Calibri"/>
                <a:cs typeface="Calibri"/>
              </a:rPr>
              <a:t>coli </a:t>
            </a:r>
            <a:r>
              <a:rPr dirty="0"/>
              <a:t>0157:H7 in </a:t>
            </a:r>
            <a:r>
              <a:rPr spc="-5" dirty="0"/>
              <a:t>wild</a:t>
            </a:r>
            <a:r>
              <a:rPr spc="-45" dirty="0"/>
              <a:t> </a:t>
            </a:r>
            <a:r>
              <a:rPr spc="-10" dirty="0"/>
              <a:t>birds</a:t>
            </a:r>
          </a:p>
        </p:txBody>
      </p:sp>
      <p:sp>
        <p:nvSpPr>
          <p:cNvPr id="7" name="object 7"/>
          <p:cNvSpPr/>
          <p:nvPr/>
        </p:nvSpPr>
        <p:spPr>
          <a:xfrm>
            <a:off x="304800" y="1024127"/>
            <a:ext cx="3886200" cy="25527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8600" y="4079887"/>
            <a:ext cx="3962400" cy="173913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096255" y="3156204"/>
            <a:ext cx="3644900" cy="260350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87071" rIns="0" bIns="0" rtlCol="0">
            <a:spAutoFit/>
          </a:bodyPr>
          <a:lstStyle/>
          <a:p>
            <a:pPr marL="3952240" marR="5080" indent="-233679">
              <a:lnSpc>
                <a:spcPct val="100000"/>
              </a:lnSpc>
              <a:spcBef>
                <a:spcPts val="100"/>
              </a:spcBef>
            </a:pPr>
            <a:r>
              <a:rPr spc="-45" dirty="0"/>
              <a:t>Transfer </a:t>
            </a:r>
            <a:r>
              <a:rPr dirty="0"/>
              <a:t>of </a:t>
            </a:r>
            <a:r>
              <a:rPr i="1" spc="-5" dirty="0">
                <a:latin typeface="Calibri"/>
                <a:cs typeface="Calibri"/>
              </a:rPr>
              <a:t>Salmonella </a:t>
            </a:r>
            <a:r>
              <a:rPr dirty="0"/>
              <a:t>in  </a:t>
            </a:r>
            <a:r>
              <a:rPr spc="-5" dirty="0"/>
              <a:t>gulls </a:t>
            </a:r>
            <a:r>
              <a:rPr spc="-20" dirty="0"/>
              <a:t>to </a:t>
            </a:r>
            <a:r>
              <a:rPr spc="-10" dirty="0"/>
              <a:t>breeding</a:t>
            </a:r>
            <a:r>
              <a:rPr spc="5" dirty="0"/>
              <a:t> </a:t>
            </a:r>
            <a:r>
              <a:rPr spc="-30" dirty="0"/>
              <a:t>Ewes</a:t>
            </a:r>
          </a:p>
        </p:txBody>
      </p:sp>
      <p:sp>
        <p:nvSpPr>
          <p:cNvPr id="6" name="object 6"/>
          <p:cNvSpPr txBox="1"/>
          <p:nvPr/>
        </p:nvSpPr>
        <p:spPr>
          <a:xfrm>
            <a:off x="214375" y="3094990"/>
            <a:ext cx="8185784" cy="2220595"/>
          </a:xfrm>
          <a:prstGeom prst="rect">
            <a:avLst/>
          </a:prstGeom>
        </p:spPr>
        <p:txBody>
          <a:bodyPr vert="horz" wrap="square" lIns="0" tIns="12700" rIns="0" bIns="0" rtlCol="0">
            <a:spAutoFit/>
          </a:bodyPr>
          <a:lstStyle/>
          <a:p>
            <a:pPr marL="12700" marR="130810">
              <a:lnSpc>
                <a:spcPct val="100000"/>
              </a:lnSpc>
              <a:spcBef>
                <a:spcPts val="100"/>
              </a:spcBef>
            </a:pPr>
            <a:r>
              <a:rPr sz="2400" dirty="0">
                <a:latin typeface="Calibri"/>
                <a:cs typeface="Calibri"/>
              </a:rPr>
              <a:t>Gulls ‘finished </a:t>
            </a:r>
            <a:r>
              <a:rPr sz="2400" spc="20" dirty="0">
                <a:latin typeface="Calibri"/>
                <a:cs typeface="Calibri"/>
              </a:rPr>
              <a:t>off’ </a:t>
            </a:r>
            <a:r>
              <a:rPr sz="2400" spc="-20" dirty="0">
                <a:latin typeface="Calibri"/>
                <a:cs typeface="Calibri"/>
              </a:rPr>
              <a:t>food </a:t>
            </a:r>
            <a:r>
              <a:rPr sz="2400" dirty="0">
                <a:latin typeface="Calibri"/>
                <a:cs typeface="Calibri"/>
              </a:rPr>
              <a:t>in </a:t>
            </a:r>
            <a:r>
              <a:rPr sz="2400" b="1" spc="-10" dirty="0">
                <a:solidFill>
                  <a:srgbClr val="FF0000"/>
                </a:solidFill>
                <a:latin typeface="Calibri"/>
                <a:cs typeface="Calibri"/>
              </a:rPr>
              <a:t>feeding troughs </a:t>
            </a:r>
            <a:r>
              <a:rPr sz="2400" dirty="0">
                <a:latin typeface="Calibri"/>
                <a:cs typeface="Calibri"/>
              </a:rPr>
              <a:t>and </a:t>
            </a:r>
            <a:r>
              <a:rPr sz="2400" spc="-10" dirty="0">
                <a:latin typeface="Calibri"/>
                <a:cs typeface="Calibri"/>
              </a:rPr>
              <a:t>contaminated </a:t>
            </a:r>
            <a:r>
              <a:rPr sz="2400" dirty="0">
                <a:latin typeface="Calibri"/>
                <a:cs typeface="Calibri"/>
              </a:rPr>
              <a:t>the  </a:t>
            </a:r>
            <a:r>
              <a:rPr sz="2400" spc="-10" dirty="0">
                <a:latin typeface="Calibri"/>
                <a:cs typeface="Calibri"/>
              </a:rPr>
              <a:t>troughs </a:t>
            </a:r>
            <a:r>
              <a:rPr sz="2400" dirty="0">
                <a:latin typeface="Calibri"/>
                <a:cs typeface="Calibri"/>
              </a:rPr>
              <a:t>with</a:t>
            </a:r>
            <a:r>
              <a:rPr sz="2400" spc="-30" dirty="0">
                <a:latin typeface="Calibri"/>
                <a:cs typeface="Calibri"/>
              </a:rPr>
              <a:t> </a:t>
            </a:r>
            <a:r>
              <a:rPr sz="2400" spc="-10" dirty="0">
                <a:latin typeface="Calibri"/>
                <a:cs typeface="Calibri"/>
              </a:rPr>
              <a:t>faeces</a:t>
            </a:r>
            <a:endParaRPr sz="2400">
              <a:latin typeface="Calibri"/>
              <a:cs typeface="Calibri"/>
            </a:endParaRPr>
          </a:p>
          <a:p>
            <a:pPr>
              <a:lnSpc>
                <a:spcPct val="100000"/>
              </a:lnSpc>
              <a:spcBef>
                <a:spcPts val="10"/>
              </a:spcBef>
            </a:pPr>
            <a:endParaRPr sz="2350">
              <a:latin typeface="Calibri"/>
              <a:cs typeface="Calibri"/>
            </a:endParaRPr>
          </a:p>
          <a:p>
            <a:pPr marL="12700">
              <a:lnSpc>
                <a:spcPct val="100000"/>
              </a:lnSpc>
              <a:spcBef>
                <a:spcPts val="5"/>
              </a:spcBef>
            </a:pPr>
            <a:r>
              <a:rPr sz="2400" spc="-5" dirty="0">
                <a:latin typeface="Calibri"/>
                <a:cs typeface="Calibri"/>
              </a:rPr>
              <a:t>These </a:t>
            </a:r>
            <a:r>
              <a:rPr sz="2400" spc="-15" dirty="0">
                <a:latin typeface="Calibri"/>
                <a:cs typeface="Calibri"/>
              </a:rPr>
              <a:t>were licked off </a:t>
            </a:r>
            <a:r>
              <a:rPr sz="2400" spc="-10" dirty="0">
                <a:latin typeface="Calibri"/>
                <a:cs typeface="Calibri"/>
              </a:rPr>
              <a:t>by</a:t>
            </a:r>
            <a:r>
              <a:rPr sz="2400" spc="35" dirty="0">
                <a:latin typeface="Calibri"/>
                <a:cs typeface="Calibri"/>
              </a:rPr>
              <a:t> </a:t>
            </a:r>
            <a:r>
              <a:rPr sz="2400" spc="-5" dirty="0">
                <a:latin typeface="Calibri"/>
                <a:cs typeface="Calibri"/>
              </a:rPr>
              <a:t>sheep</a:t>
            </a:r>
            <a:endParaRPr sz="2400">
              <a:latin typeface="Calibri"/>
              <a:cs typeface="Calibri"/>
            </a:endParaRPr>
          </a:p>
          <a:p>
            <a:pPr>
              <a:lnSpc>
                <a:spcPct val="100000"/>
              </a:lnSpc>
              <a:spcBef>
                <a:spcPts val="10"/>
              </a:spcBef>
            </a:pPr>
            <a:endParaRPr sz="2350">
              <a:latin typeface="Calibri"/>
              <a:cs typeface="Calibri"/>
            </a:endParaRPr>
          </a:p>
          <a:p>
            <a:pPr marL="12700">
              <a:lnSpc>
                <a:spcPct val="100000"/>
              </a:lnSpc>
            </a:pPr>
            <a:r>
              <a:rPr sz="2400" spc="-5" dirty="0">
                <a:latin typeface="Calibri"/>
                <a:cs typeface="Calibri"/>
              </a:rPr>
              <a:t>Epidemic of </a:t>
            </a:r>
            <a:r>
              <a:rPr sz="2400" dirty="0">
                <a:latin typeface="Calibri"/>
                <a:cs typeface="Calibri"/>
              </a:rPr>
              <a:t>aborting </a:t>
            </a:r>
            <a:r>
              <a:rPr sz="2400" spc="-10" dirty="0">
                <a:latin typeface="Calibri"/>
                <a:cs typeface="Calibri"/>
              </a:rPr>
              <a:t>ewes </a:t>
            </a:r>
            <a:r>
              <a:rPr sz="2400" dirty="0">
                <a:latin typeface="Calibri"/>
                <a:cs typeface="Calibri"/>
              </a:rPr>
              <a:t>with </a:t>
            </a:r>
            <a:r>
              <a:rPr sz="2400" spc="-5" dirty="0">
                <a:latin typeface="Calibri"/>
                <a:cs typeface="Calibri"/>
              </a:rPr>
              <a:t>lambs </a:t>
            </a:r>
            <a:r>
              <a:rPr sz="2400" spc="-15" dirty="0">
                <a:latin typeface="Calibri"/>
                <a:cs typeface="Calibri"/>
              </a:rPr>
              <a:t>rotting </a:t>
            </a:r>
            <a:r>
              <a:rPr sz="2400" dirty="0">
                <a:latin typeface="Calibri"/>
                <a:cs typeface="Calibri"/>
              </a:rPr>
              <a:t>with </a:t>
            </a:r>
            <a:r>
              <a:rPr sz="2400" i="1" spc="-5" dirty="0">
                <a:latin typeface="Calibri"/>
                <a:cs typeface="Calibri"/>
              </a:rPr>
              <a:t>Salmonella</a:t>
            </a:r>
            <a:r>
              <a:rPr sz="2400" i="1" spc="-75" dirty="0">
                <a:latin typeface="Calibri"/>
                <a:cs typeface="Calibri"/>
              </a:rPr>
              <a:t> </a:t>
            </a:r>
            <a:r>
              <a:rPr sz="2400" spc="-5" dirty="0">
                <a:latin typeface="Calibri"/>
                <a:cs typeface="Calibri"/>
              </a:rPr>
              <a:t>spp</a:t>
            </a:r>
            <a:endParaRPr sz="2400">
              <a:latin typeface="Calibri"/>
              <a:cs typeface="Calibri"/>
            </a:endParaRPr>
          </a:p>
        </p:txBody>
      </p:sp>
      <p:sp>
        <p:nvSpPr>
          <p:cNvPr id="7" name="object 7"/>
          <p:cNvSpPr/>
          <p:nvPr/>
        </p:nvSpPr>
        <p:spPr>
          <a:xfrm>
            <a:off x="428244" y="411480"/>
            <a:ext cx="3365500" cy="25273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05790" y="3509517"/>
            <a:ext cx="8086725" cy="1732280"/>
          </a:xfrm>
          <a:prstGeom prst="rect">
            <a:avLst/>
          </a:prstGeom>
        </p:spPr>
        <p:txBody>
          <a:bodyPr vert="horz" wrap="square" lIns="0" tIns="12065" rIns="0" bIns="0" rtlCol="0">
            <a:spAutoFit/>
          </a:bodyPr>
          <a:lstStyle/>
          <a:p>
            <a:pPr marL="12700" marR="5080">
              <a:lnSpc>
                <a:spcPct val="100000"/>
              </a:lnSpc>
              <a:spcBef>
                <a:spcPts val="95"/>
              </a:spcBef>
            </a:pPr>
            <a:r>
              <a:rPr sz="2800" spc="-5" dirty="0">
                <a:latin typeface="Calibri"/>
                <a:cs typeface="Calibri"/>
              </a:rPr>
              <a:t>As </a:t>
            </a:r>
            <a:r>
              <a:rPr sz="2800" spc="-15" dirty="0">
                <a:latin typeface="Calibri"/>
                <a:cs typeface="Calibri"/>
              </a:rPr>
              <a:t>polluters </a:t>
            </a:r>
            <a:r>
              <a:rPr sz="2800" spc="-5" dirty="0">
                <a:latin typeface="Calibri"/>
                <a:cs typeface="Calibri"/>
              </a:rPr>
              <a:t>of </a:t>
            </a:r>
            <a:r>
              <a:rPr sz="2800" spc="-15" dirty="0">
                <a:latin typeface="Calibri"/>
                <a:cs typeface="Calibri"/>
              </a:rPr>
              <a:t>farms, </a:t>
            </a:r>
            <a:r>
              <a:rPr sz="2800" spc="-5" dirty="0">
                <a:latin typeface="Calibri"/>
                <a:cs typeface="Calibri"/>
              </a:rPr>
              <a:t>inland and </a:t>
            </a:r>
            <a:r>
              <a:rPr sz="2800" spc="-20" dirty="0">
                <a:latin typeface="Calibri"/>
                <a:cs typeface="Calibri"/>
              </a:rPr>
              <a:t>coastal </a:t>
            </a:r>
            <a:r>
              <a:rPr sz="2800" spc="-10" dirty="0">
                <a:latin typeface="Calibri"/>
                <a:cs typeface="Calibri"/>
              </a:rPr>
              <a:t>bathing </a:t>
            </a:r>
            <a:r>
              <a:rPr sz="2800" spc="-25" dirty="0">
                <a:latin typeface="Calibri"/>
                <a:cs typeface="Calibri"/>
              </a:rPr>
              <a:t>waters,  </a:t>
            </a:r>
            <a:r>
              <a:rPr sz="2800" spc="-10" dirty="0">
                <a:latin typeface="Calibri"/>
                <a:cs typeface="Calibri"/>
              </a:rPr>
              <a:t>drinking</a:t>
            </a:r>
            <a:r>
              <a:rPr sz="2800" spc="25" dirty="0">
                <a:latin typeface="Calibri"/>
                <a:cs typeface="Calibri"/>
              </a:rPr>
              <a:t> </a:t>
            </a:r>
            <a:r>
              <a:rPr sz="2800" spc="-25" dirty="0">
                <a:latin typeface="Calibri"/>
                <a:cs typeface="Calibri"/>
              </a:rPr>
              <a:t>waters:</a:t>
            </a:r>
            <a:endParaRPr sz="2800">
              <a:latin typeface="Calibri"/>
              <a:cs typeface="Calibri"/>
            </a:endParaRPr>
          </a:p>
          <a:p>
            <a:pPr>
              <a:lnSpc>
                <a:spcPct val="100000"/>
              </a:lnSpc>
              <a:spcBef>
                <a:spcPts val="5"/>
              </a:spcBef>
            </a:pPr>
            <a:endParaRPr sz="2750">
              <a:latin typeface="Calibri"/>
              <a:cs typeface="Calibri"/>
            </a:endParaRPr>
          </a:p>
          <a:p>
            <a:pPr marL="93345">
              <a:lnSpc>
                <a:spcPct val="100000"/>
              </a:lnSpc>
            </a:pPr>
            <a:r>
              <a:rPr sz="2800" i="1" spc="-5" dirty="0">
                <a:latin typeface="Calibri"/>
                <a:cs typeface="Calibri"/>
              </a:rPr>
              <a:t>Salmonella, </a:t>
            </a:r>
            <a:r>
              <a:rPr sz="2800" i="1" spc="-25" dirty="0">
                <a:latin typeface="Calibri"/>
                <a:cs typeface="Calibri"/>
              </a:rPr>
              <a:t>Campylobacter, </a:t>
            </a:r>
            <a:r>
              <a:rPr sz="2800" i="1" spc="-5" dirty="0">
                <a:latin typeface="Calibri"/>
                <a:cs typeface="Calibri"/>
              </a:rPr>
              <a:t>E. </a:t>
            </a:r>
            <a:r>
              <a:rPr sz="2800" i="1" spc="-15" dirty="0">
                <a:latin typeface="Calibri"/>
                <a:cs typeface="Calibri"/>
              </a:rPr>
              <a:t>coli</a:t>
            </a:r>
            <a:r>
              <a:rPr sz="2800" i="1" spc="60" dirty="0">
                <a:latin typeface="Calibri"/>
                <a:cs typeface="Calibri"/>
              </a:rPr>
              <a:t> </a:t>
            </a:r>
            <a:r>
              <a:rPr sz="2800" spc="-10" dirty="0">
                <a:latin typeface="Calibri"/>
                <a:cs typeface="Calibri"/>
              </a:rPr>
              <a:t>0157</a:t>
            </a:r>
            <a:endParaRPr sz="2800">
              <a:latin typeface="Calibri"/>
              <a:cs typeface="Calibri"/>
            </a:endParaRPr>
          </a:p>
        </p:txBody>
      </p:sp>
      <p:sp>
        <p:nvSpPr>
          <p:cNvPr id="6" name="object 6"/>
          <p:cNvSpPr txBox="1">
            <a:spLocks noGrp="1"/>
          </p:cNvSpPr>
          <p:nvPr>
            <p:ph type="title"/>
          </p:nvPr>
        </p:nvSpPr>
        <p:spPr>
          <a:xfrm>
            <a:off x="840739" y="1079753"/>
            <a:ext cx="1957705" cy="574040"/>
          </a:xfrm>
          <a:prstGeom prst="rect">
            <a:avLst/>
          </a:prstGeom>
        </p:spPr>
        <p:txBody>
          <a:bodyPr vert="horz" wrap="square" lIns="0" tIns="12700" rIns="0" bIns="0" rtlCol="0">
            <a:spAutoFit/>
          </a:bodyPr>
          <a:lstStyle/>
          <a:p>
            <a:pPr marL="12700">
              <a:lnSpc>
                <a:spcPct val="100000"/>
              </a:lnSpc>
              <a:spcBef>
                <a:spcPts val="100"/>
              </a:spcBef>
            </a:pPr>
            <a:r>
              <a:rPr spc="-5" dirty="0"/>
              <a:t>Wild</a:t>
            </a:r>
            <a:r>
              <a:rPr spc="-65" dirty="0"/>
              <a:t> </a:t>
            </a:r>
            <a:r>
              <a:rPr spc="-10" dirty="0"/>
              <a:t>birds</a:t>
            </a:r>
          </a:p>
        </p:txBody>
      </p:sp>
      <p:sp>
        <p:nvSpPr>
          <p:cNvPr id="7" name="object 7"/>
          <p:cNvSpPr/>
          <p:nvPr/>
        </p:nvSpPr>
        <p:spPr>
          <a:xfrm>
            <a:off x="4343400" y="673608"/>
            <a:ext cx="4038600" cy="23241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535940" y="3608958"/>
            <a:ext cx="159766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1F487C"/>
                </a:solidFill>
                <a:latin typeface="Calibri"/>
                <a:cs typeface="Calibri"/>
              </a:rPr>
              <a:t>Mussel</a:t>
            </a:r>
            <a:r>
              <a:rPr sz="2400" b="1" spc="-60" dirty="0">
                <a:solidFill>
                  <a:srgbClr val="1F487C"/>
                </a:solidFill>
                <a:latin typeface="Calibri"/>
                <a:cs typeface="Calibri"/>
              </a:rPr>
              <a:t> </a:t>
            </a:r>
            <a:r>
              <a:rPr sz="2400" b="1" spc="-10" dirty="0">
                <a:solidFill>
                  <a:srgbClr val="1F487C"/>
                </a:solidFill>
                <a:latin typeface="Calibri"/>
                <a:cs typeface="Calibri"/>
              </a:rPr>
              <a:t>beds</a:t>
            </a:r>
            <a:endParaRPr sz="2400">
              <a:latin typeface="Calibri"/>
              <a:cs typeface="Calibri"/>
            </a:endParaRPr>
          </a:p>
        </p:txBody>
      </p:sp>
      <p:sp>
        <p:nvSpPr>
          <p:cNvPr id="6" name="object 6"/>
          <p:cNvSpPr txBox="1"/>
          <p:nvPr/>
        </p:nvSpPr>
        <p:spPr>
          <a:xfrm>
            <a:off x="4487926" y="945006"/>
            <a:ext cx="1069975" cy="513080"/>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1F487C"/>
                </a:solidFill>
                <a:latin typeface="Calibri"/>
                <a:cs typeface="Calibri"/>
              </a:rPr>
              <a:t>Mussels</a:t>
            </a:r>
            <a:r>
              <a:rPr sz="1600" b="1" spc="-70" dirty="0">
                <a:solidFill>
                  <a:srgbClr val="1F487C"/>
                </a:solidFill>
                <a:latin typeface="Calibri"/>
                <a:cs typeface="Calibri"/>
              </a:rPr>
              <a:t> </a:t>
            </a:r>
            <a:r>
              <a:rPr sz="1600" b="1" spc="-5" dirty="0">
                <a:solidFill>
                  <a:srgbClr val="1F487C"/>
                </a:solidFill>
                <a:latin typeface="Calibri"/>
                <a:cs typeface="Calibri"/>
              </a:rPr>
              <a:t>and  sea</a:t>
            </a:r>
            <a:r>
              <a:rPr sz="1600" b="1" spc="-20" dirty="0">
                <a:solidFill>
                  <a:srgbClr val="1F487C"/>
                </a:solidFill>
                <a:latin typeface="Calibri"/>
                <a:cs typeface="Calibri"/>
              </a:rPr>
              <a:t> </a:t>
            </a:r>
            <a:r>
              <a:rPr sz="1600" b="1" spc="-15" dirty="0">
                <a:solidFill>
                  <a:srgbClr val="1F487C"/>
                </a:solidFill>
                <a:latin typeface="Calibri"/>
                <a:cs typeface="Calibri"/>
              </a:rPr>
              <a:t>water</a:t>
            </a:r>
            <a:endParaRPr sz="1600">
              <a:latin typeface="Calibri"/>
              <a:cs typeface="Calibri"/>
            </a:endParaRPr>
          </a:p>
        </p:txBody>
      </p:sp>
      <p:sp>
        <p:nvSpPr>
          <p:cNvPr id="7" name="object 7"/>
          <p:cNvSpPr txBox="1"/>
          <p:nvPr/>
        </p:nvSpPr>
        <p:spPr>
          <a:xfrm>
            <a:off x="5024373" y="4732147"/>
            <a:ext cx="66929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1F487C"/>
                </a:solidFill>
                <a:latin typeface="Calibri"/>
                <a:cs typeface="Calibri"/>
              </a:rPr>
              <a:t>S</a:t>
            </a:r>
            <a:r>
              <a:rPr sz="1600" b="1" spc="-15" dirty="0">
                <a:solidFill>
                  <a:srgbClr val="1F487C"/>
                </a:solidFill>
                <a:latin typeface="Calibri"/>
                <a:cs typeface="Calibri"/>
              </a:rPr>
              <a:t>e</a:t>
            </a:r>
            <a:r>
              <a:rPr sz="1600" b="1" spc="-20" dirty="0">
                <a:solidFill>
                  <a:srgbClr val="1F487C"/>
                </a:solidFill>
                <a:latin typeface="Calibri"/>
                <a:cs typeface="Calibri"/>
              </a:rPr>
              <a:t>w</a:t>
            </a:r>
            <a:r>
              <a:rPr sz="1600" b="1" spc="-5" dirty="0">
                <a:solidFill>
                  <a:srgbClr val="1F487C"/>
                </a:solidFill>
                <a:latin typeface="Calibri"/>
                <a:cs typeface="Calibri"/>
              </a:rPr>
              <a:t>a</a:t>
            </a:r>
            <a:r>
              <a:rPr sz="1600" b="1" spc="-15" dirty="0">
                <a:solidFill>
                  <a:srgbClr val="1F487C"/>
                </a:solidFill>
                <a:latin typeface="Calibri"/>
                <a:cs typeface="Calibri"/>
              </a:rPr>
              <a:t>g</a:t>
            </a:r>
            <a:r>
              <a:rPr sz="1600" b="1" spc="-5" dirty="0">
                <a:solidFill>
                  <a:srgbClr val="1F487C"/>
                </a:solidFill>
                <a:latin typeface="Calibri"/>
                <a:cs typeface="Calibri"/>
              </a:rPr>
              <a:t>e</a:t>
            </a:r>
            <a:endParaRPr sz="1600">
              <a:latin typeface="Calibri"/>
              <a:cs typeface="Calibri"/>
            </a:endParaRPr>
          </a:p>
        </p:txBody>
      </p:sp>
      <p:sp>
        <p:nvSpPr>
          <p:cNvPr id="8" name="object 8"/>
          <p:cNvSpPr/>
          <p:nvPr/>
        </p:nvSpPr>
        <p:spPr>
          <a:xfrm>
            <a:off x="5867400" y="2444478"/>
            <a:ext cx="3197860" cy="1674495"/>
          </a:xfrm>
          <a:custGeom>
            <a:avLst/>
            <a:gdLst/>
            <a:ahLst/>
            <a:cxnLst/>
            <a:rect l="l" t="t" r="r" b="b"/>
            <a:pathLst>
              <a:path w="3197859" h="1674495">
                <a:moveTo>
                  <a:pt x="3197319" y="1674390"/>
                </a:moveTo>
                <a:lnTo>
                  <a:pt x="3197319" y="0"/>
                </a:lnTo>
                <a:lnTo>
                  <a:pt x="0" y="0"/>
                </a:lnTo>
                <a:lnTo>
                  <a:pt x="0" y="1674390"/>
                </a:lnTo>
                <a:lnTo>
                  <a:pt x="3197319" y="1674390"/>
                </a:lnTo>
              </a:path>
            </a:pathLst>
          </a:custGeom>
          <a:ln w="46590">
            <a:solidFill>
              <a:srgbClr val="114FFA"/>
            </a:solidFill>
          </a:ln>
        </p:spPr>
        <p:txBody>
          <a:bodyPr wrap="square" lIns="0" tIns="0" rIns="0" bIns="0" rtlCol="0"/>
          <a:lstStyle/>
          <a:p>
            <a:endParaRPr/>
          </a:p>
        </p:txBody>
      </p:sp>
      <p:sp>
        <p:nvSpPr>
          <p:cNvPr id="9" name="object 9"/>
          <p:cNvSpPr/>
          <p:nvPr/>
        </p:nvSpPr>
        <p:spPr>
          <a:xfrm>
            <a:off x="6267478" y="2677210"/>
            <a:ext cx="2343785" cy="979805"/>
          </a:xfrm>
          <a:custGeom>
            <a:avLst/>
            <a:gdLst/>
            <a:ahLst/>
            <a:cxnLst/>
            <a:rect l="l" t="t" r="r" b="b"/>
            <a:pathLst>
              <a:path w="2343784" h="979804">
                <a:moveTo>
                  <a:pt x="0" y="0"/>
                </a:moveTo>
                <a:lnTo>
                  <a:pt x="2343295" y="0"/>
                </a:lnTo>
                <a:lnTo>
                  <a:pt x="2343295" y="979189"/>
                </a:lnTo>
                <a:lnTo>
                  <a:pt x="0" y="979189"/>
                </a:lnTo>
                <a:lnTo>
                  <a:pt x="0" y="0"/>
                </a:lnTo>
              </a:path>
            </a:pathLst>
          </a:custGeom>
          <a:ln w="8751">
            <a:solidFill>
              <a:srgbClr val="808080"/>
            </a:solidFill>
          </a:ln>
        </p:spPr>
        <p:txBody>
          <a:bodyPr wrap="square" lIns="0" tIns="0" rIns="0" bIns="0" rtlCol="0"/>
          <a:lstStyle/>
          <a:p>
            <a:endParaRPr/>
          </a:p>
        </p:txBody>
      </p:sp>
      <p:sp>
        <p:nvSpPr>
          <p:cNvPr id="10" name="object 10"/>
          <p:cNvSpPr/>
          <p:nvPr/>
        </p:nvSpPr>
        <p:spPr>
          <a:xfrm>
            <a:off x="6407903" y="3652204"/>
            <a:ext cx="187960" cy="0"/>
          </a:xfrm>
          <a:custGeom>
            <a:avLst/>
            <a:gdLst/>
            <a:ahLst/>
            <a:cxnLst/>
            <a:rect l="l" t="t" r="r" b="b"/>
            <a:pathLst>
              <a:path w="187959">
                <a:moveTo>
                  <a:pt x="0" y="0"/>
                </a:moveTo>
                <a:lnTo>
                  <a:pt x="187561" y="0"/>
                </a:lnTo>
              </a:path>
            </a:pathLst>
          </a:custGeom>
          <a:ln w="8392">
            <a:solidFill>
              <a:srgbClr val="FF0000"/>
            </a:solidFill>
          </a:ln>
        </p:spPr>
        <p:txBody>
          <a:bodyPr wrap="square" lIns="0" tIns="0" rIns="0" bIns="0" rtlCol="0"/>
          <a:lstStyle/>
          <a:p>
            <a:endParaRPr/>
          </a:p>
        </p:txBody>
      </p:sp>
      <p:sp>
        <p:nvSpPr>
          <p:cNvPr id="11" name="object 11"/>
          <p:cNvSpPr/>
          <p:nvPr/>
        </p:nvSpPr>
        <p:spPr>
          <a:xfrm>
            <a:off x="6404321" y="3652204"/>
            <a:ext cx="194945" cy="0"/>
          </a:xfrm>
          <a:custGeom>
            <a:avLst/>
            <a:gdLst/>
            <a:ahLst/>
            <a:cxnLst/>
            <a:rect l="l" t="t" r="r" b="b"/>
            <a:pathLst>
              <a:path w="194945">
                <a:moveTo>
                  <a:pt x="0" y="0"/>
                </a:moveTo>
                <a:lnTo>
                  <a:pt x="194724" y="0"/>
                </a:lnTo>
              </a:path>
            </a:pathLst>
          </a:custGeom>
          <a:ln w="17421">
            <a:solidFill>
              <a:srgbClr val="000000"/>
            </a:solidFill>
          </a:ln>
        </p:spPr>
        <p:txBody>
          <a:bodyPr wrap="square" lIns="0" tIns="0" rIns="0" bIns="0" rtlCol="0"/>
          <a:lstStyle/>
          <a:p>
            <a:endParaRPr/>
          </a:p>
        </p:txBody>
      </p:sp>
      <p:sp>
        <p:nvSpPr>
          <p:cNvPr id="12" name="object 12"/>
          <p:cNvSpPr/>
          <p:nvPr/>
        </p:nvSpPr>
        <p:spPr>
          <a:xfrm>
            <a:off x="6876855" y="3627777"/>
            <a:ext cx="187960" cy="0"/>
          </a:xfrm>
          <a:custGeom>
            <a:avLst/>
            <a:gdLst/>
            <a:ahLst/>
            <a:cxnLst/>
            <a:rect l="l" t="t" r="r" b="b"/>
            <a:pathLst>
              <a:path w="187959">
                <a:moveTo>
                  <a:pt x="0" y="0"/>
                </a:moveTo>
                <a:lnTo>
                  <a:pt x="187682" y="0"/>
                </a:lnTo>
              </a:path>
            </a:pathLst>
          </a:custGeom>
          <a:ln w="57246">
            <a:solidFill>
              <a:srgbClr val="00FF00"/>
            </a:solidFill>
          </a:ln>
        </p:spPr>
        <p:txBody>
          <a:bodyPr wrap="square" lIns="0" tIns="0" rIns="0" bIns="0" rtlCol="0"/>
          <a:lstStyle/>
          <a:p>
            <a:endParaRPr/>
          </a:p>
        </p:txBody>
      </p:sp>
      <p:sp>
        <p:nvSpPr>
          <p:cNvPr id="13" name="object 13"/>
          <p:cNvSpPr/>
          <p:nvPr/>
        </p:nvSpPr>
        <p:spPr>
          <a:xfrm>
            <a:off x="6876855" y="3599153"/>
            <a:ext cx="187960" cy="57785"/>
          </a:xfrm>
          <a:custGeom>
            <a:avLst/>
            <a:gdLst/>
            <a:ahLst/>
            <a:cxnLst/>
            <a:rect l="l" t="t" r="r" b="b"/>
            <a:pathLst>
              <a:path w="187959" h="57785">
                <a:moveTo>
                  <a:pt x="0" y="57246"/>
                </a:moveTo>
                <a:lnTo>
                  <a:pt x="187682" y="57246"/>
                </a:lnTo>
                <a:lnTo>
                  <a:pt x="187682" y="0"/>
                </a:lnTo>
                <a:lnTo>
                  <a:pt x="0" y="0"/>
                </a:lnTo>
                <a:lnTo>
                  <a:pt x="0" y="57246"/>
                </a:lnTo>
                <a:close/>
              </a:path>
            </a:pathLst>
          </a:custGeom>
          <a:ln w="8870">
            <a:solidFill>
              <a:srgbClr val="000000"/>
            </a:solidFill>
          </a:ln>
        </p:spPr>
        <p:txBody>
          <a:bodyPr wrap="square" lIns="0" tIns="0" rIns="0" bIns="0" rtlCol="0"/>
          <a:lstStyle/>
          <a:p>
            <a:endParaRPr/>
          </a:p>
        </p:txBody>
      </p:sp>
      <p:sp>
        <p:nvSpPr>
          <p:cNvPr id="14" name="object 14"/>
          <p:cNvSpPr/>
          <p:nvPr/>
        </p:nvSpPr>
        <p:spPr>
          <a:xfrm>
            <a:off x="7345323" y="3061157"/>
            <a:ext cx="187960" cy="595630"/>
          </a:xfrm>
          <a:custGeom>
            <a:avLst/>
            <a:gdLst/>
            <a:ahLst/>
            <a:cxnLst/>
            <a:rect l="l" t="t" r="r" b="b"/>
            <a:pathLst>
              <a:path w="187959" h="595629">
                <a:moveTo>
                  <a:pt x="0" y="595242"/>
                </a:moveTo>
                <a:lnTo>
                  <a:pt x="187561" y="595242"/>
                </a:lnTo>
                <a:lnTo>
                  <a:pt x="187561" y="0"/>
                </a:lnTo>
                <a:lnTo>
                  <a:pt x="0" y="0"/>
                </a:lnTo>
                <a:lnTo>
                  <a:pt x="0" y="595242"/>
                </a:lnTo>
                <a:close/>
              </a:path>
            </a:pathLst>
          </a:custGeom>
          <a:solidFill>
            <a:srgbClr val="FFFF00"/>
          </a:solidFill>
        </p:spPr>
        <p:txBody>
          <a:bodyPr wrap="square" lIns="0" tIns="0" rIns="0" bIns="0" rtlCol="0"/>
          <a:lstStyle/>
          <a:p>
            <a:endParaRPr/>
          </a:p>
        </p:txBody>
      </p:sp>
      <p:sp>
        <p:nvSpPr>
          <p:cNvPr id="15" name="object 15"/>
          <p:cNvSpPr/>
          <p:nvPr/>
        </p:nvSpPr>
        <p:spPr>
          <a:xfrm>
            <a:off x="7345323" y="3061157"/>
            <a:ext cx="187960" cy="595630"/>
          </a:xfrm>
          <a:custGeom>
            <a:avLst/>
            <a:gdLst/>
            <a:ahLst/>
            <a:cxnLst/>
            <a:rect l="l" t="t" r="r" b="b"/>
            <a:pathLst>
              <a:path w="187959" h="595629">
                <a:moveTo>
                  <a:pt x="0" y="595242"/>
                </a:moveTo>
                <a:lnTo>
                  <a:pt x="187561" y="595242"/>
                </a:lnTo>
                <a:lnTo>
                  <a:pt x="187561" y="0"/>
                </a:lnTo>
                <a:lnTo>
                  <a:pt x="0" y="0"/>
                </a:lnTo>
                <a:lnTo>
                  <a:pt x="0" y="595242"/>
                </a:lnTo>
                <a:close/>
              </a:path>
            </a:pathLst>
          </a:custGeom>
          <a:ln w="7331">
            <a:solidFill>
              <a:srgbClr val="000000"/>
            </a:solidFill>
          </a:ln>
        </p:spPr>
        <p:txBody>
          <a:bodyPr wrap="square" lIns="0" tIns="0" rIns="0" bIns="0" rtlCol="0"/>
          <a:lstStyle/>
          <a:p>
            <a:endParaRPr/>
          </a:p>
        </p:txBody>
      </p:sp>
      <p:sp>
        <p:nvSpPr>
          <p:cNvPr id="16" name="object 16"/>
          <p:cNvSpPr/>
          <p:nvPr/>
        </p:nvSpPr>
        <p:spPr>
          <a:xfrm>
            <a:off x="7813695" y="2767270"/>
            <a:ext cx="187960" cy="889635"/>
          </a:xfrm>
          <a:custGeom>
            <a:avLst/>
            <a:gdLst/>
            <a:ahLst/>
            <a:cxnLst/>
            <a:rect l="l" t="t" r="r" b="b"/>
            <a:pathLst>
              <a:path w="187959" h="889635">
                <a:moveTo>
                  <a:pt x="0" y="889129"/>
                </a:moveTo>
                <a:lnTo>
                  <a:pt x="187682" y="889129"/>
                </a:lnTo>
                <a:lnTo>
                  <a:pt x="187682" y="0"/>
                </a:lnTo>
                <a:lnTo>
                  <a:pt x="0" y="0"/>
                </a:lnTo>
                <a:lnTo>
                  <a:pt x="0" y="889129"/>
                </a:lnTo>
                <a:close/>
              </a:path>
            </a:pathLst>
          </a:custGeom>
          <a:solidFill>
            <a:srgbClr val="0000FF"/>
          </a:solidFill>
        </p:spPr>
        <p:txBody>
          <a:bodyPr wrap="square" lIns="0" tIns="0" rIns="0" bIns="0" rtlCol="0"/>
          <a:lstStyle/>
          <a:p>
            <a:endParaRPr/>
          </a:p>
        </p:txBody>
      </p:sp>
      <p:sp>
        <p:nvSpPr>
          <p:cNvPr id="17" name="object 17"/>
          <p:cNvSpPr/>
          <p:nvPr/>
        </p:nvSpPr>
        <p:spPr>
          <a:xfrm>
            <a:off x="7813695" y="2767270"/>
            <a:ext cx="187960" cy="889635"/>
          </a:xfrm>
          <a:custGeom>
            <a:avLst/>
            <a:gdLst/>
            <a:ahLst/>
            <a:cxnLst/>
            <a:rect l="l" t="t" r="r" b="b"/>
            <a:pathLst>
              <a:path w="187959" h="889635">
                <a:moveTo>
                  <a:pt x="0" y="889129"/>
                </a:moveTo>
                <a:lnTo>
                  <a:pt x="187682" y="889129"/>
                </a:lnTo>
                <a:lnTo>
                  <a:pt x="187682" y="0"/>
                </a:lnTo>
                <a:lnTo>
                  <a:pt x="0" y="0"/>
                </a:lnTo>
                <a:lnTo>
                  <a:pt x="0" y="889129"/>
                </a:lnTo>
                <a:close/>
              </a:path>
            </a:pathLst>
          </a:custGeom>
          <a:ln w="7242">
            <a:solidFill>
              <a:srgbClr val="000000"/>
            </a:solidFill>
          </a:ln>
        </p:spPr>
        <p:txBody>
          <a:bodyPr wrap="square" lIns="0" tIns="0" rIns="0" bIns="0" rtlCol="0"/>
          <a:lstStyle/>
          <a:p>
            <a:endParaRPr/>
          </a:p>
        </p:txBody>
      </p:sp>
      <p:sp>
        <p:nvSpPr>
          <p:cNvPr id="18" name="object 18"/>
          <p:cNvSpPr/>
          <p:nvPr/>
        </p:nvSpPr>
        <p:spPr>
          <a:xfrm>
            <a:off x="8282792" y="3615937"/>
            <a:ext cx="187960" cy="0"/>
          </a:xfrm>
          <a:custGeom>
            <a:avLst/>
            <a:gdLst/>
            <a:ahLst/>
            <a:cxnLst/>
            <a:rect l="l" t="t" r="r" b="b"/>
            <a:pathLst>
              <a:path w="187959">
                <a:moveTo>
                  <a:pt x="0" y="0"/>
                </a:moveTo>
                <a:lnTo>
                  <a:pt x="187561" y="0"/>
                </a:lnTo>
              </a:path>
            </a:pathLst>
          </a:custGeom>
          <a:ln w="80925">
            <a:solidFill>
              <a:srgbClr val="FF00FF"/>
            </a:solidFill>
          </a:ln>
        </p:spPr>
        <p:txBody>
          <a:bodyPr wrap="square" lIns="0" tIns="0" rIns="0" bIns="0" rtlCol="0"/>
          <a:lstStyle/>
          <a:p>
            <a:endParaRPr/>
          </a:p>
        </p:txBody>
      </p:sp>
      <p:sp>
        <p:nvSpPr>
          <p:cNvPr id="19" name="object 19"/>
          <p:cNvSpPr/>
          <p:nvPr/>
        </p:nvSpPr>
        <p:spPr>
          <a:xfrm>
            <a:off x="8282792" y="3575474"/>
            <a:ext cx="187960" cy="81280"/>
          </a:xfrm>
          <a:custGeom>
            <a:avLst/>
            <a:gdLst/>
            <a:ahLst/>
            <a:cxnLst/>
            <a:rect l="l" t="t" r="r" b="b"/>
            <a:pathLst>
              <a:path w="187959" h="81279">
                <a:moveTo>
                  <a:pt x="0" y="80925"/>
                </a:moveTo>
                <a:lnTo>
                  <a:pt x="187561" y="80925"/>
                </a:lnTo>
                <a:lnTo>
                  <a:pt x="187561" y="0"/>
                </a:lnTo>
                <a:lnTo>
                  <a:pt x="0" y="0"/>
                </a:lnTo>
                <a:lnTo>
                  <a:pt x="0" y="80925"/>
                </a:lnTo>
                <a:close/>
              </a:path>
            </a:pathLst>
          </a:custGeom>
          <a:ln w="8736">
            <a:solidFill>
              <a:srgbClr val="000000"/>
            </a:solidFill>
          </a:ln>
        </p:spPr>
        <p:txBody>
          <a:bodyPr wrap="square" lIns="0" tIns="0" rIns="0" bIns="0" rtlCol="0"/>
          <a:lstStyle/>
          <a:p>
            <a:endParaRPr/>
          </a:p>
        </p:txBody>
      </p:sp>
      <p:sp>
        <p:nvSpPr>
          <p:cNvPr id="20" name="object 20"/>
          <p:cNvSpPr/>
          <p:nvPr/>
        </p:nvSpPr>
        <p:spPr>
          <a:xfrm>
            <a:off x="6269032" y="2679163"/>
            <a:ext cx="0" cy="978535"/>
          </a:xfrm>
          <a:custGeom>
            <a:avLst/>
            <a:gdLst/>
            <a:ahLst/>
            <a:cxnLst/>
            <a:rect l="l" t="t" r="r" b="b"/>
            <a:pathLst>
              <a:path h="978535">
                <a:moveTo>
                  <a:pt x="0" y="0"/>
                </a:moveTo>
                <a:lnTo>
                  <a:pt x="0" y="978439"/>
                </a:lnTo>
              </a:path>
            </a:pathLst>
          </a:custGeom>
          <a:ln w="3175">
            <a:solidFill>
              <a:srgbClr val="000000"/>
            </a:solidFill>
          </a:ln>
        </p:spPr>
        <p:txBody>
          <a:bodyPr wrap="square" lIns="0" tIns="0" rIns="0" bIns="0" rtlCol="0"/>
          <a:lstStyle/>
          <a:p>
            <a:endParaRPr/>
          </a:p>
        </p:txBody>
      </p:sp>
      <p:sp>
        <p:nvSpPr>
          <p:cNvPr id="21" name="object 21"/>
          <p:cNvSpPr/>
          <p:nvPr/>
        </p:nvSpPr>
        <p:spPr>
          <a:xfrm>
            <a:off x="6251483" y="3658346"/>
            <a:ext cx="34925" cy="0"/>
          </a:xfrm>
          <a:custGeom>
            <a:avLst/>
            <a:gdLst/>
            <a:ahLst/>
            <a:cxnLst/>
            <a:rect l="l" t="t" r="r" b="b"/>
            <a:pathLst>
              <a:path w="34925">
                <a:moveTo>
                  <a:pt x="0" y="0"/>
                </a:moveTo>
                <a:lnTo>
                  <a:pt x="34502" y="0"/>
                </a:lnTo>
              </a:path>
            </a:pathLst>
          </a:custGeom>
          <a:ln w="3175">
            <a:solidFill>
              <a:srgbClr val="000000"/>
            </a:solidFill>
          </a:ln>
        </p:spPr>
        <p:txBody>
          <a:bodyPr wrap="square" lIns="0" tIns="0" rIns="0" bIns="0" rtlCol="0"/>
          <a:lstStyle/>
          <a:p>
            <a:endParaRPr/>
          </a:p>
        </p:txBody>
      </p:sp>
      <p:sp>
        <p:nvSpPr>
          <p:cNvPr id="22" name="object 22"/>
          <p:cNvSpPr/>
          <p:nvPr/>
        </p:nvSpPr>
        <p:spPr>
          <a:xfrm>
            <a:off x="6251483" y="3495007"/>
            <a:ext cx="34925" cy="0"/>
          </a:xfrm>
          <a:custGeom>
            <a:avLst/>
            <a:gdLst/>
            <a:ahLst/>
            <a:cxnLst/>
            <a:rect l="l" t="t" r="r" b="b"/>
            <a:pathLst>
              <a:path w="34925">
                <a:moveTo>
                  <a:pt x="0" y="0"/>
                </a:moveTo>
                <a:lnTo>
                  <a:pt x="34502" y="0"/>
                </a:lnTo>
              </a:path>
            </a:pathLst>
          </a:custGeom>
          <a:ln w="3175">
            <a:solidFill>
              <a:srgbClr val="000000"/>
            </a:solidFill>
          </a:ln>
        </p:spPr>
        <p:txBody>
          <a:bodyPr wrap="square" lIns="0" tIns="0" rIns="0" bIns="0" rtlCol="0"/>
          <a:lstStyle/>
          <a:p>
            <a:endParaRPr/>
          </a:p>
        </p:txBody>
      </p:sp>
      <p:sp>
        <p:nvSpPr>
          <p:cNvPr id="23" name="object 23"/>
          <p:cNvSpPr/>
          <p:nvPr/>
        </p:nvSpPr>
        <p:spPr>
          <a:xfrm>
            <a:off x="6251483" y="3332387"/>
            <a:ext cx="34925" cy="0"/>
          </a:xfrm>
          <a:custGeom>
            <a:avLst/>
            <a:gdLst/>
            <a:ahLst/>
            <a:cxnLst/>
            <a:rect l="l" t="t" r="r" b="b"/>
            <a:pathLst>
              <a:path w="34925">
                <a:moveTo>
                  <a:pt x="0" y="0"/>
                </a:moveTo>
                <a:lnTo>
                  <a:pt x="34502" y="0"/>
                </a:lnTo>
              </a:path>
            </a:pathLst>
          </a:custGeom>
          <a:ln w="3175">
            <a:solidFill>
              <a:srgbClr val="000000"/>
            </a:solidFill>
          </a:ln>
        </p:spPr>
        <p:txBody>
          <a:bodyPr wrap="square" lIns="0" tIns="0" rIns="0" bIns="0" rtlCol="0"/>
          <a:lstStyle/>
          <a:p>
            <a:endParaRPr/>
          </a:p>
        </p:txBody>
      </p:sp>
      <p:sp>
        <p:nvSpPr>
          <p:cNvPr id="24" name="object 24"/>
          <p:cNvSpPr/>
          <p:nvPr/>
        </p:nvSpPr>
        <p:spPr>
          <a:xfrm>
            <a:off x="6251483" y="3169218"/>
            <a:ext cx="34925" cy="0"/>
          </a:xfrm>
          <a:custGeom>
            <a:avLst/>
            <a:gdLst/>
            <a:ahLst/>
            <a:cxnLst/>
            <a:rect l="l" t="t" r="r" b="b"/>
            <a:pathLst>
              <a:path w="34925">
                <a:moveTo>
                  <a:pt x="0" y="0"/>
                </a:moveTo>
                <a:lnTo>
                  <a:pt x="34502" y="0"/>
                </a:lnTo>
              </a:path>
            </a:pathLst>
          </a:custGeom>
          <a:ln w="3175">
            <a:solidFill>
              <a:srgbClr val="000000"/>
            </a:solidFill>
          </a:ln>
        </p:spPr>
        <p:txBody>
          <a:bodyPr wrap="square" lIns="0" tIns="0" rIns="0" bIns="0" rtlCol="0"/>
          <a:lstStyle/>
          <a:p>
            <a:endParaRPr/>
          </a:p>
        </p:txBody>
      </p:sp>
      <p:sp>
        <p:nvSpPr>
          <p:cNvPr id="25" name="object 25"/>
          <p:cNvSpPr/>
          <p:nvPr/>
        </p:nvSpPr>
        <p:spPr>
          <a:xfrm>
            <a:off x="6251483" y="3005866"/>
            <a:ext cx="34925" cy="0"/>
          </a:xfrm>
          <a:custGeom>
            <a:avLst/>
            <a:gdLst/>
            <a:ahLst/>
            <a:cxnLst/>
            <a:rect l="l" t="t" r="r" b="b"/>
            <a:pathLst>
              <a:path w="34925">
                <a:moveTo>
                  <a:pt x="0" y="0"/>
                </a:moveTo>
                <a:lnTo>
                  <a:pt x="34502" y="0"/>
                </a:lnTo>
              </a:path>
            </a:pathLst>
          </a:custGeom>
          <a:ln w="3175">
            <a:solidFill>
              <a:srgbClr val="000000"/>
            </a:solidFill>
          </a:ln>
        </p:spPr>
        <p:txBody>
          <a:bodyPr wrap="square" lIns="0" tIns="0" rIns="0" bIns="0" rtlCol="0"/>
          <a:lstStyle/>
          <a:p>
            <a:endParaRPr/>
          </a:p>
        </p:txBody>
      </p:sp>
      <p:sp>
        <p:nvSpPr>
          <p:cNvPr id="26" name="object 26"/>
          <p:cNvSpPr/>
          <p:nvPr/>
        </p:nvSpPr>
        <p:spPr>
          <a:xfrm>
            <a:off x="6251483" y="2843247"/>
            <a:ext cx="34925" cy="0"/>
          </a:xfrm>
          <a:custGeom>
            <a:avLst/>
            <a:gdLst/>
            <a:ahLst/>
            <a:cxnLst/>
            <a:rect l="l" t="t" r="r" b="b"/>
            <a:pathLst>
              <a:path w="34925">
                <a:moveTo>
                  <a:pt x="0" y="0"/>
                </a:moveTo>
                <a:lnTo>
                  <a:pt x="34502" y="0"/>
                </a:lnTo>
              </a:path>
            </a:pathLst>
          </a:custGeom>
          <a:ln w="3175">
            <a:solidFill>
              <a:srgbClr val="000000"/>
            </a:solidFill>
          </a:ln>
        </p:spPr>
        <p:txBody>
          <a:bodyPr wrap="square" lIns="0" tIns="0" rIns="0" bIns="0" rtlCol="0"/>
          <a:lstStyle/>
          <a:p>
            <a:endParaRPr/>
          </a:p>
        </p:txBody>
      </p:sp>
      <p:sp>
        <p:nvSpPr>
          <p:cNvPr id="27" name="object 27"/>
          <p:cNvSpPr/>
          <p:nvPr/>
        </p:nvSpPr>
        <p:spPr>
          <a:xfrm>
            <a:off x="6251483" y="2679163"/>
            <a:ext cx="34925" cy="0"/>
          </a:xfrm>
          <a:custGeom>
            <a:avLst/>
            <a:gdLst/>
            <a:ahLst/>
            <a:cxnLst/>
            <a:rect l="l" t="t" r="r" b="b"/>
            <a:pathLst>
              <a:path w="34925">
                <a:moveTo>
                  <a:pt x="0" y="0"/>
                </a:moveTo>
                <a:lnTo>
                  <a:pt x="34502" y="0"/>
                </a:lnTo>
              </a:path>
            </a:pathLst>
          </a:custGeom>
          <a:ln w="3175">
            <a:solidFill>
              <a:srgbClr val="000000"/>
            </a:solidFill>
          </a:ln>
        </p:spPr>
        <p:txBody>
          <a:bodyPr wrap="square" lIns="0" tIns="0" rIns="0" bIns="0" rtlCol="0"/>
          <a:lstStyle/>
          <a:p>
            <a:endParaRPr/>
          </a:p>
        </p:txBody>
      </p:sp>
      <p:sp>
        <p:nvSpPr>
          <p:cNvPr id="28" name="object 28"/>
          <p:cNvSpPr/>
          <p:nvPr/>
        </p:nvSpPr>
        <p:spPr>
          <a:xfrm>
            <a:off x="6269032" y="3658346"/>
            <a:ext cx="2343150" cy="0"/>
          </a:xfrm>
          <a:custGeom>
            <a:avLst/>
            <a:gdLst/>
            <a:ahLst/>
            <a:cxnLst/>
            <a:rect l="l" t="t" r="r" b="b"/>
            <a:pathLst>
              <a:path w="2343150">
                <a:moveTo>
                  <a:pt x="0" y="0"/>
                </a:moveTo>
                <a:lnTo>
                  <a:pt x="2342709" y="0"/>
                </a:lnTo>
              </a:path>
            </a:pathLst>
          </a:custGeom>
          <a:ln w="3175">
            <a:solidFill>
              <a:srgbClr val="000000"/>
            </a:solidFill>
          </a:ln>
        </p:spPr>
        <p:txBody>
          <a:bodyPr wrap="square" lIns="0" tIns="0" rIns="0" bIns="0" rtlCol="0"/>
          <a:lstStyle/>
          <a:p>
            <a:endParaRPr/>
          </a:p>
        </p:txBody>
      </p:sp>
      <p:sp>
        <p:nvSpPr>
          <p:cNvPr id="29" name="object 29"/>
          <p:cNvSpPr/>
          <p:nvPr/>
        </p:nvSpPr>
        <p:spPr>
          <a:xfrm>
            <a:off x="6269032" y="3637667"/>
            <a:ext cx="0" cy="42545"/>
          </a:xfrm>
          <a:custGeom>
            <a:avLst/>
            <a:gdLst/>
            <a:ahLst/>
            <a:cxnLst/>
            <a:rect l="l" t="t" r="r" b="b"/>
            <a:pathLst>
              <a:path h="42545">
                <a:moveTo>
                  <a:pt x="0" y="41963"/>
                </a:moveTo>
                <a:lnTo>
                  <a:pt x="0" y="0"/>
                </a:lnTo>
              </a:path>
            </a:pathLst>
          </a:custGeom>
          <a:ln w="3175">
            <a:solidFill>
              <a:srgbClr val="000000"/>
            </a:solidFill>
          </a:ln>
        </p:spPr>
        <p:txBody>
          <a:bodyPr wrap="square" lIns="0" tIns="0" rIns="0" bIns="0" rtlCol="0"/>
          <a:lstStyle/>
          <a:p>
            <a:endParaRPr/>
          </a:p>
        </p:txBody>
      </p:sp>
      <p:sp>
        <p:nvSpPr>
          <p:cNvPr id="30" name="object 30"/>
          <p:cNvSpPr/>
          <p:nvPr/>
        </p:nvSpPr>
        <p:spPr>
          <a:xfrm>
            <a:off x="6737384" y="3637667"/>
            <a:ext cx="0" cy="42545"/>
          </a:xfrm>
          <a:custGeom>
            <a:avLst/>
            <a:gdLst/>
            <a:ahLst/>
            <a:cxnLst/>
            <a:rect l="l" t="t" r="r" b="b"/>
            <a:pathLst>
              <a:path h="42545">
                <a:moveTo>
                  <a:pt x="0" y="41963"/>
                </a:moveTo>
                <a:lnTo>
                  <a:pt x="0" y="0"/>
                </a:lnTo>
              </a:path>
            </a:pathLst>
          </a:custGeom>
          <a:ln w="3175">
            <a:solidFill>
              <a:srgbClr val="000000"/>
            </a:solidFill>
          </a:ln>
        </p:spPr>
        <p:txBody>
          <a:bodyPr wrap="square" lIns="0" tIns="0" rIns="0" bIns="0" rtlCol="0"/>
          <a:lstStyle/>
          <a:p>
            <a:endParaRPr/>
          </a:p>
        </p:txBody>
      </p:sp>
      <p:sp>
        <p:nvSpPr>
          <p:cNvPr id="31" name="object 31"/>
          <p:cNvSpPr/>
          <p:nvPr/>
        </p:nvSpPr>
        <p:spPr>
          <a:xfrm>
            <a:off x="7206482" y="3637667"/>
            <a:ext cx="0" cy="42545"/>
          </a:xfrm>
          <a:custGeom>
            <a:avLst/>
            <a:gdLst/>
            <a:ahLst/>
            <a:cxnLst/>
            <a:rect l="l" t="t" r="r" b="b"/>
            <a:pathLst>
              <a:path h="42545">
                <a:moveTo>
                  <a:pt x="0" y="41963"/>
                </a:moveTo>
                <a:lnTo>
                  <a:pt x="0" y="0"/>
                </a:lnTo>
              </a:path>
            </a:pathLst>
          </a:custGeom>
          <a:ln w="3175">
            <a:solidFill>
              <a:srgbClr val="000000"/>
            </a:solidFill>
          </a:ln>
        </p:spPr>
        <p:txBody>
          <a:bodyPr wrap="square" lIns="0" tIns="0" rIns="0" bIns="0" rtlCol="0"/>
          <a:lstStyle/>
          <a:p>
            <a:endParaRPr/>
          </a:p>
        </p:txBody>
      </p:sp>
      <p:sp>
        <p:nvSpPr>
          <p:cNvPr id="32" name="object 32"/>
          <p:cNvSpPr/>
          <p:nvPr/>
        </p:nvSpPr>
        <p:spPr>
          <a:xfrm>
            <a:off x="7674854" y="3637667"/>
            <a:ext cx="0" cy="42545"/>
          </a:xfrm>
          <a:custGeom>
            <a:avLst/>
            <a:gdLst/>
            <a:ahLst/>
            <a:cxnLst/>
            <a:rect l="l" t="t" r="r" b="b"/>
            <a:pathLst>
              <a:path h="42545">
                <a:moveTo>
                  <a:pt x="0" y="41963"/>
                </a:moveTo>
                <a:lnTo>
                  <a:pt x="0" y="0"/>
                </a:lnTo>
              </a:path>
            </a:pathLst>
          </a:custGeom>
          <a:ln w="3175">
            <a:solidFill>
              <a:srgbClr val="000000"/>
            </a:solidFill>
          </a:ln>
        </p:spPr>
        <p:txBody>
          <a:bodyPr wrap="square" lIns="0" tIns="0" rIns="0" bIns="0" rtlCol="0"/>
          <a:lstStyle/>
          <a:p>
            <a:endParaRPr/>
          </a:p>
        </p:txBody>
      </p:sp>
      <p:sp>
        <p:nvSpPr>
          <p:cNvPr id="33" name="object 33"/>
          <p:cNvSpPr/>
          <p:nvPr/>
        </p:nvSpPr>
        <p:spPr>
          <a:xfrm>
            <a:off x="8143951" y="3637667"/>
            <a:ext cx="0" cy="42545"/>
          </a:xfrm>
          <a:custGeom>
            <a:avLst/>
            <a:gdLst/>
            <a:ahLst/>
            <a:cxnLst/>
            <a:rect l="l" t="t" r="r" b="b"/>
            <a:pathLst>
              <a:path h="42545">
                <a:moveTo>
                  <a:pt x="0" y="41963"/>
                </a:moveTo>
                <a:lnTo>
                  <a:pt x="0" y="0"/>
                </a:lnTo>
              </a:path>
            </a:pathLst>
          </a:custGeom>
          <a:ln w="3175">
            <a:solidFill>
              <a:srgbClr val="000000"/>
            </a:solidFill>
          </a:ln>
        </p:spPr>
        <p:txBody>
          <a:bodyPr wrap="square" lIns="0" tIns="0" rIns="0" bIns="0" rtlCol="0"/>
          <a:lstStyle/>
          <a:p>
            <a:endParaRPr/>
          </a:p>
        </p:txBody>
      </p:sp>
      <p:sp>
        <p:nvSpPr>
          <p:cNvPr id="34" name="object 34"/>
          <p:cNvSpPr/>
          <p:nvPr/>
        </p:nvSpPr>
        <p:spPr>
          <a:xfrm>
            <a:off x="8612323" y="3637667"/>
            <a:ext cx="0" cy="42545"/>
          </a:xfrm>
          <a:custGeom>
            <a:avLst/>
            <a:gdLst/>
            <a:ahLst/>
            <a:cxnLst/>
            <a:rect l="l" t="t" r="r" b="b"/>
            <a:pathLst>
              <a:path h="42545">
                <a:moveTo>
                  <a:pt x="0" y="41963"/>
                </a:moveTo>
                <a:lnTo>
                  <a:pt x="0" y="0"/>
                </a:lnTo>
              </a:path>
            </a:pathLst>
          </a:custGeom>
          <a:ln w="3175">
            <a:solidFill>
              <a:srgbClr val="000000"/>
            </a:solidFill>
          </a:ln>
        </p:spPr>
        <p:txBody>
          <a:bodyPr wrap="square" lIns="0" tIns="0" rIns="0" bIns="0" rtlCol="0"/>
          <a:lstStyle/>
          <a:p>
            <a:endParaRPr/>
          </a:p>
        </p:txBody>
      </p:sp>
      <p:sp>
        <p:nvSpPr>
          <p:cNvPr id="35" name="object 35"/>
          <p:cNvSpPr txBox="1"/>
          <p:nvPr/>
        </p:nvSpPr>
        <p:spPr>
          <a:xfrm>
            <a:off x="6123970" y="2614034"/>
            <a:ext cx="111760" cy="1090930"/>
          </a:xfrm>
          <a:prstGeom prst="rect">
            <a:avLst/>
          </a:prstGeom>
        </p:spPr>
        <p:txBody>
          <a:bodyPr vert="horz" wrap="square" lIns="0" tIns="15240" rIns="0" bIns="0" rtlCol="0">
            <a:spAutoFit/>
          </a:bodyPr>
          <a:lstStyle/>
          <a:p>
            <a:pPr marR="5715" algn="r">
              <a:lnSpc>
                <a:spcPct val="100000"/>
              </a:lnSpc>
              <a:spcBef>
                <a:spcPts val="120"/>
              </a:spcBef>
            </a:pPr>
            <a:r>
              <a:rPr sz="550" spc="-55" dirty="0">
                <a:latin typeface="Arial"/>
                <a:cs typeface="Arial"/>
              </a:rPr>
              <a:t>1</a:t>
            </a:r>
            <a:r>
              <a:rPr sz="550" spc="-50" dirty="0">
                <a:latin typeface="Arial"/>
                <a:cs typeface="Arial"/>
              </a:rPr>
              <a:t>2</a:t>
            </a:r>
            <a:r>
              <a:rPr sz="550" spc="-55" dirty="0">
                <a:latin typeface="Arial"/>
                <a:cs typeface="Arial"/>
              </a:rPr>
              <a:t>0</a:t>
            </a:r>
            <a:endParaRPr sz="550">
              <a:latin typeface="Arial"/>
              <a:cs typeface="Arial"/>
            </a:endParaRPr>
          </a:p>
          <a:p>
            <a:pPr>
              <a:lnSpc>
                <a:spcPct val="100000"/>
              </a:lnSpc>
              <a:spcBef>
                <a:spcPts val="50"/>
              </a:spcBef>
            </a:pPr>
            <a:endParaRPr sz="500">
              <a:latin typeface="Arial"/>
              <a:cs typeface="Arial"/>
            </a:endParaRPr>
          </a:p>
          <a:p>
            <a:pPr marR="5715" algn="r">
              <a:lnSpc>
                <a:spcPct val="100000"/>
              </a:lnSpc>
            </a:pPr>
            <a:r>
              <a:rPr sz="550" spc="-55" dirty="0">
                <a:latin typeface="Arial"/>
                <a:cs typeface="Arial"/>
              </a:rPr>
              <a:t>1</a:t>
            </a:r>
            <a:r>
              <a:rPr sz="550" spc="-50" dirty="0">
                <a:latin typeface="Arial"/>
                <a:cs typeface="Arial"/>
              </a:rPr>
              <a:t>0</a:t>
            </a:r>
            <a:r>
              <a:rPr sz="550" spc="-55" dirty="0">
                <a:latin typeface="Arial"/>
                <a:cs typeface="Arial"/>
              </a:rPr>
              <a:t>0</a:t>
            </a:r>
            <a:endParaRPr sz="550">
              <a:latin typeface="Arial"/>
              <a:cs typeface="Arial"/>
            </a:endParaRPr>
          </a:p>
          <a:p>
            <a:pPr>
              <a:lnSpc>
                <a:spcPct val="100000"/>
              </a:lnSpc>
              <a:spcBef>
                <a:spcPts val="45"/>
              </a:spcBef>
            </a:pPr>
            <a:endParaRPr sz="500">
              <a:latin typeface="Arial"/>
              <a:cs typeface="Arial"/>
            </a:endParaRPr>
          </a:p>
          <a:p>
            <a:pPr marR="5080" algn="r">
              <a:lnSpc>
                <a:spcPct val="100000"/>
              </a:lnSpc>
            </a:pPr>
            <a:r>
              <a:rPr sz="550" spc="-55" dirty="0">
                <a:latin typeface="Arial"/>
                <a:cs typeface="Arial"/>
              </a:rPr>
              <a:t>80</a:t>
            </a:r>
            <a:endParaRPr sz="550">
              <a:latin typeface="Arial"/>
              <a:cs typeface="Arial"/>
            </a:endParaRPr>
          </a:p>
          <a:p>
            <a:pPr>
              <a:lnSpc>
                <a:spcPct val="100000"/>
              </a:lnSpc>
              <a:spcBef>
                <a:spcPts val="50"/>
              </a:spcBef>
            </a:pPr>
            <a:endParaRPr sz="500">
              <a:latin typeface="Arial"/>
              <a:cs typeface="Arial"/>
            </a:endParaRPr>
          </a:p>
          <a:p>
            <a:pPr marR="5080" algn="r">
              <a:lnSpc>
                <a:spcPct val="100000"/>
              </a:lnSpc>
            </a:pPr>
            <a:r>
              <a:rPr sz="550" spc="-55" dirty="0">
                <a:latin typeface="Arial"/>
                <a:cs typeface="Arial"/>
              </a:rPr>
              <a:t>60</a:t>
            </a:r>
            <a:endParaRPr sz="550">
              <a:latin typeface="Arial"/>
              <a:cs typeface="Arial"/>
            </a:endParaRPr>
          </a:p>
          <a:p>
            <a:pPr>
              <a:lnSpc>
                <a:spcPct val="100000"/>
              </a:lnSpc>
              <a:spcBef>
                <a:spcPts val="55"/>
              </a:spcBef>
            </a:pPr>
            <a:endParaRPr sz="500">
              <a:latin typeface="Arial"/>
              <a:cs typeface="Arial"/>
            </a:endParaRPr>
          </a:p>
          <a:p>
            <a:pPr marR="5080" algn="r">
              <a:lnSpc>
                <a:spcPct val="100000"/>
              </a:lnSpc>
            </a:pPr>
            <a:r>
              <a:rPr sz="550" spc="-55" dirty="0">
                <a:latin typeface="Arial"/>
                <a:cs typeface="Arial"/>
              </a:rPr>
              <a:t>40</a:t>
            </a:r>
            <a:endParaRPr sz="550">
              <a:latin typeface="Arial"/>
              <a:cs typeface="Arial"/>
            </a:endParaRPr>
          </a:p>
          <a:p>
            <a:pPr>
              <a:lnSpc>
                <a:spcPct val="100000"/>
              </a:lnSpc>
              <a:spcBef>
                <a:spcPts val="45"/>
              </a:spcBef>
            </a:pPr>
            <a:endParaRPr sz="500">
              <a:latin typeface="Arial"/>
              <a:cs typeface="Arial"/>
            </a:endParaRPr>
          </a:p>
          <a:p>
            <a:pPr marR="5080" algn="r">
              <a:lnSpc>
                <a:spcPct val="100000"/>
              </a:lnSpc>
            </a:pPr>
            <a:r>
              <a:rPr sz="550" spc="-55" dirty="0">
                <a:latin typeface="Arial"/>
                <a:cs typeface="Arial"/>
              </a:rPr>
              <a:t>20</a:t>
            </a:r>
            <a:endParaRPr sz="550">
              <a:latin typeface="Arial"/>
              <a:cs typeface="Arial"/>
            </a:endParaRPr>
          </a:p>
          <a:p>
            <a:pPr>
              <a:lnSpc>
                <a:spcPct val="100000"/>
              </a:lnSpc>
              <a:spcBef>
                <a:spcPts val="50"/>
              </a:spcBef>
            </a:pPr>
            <a:endParaRPr sz="500">
              <a:latin typeface="Arial"/>
              <a:cs typeface="Arial"/>
            </a:endParaRPr>
          </a:p>
          <a:p>
            <a:pPr marR="5080" algn="r">
              <a:lnSpc>
                <a:spcPct val="100000"/>
              </a:lnSpc>
            </a:pPr>
            <a:r>
              <a:rPr sz="550" spc="-55" dirty="0">
                <a:latin typeface="Arial"/>
                <a:cs typeface="Arial"/>
              </a:rPr>
              <a:t>0</a:t>
            </a:r>
            <a:endParaRPr sz="550">
              <a:latin typeface="Arial"/>
              <a:cs typeface="Arial"/>
            </a:endParaRPr>
          </a:p>
        </p:txBody>
      </p:sp>
      <p:sp>
        <p:nvSpPr>
          <p:cNvPr id="36" name="object 36"/>
          <p:cNvSpPr txBox="1"/>
          <p:nvPr/>
        </p:nvSpPr>
        <p:spPr>
          <a:xfrm>
            <a:off x="6403594" y="3697642"/>
            <a:ext cx="210185" cy="113030"/>
          </a:xfrm>
          <a:prstGeom prst="rect">
            <a:avLst/>
          </a:prstGeom>
        </p:spPr>
        <p:txBody>
          <a:bodyPr vert="horz" wrap="square" lIns="0" tIns="15240" rIns="0" bIns="0" rtlCol="0">
            <a:spAutoFit/>
          </a:bodyPr>
          <a:lstStyle/>
          <a:p>
            <a:pPr>
              <a:lnSpc>
                <a:spcPct val="100000"/>
              </a:lnSpc>
              <a:spcBef>
                <a:spcPts val="120"/>
              </a:spcBef>
            </a:pPr>
            <a:r>
              <a:rPr sz="550" spc="-65" dirty="0">
                <a:latin typeface="Arial"/>
                <a:cs typeface="Arial"/>
              </a:rPr>
              <a:t>C</a:t>
            </a:r>
            <a:r>
              <a:rPr sz="550" spc="-30" dirty="0">
                <a:latin typeface="Arial"/>
                <a:cs typeface="Arial"/>
              </a:rPr>
              <a:t>.</a:t>
            </a:r>
            <a:r>
              <a:rPr sz="550" spc="-25" dirty="0">
                <a:latin typeface="Arial"/>
                <a:cs typeface="Arial"/>
              </a:rPr>
              <a:t>j</a:t>
            </a:r>
            <a:r>
              <a:rPr sz="550" spc="-50" dirty="0">
                <a:latin typeface="Arial"/>
                <a:cs typeface="Arial"/>
              </a:rPr>
              <a:t>e</a:t>
            </a:r>
            <a:r>
              <a:rPr sz="550" spc="-25" dirty="0">
                <a:latin typeface="Arial"/>
                <a:cs typeface="Arial"/>
              </a:rPr>
              <a:t>j</a:t>
            </a:r>
            <a:r>
              <a:rPr sz="550" spc="-55" dirty="0">
                <a:latin typeface="Arial"/>
                <a:cs typeface="Arial"/>
              </a:rPr>
              <a:t>u</a:t>
            </a:r>
            <a:r>
              <a:rPr sz="550" spc="-50" dirty="0">
                <a:latin typeface="Arial"/>
                <a:cs typeface="Arial"/>
              </a:rPr>
              <a:t>n</a:t>
            </a:r>
            <a:r>
              <a:rPr sz="550" spc="-25" dirty="0">
                <a:latin typeface="Arial"/>
                <a:cs typeface="Arial"/>
              </a:rPr>
              <a:t>i</a:t>
            </a:r>
            <a:endParaRPr sz="550">
              <a:latin typeface="Arial"/>
              <a:cs typeface="Arial"/>
            </a:endParaRPr>
          </a:p>
        </p:txBody>
      </p:sp>
      <p:sp>
        <p:nvSpPr>
          <p:cNvPr id="37" name="object 37"/>
          <p:cNvSpPr txBox="1"/>
          <p:nvPr/>
        </p:nvSpPr>
        <p:spPr>
          <a:xfrm>
            <a:off x="6896171" y="3697642"/>
            <a:ext cx="161290" cy="113030"/>
          </a:xfrm>
          <a:prstGeom prst="rect">
            <a:avLst/>
          </a:prstGeom>
        </p:spPr>
        <p:txBody>
          <a:bodyPr vert="horz" wrap="square" lIns="0" tIns="15240" rIns="0" bIns="0" rtlCol="0">
            <a:spAutoFit/>
          </a:bodyPr>
          <a:lstStyle/>
          <a:p>
            <a:pPr>
              <a:lnSpc>
                <a:spcPct val="100000"/>
              </a:lnSpc>
              <a:spcBef>
                <a:spcPts val="120"/>
              </a:spcBef>
            </a:pPr>
            <a:r>
              <a:rPr sz="550" spc="-65" dirty="0">
                <a:latin typeface="Arial"/>
                <a:cs typeface="Arial"/>
              </a:rPr>
              <a:t>C</a:t>
            </a:r>
            <a:r>
              <a:rPr sz="550" spc="-30" dirty="0">
                <a:latin typeface="Arial"/>
                <a:cs typeface="Arial"/>
              </a:rPr>
              <a:t>.</a:t>
            </a:r>
            <a:r>
              <a:rPr sz="550" spc="-40" dirty="0">
                <a:latin typeface="Arial"/>
                <a:cs typeface="Arial"/>
              </a:rPr>
              <a:t>c</a:t>
            </a:r>
            <a:r>
              <a:rPr sz="550" spc="-50" dirty="0">
                <a:latin typeface="Arial"/>
                <a:cs typeface="Arial"/>
              </a:rPr>
              <a:t>o</a:t>
            </a:r>
            <a:r>
              <a:rPr sz="550" spc="-25" dirty="0">
                <a:latin typeface="Arial"/>
                <a:cs typeface="Arial"/>
              </a:rPr>
              <a:t>li</a:t>
            </a:r>
            <a:endParaRPr sz="550">
              <a:latin typeface="Arial"/>
              <a:cs typeface="Arial"/>
            </a:endParaRPr>
          </a:p>
        </p:txBody>
      </p:sp>
      <p:sp>
        <p:nvSpPr>
          <p:cNvPr id="38" name="object 38"/>
          <p:cNvSpPr txBox="1"/>
          <p:nvPr/>
        </p:nvSpPr>
        <p:spPr>
          <a:xfrm>
            <a:off x="7827105" y="3697642"/>
            <a:ext cx="173355" cy="113030"/>
          </a:xfrm>
          <a:prstGeom prst="rect">
            <a:avLst/>
          </a:prstGeom>
        </p:spPr>
        <p:txBody>
          <a:bodyPr vert="horz" wrap="square" lIns="0" tIns="15240" rIns="0" bIns="0" rtlCol="0">
            <a:spAutoFit/>
          </a:bodyPr>
          <a:lstStyle/>
          <a:p>
            <a:pPr>
              <a:lnSpc>
                <a:spcPct val="100000"/>
              </a:lnSpc>
              <a:spcBef>
                <a:spcPts val="120"/>
              </a:spcBef>
            </a:pPr>
            <a:r>
              <a:rPr sz="550" spc="-65" dirty="0">
                <a:latin typeface="Arial"/>
                <a:cs typeface="Arial"/>
              </a:rPr>
              <a:t>U</a:t>
            </a:r>
            <a:r>
              <a:rPr sz="550" spc="-55" dirty="0">
                <a:latin typeface="Arial"/>
                <a:cs typeface="Arial"/>
              </a:rPr>
              <a:t>PT</a:t>
            </a:r>
            <a:r>
              <a:rPr sz="550" spc="-70" dirty="0">
                <a:latin typeface="Arial"/>
                <a:cs typeface="Arial"/>
              </a:rPr>
              <a:t>C</a:t>
            </a:r>
            <a:endParaRPr sz="550">
              <a:latin typeface="Arial"/>
              <a:cs typeface="Arial"/>
            </a:endParaRPr>
          </a:p>
        </p:txBody>
      </p:sp>
      <p:sp>
        <p:nvSpPr>
          <p:cNvPr id="39" name="object 39"/>
          <p:cNvSpPr txBox="1"/>
          <p:nvPr/>
        </p:nvSpPr>
        <p:spPr>
          <a:xfrm>
            <a:off x="8254279" y="3697642"/>
            <a:ext cx="257810" cy="113030"/>
          </a:xfrm>
          <a:prstGeom prst="rect">
            <a:avLst/>
          </a:prstGeom>
        </p:spPr>
        <p:txBody>
          <a:bodyPr vert="horz" wrap="square" lIns="0" tIns="15240" rIns="0" bIns="0" rtlCol="0">
            <a:spAutoFit/>
          </a:bodyPr>
          <a:lstStyle/>
          <a:p>
            <a:pPr>
              <a:lnSpc>
                <a:spcPct val="100000"/>
              </a:lnSpc>
              <a:spcBef>
                <a:spcPts val="120"/>
              </a:spcBef>
            </a:pPr>
            <a:r>
              <a:rPr sz="550" spc="-65" dirty="0">
                <a:latin typeface="Arial"/>
                <a:cs typeface="Arial"/>
              </a:rPr>
              <a:t>U</a:t>
            </a:r>
            <a:r>
              <a:rPr sz="550" spc="-55" dirty="0">
                <a:latin typeface="Arial"/>
                <a:cs typeface="Arial"/>
              </a:rPr>
              <a:t>n</a:t>
            </a:r>
            <a:r>
              <a:rPr sz="550" spc="-40" dirty="0">
                <a:latin typeface="Arial"/>
                <a:cs typeface="Arial"/>
              </a:rPr>
              <a:t>k</a:t>
            </a:r>
            <a:r>
              <a:rPr sz="550" spc="-55" dirty="0">
                <a:latin typeface="Arial"/>
                <a:cs typeface="Arial"/>
              </a:rPr>
              <a:t>n</a:t>
            </a:r>
            <a:r>
              <a:rPr sz="550" spc="-50" dirty="0">
                <a:latin typeface="Arial"/>
                <a:cs typeface="Arial"/>
              </a:rPr>
              <a:t>o</a:t>
            </a:r>
            <a:r>
              <a:rPr sz="550" spc="-65" dirty="0">
                <a:latin typeface="Arial"/>
                <a:cs typeface="Arial"/>
              </a:rPr>
              <a:t>wn</a:t>
            </a:r>
            <a:endParaRPr sz="550">
              <a:latin typeface="Arial"/>
              <a:cs typeface="Arial"/>
            </a:endParaRPr>
          </a:p>
        </p:txBody>
      </p:sp>
      <p:sp>
        <p:nvSpPr>
          <p:cNvPr id="40" name="object 40"/>
          <p:cNvSpPr txBox="1"/>
          <p:nvPr/>
        </p:nvSpPr>
        <p:spPr>
          <a:xfrm>
            <a:off x="7101431" y="3648193"/>
            <a:ext cx="685800" cy="299085"/>
          </a:xfrm>
          <a:prstGeom prst="rect">
            <a:avLst/>
          </a:prstGeom>
        </p:spPr>
        <p:txBody>
          <a:bodyPr vert="horz" wrap="square" lIns="0" tIns="64769" rIns="0" bIns="0" rtlCol="0">
            <a:spAutoFit/>
          </a:bodyPr>
          <a:lstStyle/>
          <a:p>
            <a:pPr marR="2540" algn="ctr">
              <a:lnSpc>
                <a:spcPct val="100000"/>
              </a:lnSpc>
              <a:spcBef>
                <a:spcPts val="509"/>
              </a:spcBef>
            </a:pPr>
            <a:r>
              <a:rPr sz="550" spc="-40" dirty="0">
                <a:latin typeface="Arial"/>
                <a:cs typeface="Arial"/>
              </a:rPr>
              <a:t>C.lari</a:t>
            </a:r>
            <a:endParaRPr sz="550">
              <a:latin typeface="Arial"/>
              <a:cs typeface="Arial"/>
            </a:endParaRPr>
          </a:p>
          <a:p>
            <a:pPr marR="5080" algn="ctr">
              <a:lnSpc>
                <a:spcPct val="100000"/>
              </a:lnSpc>
              <a:spcBef>
                <a:spcPts val="415"/>
              </a:spcBef>
            </a:pPr>
            <a:r>
              <a:rPr sz="550" b="1" i="1" spc="-50" dirty="0">
                <a:latin typeface="Arial"/>
                <a:cs typeface="Arial"/>
              </a:rPr>
              <a:t>Campylobacter</a:t>
            </a:r>
            <a:r>
              <a:rPr sz="550" b="1" i="1" spc="5" dirty="0">
                <a:latin typeface="Arial"/>
                <a:cs typeface="Arial"/>
              </a:rPr>
              <a:t> </a:t>
            </a:r>
            <a:r>
              <a:rPr sz="550" b="1" spc="-50" dirty="0">
                <a:latin typeface="Arial"/>
                <a:cs typeface="Arial"/>
              </a:rPr>
              <a:t>species</a:t>
            </a:r>
            <a:endParaRPr sz="550">
              <a:latin typeface="Arial"/>
              <a:cs typeface="Arial"/>
            </a:endParaRPr>
          </a:p>
        </p:txBody>
      </p:sp>
      <p:sp>
        <p:nvSpPr>
          <p:cNvPr id="41" name="object 41"/>
          <p:cNvSpPr txBox="1"/>
          <p:nvPr/>
        </p:nvSpPr>
        <p:spPr>
          <a:xfrm>
            <a:off x="5994956" y="2855625"/>
            <a:ext cx="90170" cy="635000"/>
          </a:xfrm>
          <a:prstGeom prst="rect">
            <a:avLst/>
          </a:prstGeom>
        </p:spPr>
        <p:txBody>
          <a:bodyPr vert="vert270" wrap="square" lIns="0" tIns="7620" rIns="0" bIns="0" rtlCol="0">
            <a:spAutoFit/>
          </a:bodyPr>
          <a:lstStyle/>
          <a:p>
            <a:pPr marL="12700">
              <a:lnSpc>
                <a:spcPct val="100000"/>
              </a:lnSpc>
              <a:spcBef>
                <a:spcPts val="60"/>
              </a:spcBef>
            </a:pPr>
            <a:r>
              <a:rPr sz="450" b="1" spc="70" dirty="0">
                <a:latin typeface="Arial"/>
                <a:cs typeface="Arial"/>
              </a:rPr>
              <a:t>Number </a:t>
            </a:r>
            <a:r>
              <a:rPr sz="450" b="1" spc="50" dirty="0">
                <a:latin typeface="Arial"/>
                <a:cs typeface="Arial"/>
              </a:rPr>
              <a:t>of</a:t>
            </a:r>
            <a:r>
              <a:rPr sz="450" b="1" spc="-80" dirty="0">
                <a:latin typeface="Arial"/>
                <a:cs typeface="Arial"/>
              </a:rPr>
              <a:t> </a:t>
            </a:r>
            <a:r>
              <a:rPr sz="450" b="1" spc="45" dirty="0">
                <a:latin typeface="Arial"/>
                <a:cs typeface="Arial"/>
              </a:rPr>
              <a:t>strains</a:t>
            </a:r>
            <a:endParaRPr sz="450">
              <a:latin typeface="Arial"/>
              <a:cs typeface="Arial"/>
            </a:endParaRPr>
          </a:p>
        </p:txBody>
      </p:sp>
      <p:sp>
        <p:nvSpPr>
          <p:cNvPr id="42" name="object 42"/>
          <p:cNvSpPr/>
          <p:nvPr/>
        </p:nvSpPr>
        <p:spPr>
          <a:xfrm>
            <a:off x="8692443" y="2926717"/>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solidFill>
            <a:srgbClr val="FF0000"/>
          </a:solidFill>
        </p:spPr>
        <p:txBody>
          <a:bodyPr wrap="square" lIns="0" tIns="0" rIns="0" bIns="0" rtlCol="0"/>
          <a:lstStyle/>
          <a:p>
            <a:endParaRPr/>
          </a:p>
        </p:txBody>
      </p:sp>
      <p:sp>
        <p:nvSpPr>
          <p:cNvPr id="43" name="object 43"/>
          <p:cNvSpPr/>
          <p:nvPr/>
        </p:nvSpPr>
        <p:spPr>
          <a:xfrm>
            <a:off x="8692443" y="2926717"/>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ln w="7917">
            <a:solidFill>
              <a:srgbClr val="000000"/>
            </a:solidFill>
          </a:ln>
        </p:spPr>
        <p:txBody>
          <a:bodyPr wrap="square" lIns="0" tIns="0" rIns="0" bIns="0" rtlCol="0"/>
          <a:lstStyle/>
          <a:p>
            <a:endParaRPr/>
          </a:p>
        </p:txBody>
      </p:sp>
      <p:sp>
        <p:nvSpPr>
          <p:cNvPr id="44" name="object 44"/>
          <p:cNvSpPr/>
          <p:nvPr/>
        </p:nvSpPr>
        <p:spPr>
          <a:xfrm>
            <a:off x="8692443" y="3040459"/>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solidFill>
            <a:srgbClr val="00FF00"/>
          </a:solidFill>
        </p:spPr>
        <p:txBody>
          <a:bodyPr wrap="square" lIns="0" tIns="0" rIns="0" bIns="0" rtlCol="0"/>
          <a:lstStyle/>
          <a:p>
            <a:endParaRPr/>
          </a:p>
        </p:txBody>
      </p:sp>
      <p:sp>
        <p:nvSpPr>
          <p:cNvPr id="45" name="object 45"/>
          <p:cNvSpPr/>
          <p:nvPr/>
        </p:nvSpPr>
        <p:spPr>
          <a:xfrm>
            <a:off x="8692443" y="3040459"/>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ln w="7917">
            <a:solidFill>
              <a:srgbClr val="000000"/>
            </a:solidFill>
          </a:ln>
        </p:spPr>
        <p:txBody>
          <a:bodyPr wrap="square" lIns="0" tIns="0" rIns="0" bIns="0" rtlCol="0"/>
          <a:lstStyle/>
          <a:p>
            <a:endParaRPr/>
          </a:p>
        </p:txBody>
      </p:sp>
      <p:sp>
        <p:nvSpPr>
          <p:cNvPr id="46" name="object 46"/>
          <p:cNvSpPr/>
          <p:nvPr/>
        </p:nvSpPr>
        <p:spPr>
          <a:xfrm>
            <a:off x="8692443" y="3154202"/>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solidFill>
            <a:srgbClr val="FFFF00"/>
          </a:solidFill>
        </p:spPr>
        <p:txBody>
          <a:bodyPr wrap="square" lIns="0" tIns="0" rIns="0" bIns="0" rtlCol="0"/>
          <a:lstStyle/>
          <a:p>
            <a:endParaRPr/>
          </a:p>
        </p:txBody>
      </p:sp>
      <p:sp>
        <p:nvSpPr>
          <p:cNvPr id="47" name="object 47"/>
          <p:cNvSpPr/>
          <p:nvPr/>
        </p:nvSpPr>
        <p:spPr>
          <a:xfrm>
            <a:off x="8692443" y="3154202"/>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ln w="7917">
            <a:solidFill>
              <a:srgbClr val="000000"/>
            </a:solidFill>
          </a:ln>
        </p:spPr>
        <p:txBody>
          <a:bodyPr wrap="square" lIns="0" tIns="0" rIns="0" bIns="0" rtlCol="0"/>
          <a:lstStyle/>
          <a:p>
            <a:endParaRPr/>
          </a:p>
        </p:txBody>
      </p:sp>
      <p:sp>
        <p:nvSpPr>
          <p:cNvPr id="48" name="object 48"/>
          <p:cNvSpPr/>
          <p:nvPr/>
        </p:nvSpPr>
        <p:spPr>
          <a:xfrm>
            <a:off x="8692443" y="3267944"/>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solidFill>
            <a:srgbClr val="0000FF"/>
          </a:solidFill>
        </p:spPr>
        <p:txBody>
          <a:bodyPr wrap="square" lIns="0" tIns="0" rIns="0" bIns="0" rtlCol="0"/>
          <a:lstStyle/>
          <a:p>
            <a:endParaRPr/>
          </a:p>
        </p:txBody>
      </p:sp>
      <p:sp>
        <p:nvSpPr>
          <p:cNvPr id="49" name="object 49"/>
          <p:cNvSpPr/>
          <p:nvPr/>
        </p:nvSpPr>
        <p:spPr>
          <a:xfrm>
            <a:off x="8692443" y="3267944"/>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ln w="7917">
            <a:solidFill>
              <a:srgbClr val="000000"/>
            </a:solidFill>
          </a:ln>
        </p:spPr>
        <p:txBody>
          <a:bodyPr wrap="square" lIns="0" tIns="0" rIns="0" bIns="0" rtlCol="0"/>
          <a:lstStyle/>
          <a:p>
            <a:endParaRPr/>
          </a:p>
        </p:txBody>
      </p:sp>
      <p:sp>
        <p:nvSpPr>
          <p:cNvPr id="50" name="object 50"/>
          <p:cNvSpPr/>
          <p:nvPr/>
        </p:nvSpPr>
        <p:spPr>
          <a:xfrm>
            <a:off x="8692443" y="3381564"/>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solidFill>
            <a:srgbClr val="FF00FF"/>
          </a:solidFill>
        </p:spPr>
        <p:txBody>
          <a:bodyPr wrap="square" lIns="0" tIns="0" rIns="0" bIns="0" rtlCol="0"/>
          <a:lstStyle/>
          <a:p>
            <a:endParaRPr/>
          </a:p>
        </p:txBody>
      </p:sp>
      <p:sp>
        <p:nvSpPr>
          <p:cNvPr id="51" name="object 51"/>
          <p:cNvSpPr/>
          <p:nvPr/>
        </p:nvSpPr>
        <p:spPr>
          <a:xfrm>
            <a:off x="8692443" y="3381564"/>
            <a:ext cx="33655" cy="40640"/>
          </a:xfrm>
          <a:custGeom>
            <a:avLst/>
            <a:gdLst/>
            <a:ahLst/>
            <a:cxnLst/>
            <a:rect l="l" t="t" r="r" b="b"/>
            <a:pathLst>
              <a:path w="33654" h="40639">
                <a:moveTo>
                  <a:pt x="0" y="40462"/>
                </a:moveTo>
                <a:lnTo>
                  <a:pt x="33310" y="40462"/>
                </a:lnTo>
                <a:lnTo>
                  <a:pt x="33310" y="0"/>
                </a:lnTo>
                <a:lnTo>
                  <a:pt x="0" y="0"/>
                </a:lnTo>
                <a:lnTo>
                  <a:pt x="0" y="40462"/>
                </a:lnTo>
                <a:close/>
              </a:path>
            </a:pathLst>
          </a:custGeom>
          <a:ln w="7917">
            <a:solidFill>
              <a:srgbClr val="000000"/>
            </a:solidFill>
          </a:ln>
        </p:spPr>
        <p:txBody>
          <a:bodyPr wrap="square" lIns="0" tIns="0" rIns="0" bIns="0" rtlCol="0"/>
          <a:lstStyle/>
          <a:p>
            <a:endParaRPr/>
          </a:p>
        </p:txBody>
      </p:sp>
      <p:sp>
        <p:nvSpPr>
          <p:cNvPr id="52" name="object 52"/>
          <p:cNvSpPr txBox="1"/>
          <p:nvPr/>
        </p:nvSpPr>
        <p:spPr>
          <a:xfrm>
            <a:off x="8668915" y="2891648"/>
            <a:ext cx="342900" cy="566420"/>
          </a:xfrm>
          <a:prstGeom prst="rect">
            <a:avLst/>
          </a:prstGeom>
          <a:ln w="3175">
            <a:solidFill>
              <a:srgbClr val="000000"/>
            </a:solidFill>
          </a:ln>
        </p:spPr>
        <p:txBody>
          <a:bodyPr vert="horz" wrap="square" lIns="0" tIns="12700" rIns="0" bIns="0" rtlCol="0">
            <a:spAutoFit/>
          </a:bodyPr>
          <a:lstStyle/>
          <a:p>
            <a:pPr marL="74295">
              <a:lnSpc>
                <a:spcPct val="100000"/>
              </a:lnSpc>
              <a:spcBef>
                <a:spcPts val="100"/>
              </a:spcBef>
            </a:pPr>
            <a:r>
              <a:rPr sz="550" spc="-40" dirty="0">
                <a:latin typeface="Arial"/>
                <a:cs typeface="Arial"/>
              </a:rPr>
              <a:t>C.jejuni</a:t>
            </a:r>
            <a:endParaRPr sz="550">
              <a:latin typeface="Arial"/>
              <a:cs typeface="Arial"/>
            </a:endParaRPr>
          </a:p>
          <a:p>
            <a:pPr marL="74295" marR="99695" algn="just">
              <a:lnSpc>
                <a:spcPct val="135600"/>
              </a:lnSpc>
            </a:pPr>
            <a:r>
              <a:rPr sz="550" spc="-40" dirty="0">
                <a:latin typeface="Arial"/>
                <a:cs typeface="Arial"/>
              </a:rPr>
              <a:t>C.coli  C.lari  </a:t>
            </a:r>
            <a:r>
              <a:rPr sz="550" spc="-65" dirty="0">
                <a:latin typeface="Arial"/>
                <a:cs typeface="Arial"/>
              </a:rPr>
              <a:t>U</a:t>
            </a:r>
            <a:r>
              <a:rPr sz="550" spc="-55" dirty="0">
                <a:latin typeface="Arial"/>
                <a:cs typeface="Arial"/>
              </a:rPr>
              <a:t>PT</a:t>
            </a:r>
            <a:r>
              <a:rPr sz="550" spc="-70" dirty="0">
                <a:latin typeface="Arial"/>
                <a:cs typeface="Arial"/>
              </a:rPr>
              <a:t>C</a:t>
            </a:r>
            <a:endParaRPr sz="550">
              <a:latin typeface="Arial"/>
              <a:cs typeface="Arial"/>
            </a:endParaRPr>
          </a:p>
          <a:p>
            <a:pPr marL="74295">
              <a:lnSpc>
                <a:spcPct val="100000"/>
              </a:lnSpc>
              <a:spcBef>
                <a:spcPts val="235"/>
              </a:spcBef>
            </a:pPr>
            <a:r>
              <a:rPr sz="550" spc="-55" dirty="0">
                <a:latin typeface="Arial"/>
                <a:cs typeface="Arial"/>
              </a:rPr>
              <a:t>Unknown</a:t>
            </a:r>
            <a:endParaRPr sz="550">
              <a:latin typeface="Arial"/>
              <a:cs typeface="Arial"/>
            </a:endParaRPr>
          </a:p>
        </p:txBody>
      </p:sp>
      <p:sp>
        <p:nvSpPr>
          <p:cNvPr id="53" name="object 53"/>
          <p:cNvSpPr/>
          <p:nvPr/>
        </p:nvSpPr>
        <p:spPr>
          <a:xfrm>
            <a:off x="5861303" y="2438400"/>
            <a:ext cx="3213100" cy="1690370"/>
          </a:xfrm>
          <a:custGeom>
            <a:avLst/>
            <a:gdLst/>
            <a:ahLst/>
            <a:cxnLst/>
            <a:rect l="l" t="t" r="r" b="b"/>
            <a:pathLst>
              <a:path w="3213100" h="1690370">
                <a:moveTo>
                  <a:pt x="0" y="1690116"/>
                </a:moveTo>
                <a:lnTo>
                  <a:pt x="3212592" y="1690116"/>
                </a:lnTo>
                <a:lnTo>
                  <a:pt x="3212592" y="0"/>
                </a:lnTo>
                <a:lnTo>
                  <a:pt x="0" y="0"/>
                </a:lnTo>
                <a:lnTo>
                  <a:pt x="0" y="1690116"/>
                </a:lnTo>
                <a:close/>
              </a:path>
            </a:pathLst>
          </a:custGeom>
          <a:ln w="12192">
            <a:solidFill>
              <a:srgbClr val="000000"/>
            </a:solidFill>
          </a:ln>
        </p:spPr>
        <p:txBody>
          <a:bodyPr wrap="square" lIns="0" tIns="0" rIns="0" bIns="0" rtlCol="0"/>
          <a:lstStyle/>
          <a:p>
            <a:endParaRPr/>
          </a:p>
        </p:txBody>
      </p:sp>
      <p:sp>
        <p:nvSpPr>
          <p:cNvPr id="54" name="object 54"/>
          <p:cNvSpPr txBox="1"/>
          <p:nvPr/>
        </p:nvSpPr>
        <p:spPr>
          <a:xfrm>
            <a:off x="4391914" y="2584195"/>
            <a:ext cx="1212215" cy="1244600"/>
          </a:xfrm>
          <a:prstGeom prst="rect">
            <a:avLst/>
          </a:prstGeom>
        </p:spPr>
        <p:txBody>
          <a:bodyPr vert="horz" wrap="square" lIns="0" tIns="12065" rIns="0" bIns="0" rtlCol="0">
            <a:spAutoFit/>
          </a:bodyPr>
          <a:lstStyle/>
          <a:p>
            <a:pPr marL="12700" marR="5080">
              <a:lnSpc>
                <a:spcPct val="100000"/>
              </a:lnSpc>
              <a:spcBef>
                <a:spcPts val="95"/>
              </a:spcBef>
            </a:pPr>
            <a:r>
              <a:rPr sz="1600" b="1" spc="-10" dirty="0">
                <a:latin typeface="Calibri"/>
                <a:cs typeface="Calibri"/>
              </a:rPr>
              <a:t>Coastal birds  </a:t>
            </a:r>
            <a:r>
              <a:rPr sz="1600" b="1" spc="-15" dirty="0">
                <a:solidFill>
                  <a:srgbClr val="1F487C"/>
                </a:solidFill>
                <a:latin typeface="Calibri"/>
                <a:cs typeface="Calibri"/>
              </a:rPr>
              <a:t>oystercatcher  </a:t>
            </a:r>
            <a:r>
              <a:rPr sz="1600" b="1" spc="-5" dirty="0">
                <a:solidFill>
                  <a:srgbClr val="1F487C"/>
                </a:solidFill>
                <a:latin typeface="Calibri"/>
                <a:cs typeface="Calibri"/>
              </a:rPr>
              <a:t>gulls, knot,  lapwing, bar-  tailed</a:t>
            </a:r>
            <a:r>
              <a:rPr sz="1600" b="1" spc="-95" dirty="0">
                <a:solidFill>
                  <a:srgbClr val="1F487C"/>
                </a:solidFill>
                <a:latin typeface="Calibri"/>
                <a:cs typeface="Calibri"/>
              </a:rPr>
              <a:t> </a:t>
            </a:r>
            <a:r>
              <a:rPr sz="1600" b="1" spc="-10" dirty="0">
                <a:solidFill>
                  <a:srgbClr val="1F487C"/>
                </a:solidFill>
                <a:latin typeface="Calibri"/>
                <a:cs typeface="Calibri"/>
              </a:rPr>
              <a:t>godwits</a:t>
            </a:r>
            <a:endParaRPr sz="1600">
              <a:latin typeface="Calibri"/>
              <a:cs typeface="Calibri"/>
            </a:endParaRPr>
          </a:p>
        </p:txBody>
      </p:sp>
      <p:sp>
        <p:nvSpPr>
          <p:cNvPr id="55" name="object 55"/>
          <p:cNvSpPr txBox="1">
            <a:spLocks noGrp="1"/>
          </p:cNvSpPr>
          <p:nvPr>
            <p:ph type="title"/>
          </p:nvPr>
        </p:nvSpPr>
        <p:spPr>
          <a:xfrm>
            <a:off x="549960" y="112522"/>
            <a:ext cx="3637279" cy="1031240"/>
          </a:xfrm>
          <a:prstGeom prst="rect">
            <a:avLst/>
          </a:prstGeom>
        </p:spPr>
        <p:txBody>
          <a:bodyPr vert="horz" wrap="square" lIns="0" tIns="12065" rIns="0" bIns="0" rtlCol="0">
            <a:spAutoFit/>
          </a:bodyPr>
          <a:lstStyle/>
          <a:p>
            <a:pPr marL="12065" marR="5080" indent="2540" algn="ctr">
              <a:lnSpc>
                <a:spcPct val="100000"/>
              </a:lnSpc>
              <a:spcBef>
                <a:spcPts val="95"/>
              </a:spcBef>
            </a:pPr>
            <a:r>
              <a:rPr sz="2200" u="heavy" spc="-10" dirty="0">
                <a:uFill>
                  <a:solidFill>
                    <a:srgbClr val="000000"/>
                  </a:solidFill>
                </a:uFill>
              </a:rPr>
              <a:t>Birds </a:t>
            </a:r>
            <a:r>
              <a:rPr sz="2200" u="heavy" spc="-5" dirty="0">
                <a:uFill>
                  <a:solidFill>
                    <a:srgbClr val="000000"/>
                  </a:solidFill>
                </a:uFill>
              </a:rPr>
              <a:t>not </a:t>
            </a:r>
            <a:r>
              <a:rPr sz="2200" u="heavy" spc="-15" dirty="0">
                <a:uFill>
                  <a:solidFill>
                    <a:srgbClr val="000000"/>
                  </a:solidFill>
                </a:uFill>
              </a:rPr>
              <a:t>sewage are source </a:t>
            </a:r>
            <a:r>
              <a:rPr sz="2200" u="heavy" spc="-5" dirty="0">
                <a:uFill>
                  <a:solidFill>
                    <a:srgbClr val="000000"/>
                  </a:solidFill>
                </a:uFill>
              </a:rPr>
              <a:t>of </a:t>
            </a:r>
            <a:r>
              <a:rPr sz="2200" spc="-5" dirty="0"/>
              <a:t> </a:t>
            </a:r>
            <a:r>
              <a:rPr sz="2200" u="heavy" spc="-15" dirty="0">
                <a:uFill>
                  <a:solidFill>
                    <a:srgbClr val="000000"/>
                  </a:solidFill>
                </a:uFill>
              </a:rPr>
              <a:t>campylobacters for </a:t>
            </a:r>
            <a:r>
              <a:rPr sz="2200" u="heavy" spc="-20" dirty="0">
                <a:uFill>
                  <a:solidFill>
                    <a:srgbClr val="000000"/>
                  </a:solidFill>
                </a:uFill>
              </a:rPr>
              <a:t>seawater </a:t>
            </a:r>
            <a:r>
              <a:rPr sz="2200" u="heavy" spc="-5" dirty="0">
                <a:uFill>
                  <a:solidFill>
                    <a:srgbClr val="000000"/>
                  </a:solidFill>
                </a:uFill>
              </a:rPr>
              <a:t>&amp; </a:t>
            </a:r>
            <a:r>
              <a:rPr sz="2200" spc="-5" dirty="0"/>
              <a:t> </a:t>
            </a:r>
            <a:r>
              <a:rPr sz="2200" u="heavy" spc="-10" dirty="0">
                <a:uFill>
                  <a:solidFill>
                    <a:srgbClr val="000000"/>
                  </a:solidFill>
                </a:uFill>
              </a:rPr>
              <a:t>mussels</a:t>
            </a:r>
            <a:endParaRPr sz="2200"/>
          </a:p>
        </p:txBody>
      </p:sp>
      <p:sp>
        <p:nvSpPr>
          <p:cNvPr id="56" name="object 56"/>
          <p:cNvSpPr/>
          <p:nvPr/>
        </p:nvSpPr>
        <p:spPr>
          <a:xfrm>
            <a:off x="457200" y="1228344"/>
            <a:ext cx="3124200" cy="2311400"/>
          </a:xfrm>
          <a:prstGeom prst="rect">
            <a:avLst/>
          </a:prstGeom>
          <a:blipFill>
            <a:blip r:embed="rId5" cstate="print"/>
            <a:stretch>
              <a:fillRect/>
            </a:stretch>
          </a:blipFill>
        </p:spPr>
        <p:txBody>
          <a:bodyPr wrap="square" lIns="0" tIns="0" rIns="0" bIns="0" rtlCol="0"/>
          <a:lstStyle/>
          <a:p>
            <a:endParaRPr/>
          </a:p>
        </p:txBody>
      </p:sp>
      <p:sp>
        <p:nvSpPr>
          <p:cNvPr id="57" name="object 57"/>
          <p:cNvSpPr/>
          <p:nvPr/>
        </p:nvSpPr>
        <p:spPr>
          <a:xfrm>
            <a:off x="406908" y="4168140"/>
            <a:ext cx="2743200" cy="1778000"/>
          </a:xfrm>
          <a:prstGeom prst="rect">
            <a:avLst/>
          </a:prstGeom>
          <a:blipFill>
            <a:blip r:embed="rId6" cstate="print"/>
            <a:stretch>
              <a:fillRect/>
            </a:stretch>
          </a:blipFill>
        </p:spPr>
        <p:txBody>
          <a:bodyPr wrap="square" lIns="0" tIns="0" rIns="0" bIns="0" rtlCol="0"/>
          <a:lstStyle/>
          <a:p>
            <a:endParaRPr/>
          </a:p>
        </p:txBody>
      </p:sp>
      <p:sp>
        <p:nvSpPr>
          <p:cNvPr id="58" name="object 58"/>
          <p:cNvSpPr/>
          <p:nvPr/>
        </p:nvSpPr>
        <p:spPr>
          <a:xfrm>
            <a:off x="5883655" y="749808"/>
            <a:ext cx="3149600" cy="1507088"/>
          </a:xfrm>
          <a:prstGeom prst="rect">
            <a:avLst/>
          </a:prstGeom>
          <a:blipFill>
            <a:blip r:embed="rId7" cstate="print"/>
            <a:stretch>
              <a:fillRect/>
            </a:stretch>
          </a:blipFill>
        </p:spPr>
        <p:txBody>
          <a:bodyPr wrap="square" lIns="0" tIns="0" rIns="0" bIns="0" rtlCol="0"/>
          <a:lstStyle/>
          <a:p>
            <a:endParaRPr/>
          </a:p>
        </p:txBody>
      </p:sp>
      <p:sp>
        <p:nvSpPr>
          <p:cNvPr id="59" name="object 59"/>
          <p:cNvSpPr/>
          <p:nvPr/>
        </p:nvSpPr>
        <p:spPr>
          <a:xfrm>
            <a:off x="5853684" y="745236"/>
            <a:ext cx="3209925" cy="1554480"/>
          </a:xfrm>
          <a:custGeom>
            <a:avLst/>
            <a:gdLst/>
            <a:ahLst/>
            <a:cxnLst/>
            <a:rect l="l" t="t" r="r" b="b"/>
            <a:pathLst>
              <a:path w="3209925" h="1554480">
                <a:moveTo>
                  <a:pt x="0" y="1554480"/>
                </a:moveTo>
                <a:lnTo>
                  <a:pt x="3209543" y="1554480"/>
                </a:lnTo>
                <a:lnTo>
                  <a:pt x="3209543" y="0"/>
                </a:lnTo>
                <a:lnTo>
                  <a:pt x="0" y="0"/>
                </a:lnTo>
                <a:lnTo>
                  <a:pt x="0" y="1554480"/>
                </a:lnTo>
                <a:close/>
              </a:path>
            </a:pathLst>
          </a:custGeom>
          <a:ln w="9144">
            <a:solidFill>
              <a:srgbClr val="000000"/>
            </a:solidFill>
          </a:ln>
        </p:spPr>
        <p:txBody>
          <a:bodyPr wrap="square" lIns="0" tIns="0" rIns="0" bIns="0" rtlCol="0"/>
          <a:lstStyle/>
          <a:p>
            <a:endParaRPr/>
          </a:p>
        </p:txBody>
      </p:sp>
      <p:sp>
        <p:nvSpPr>
          <p:cNvPr id="60" name="object 60"/>
          <p:cNvSpPr/>
          <p:nvPr/>
        </p:nvSpPr>
        <p:spPr>
          <a:xfrm>
            <a:off x="5972047" y="4253420"/>
            <a:ext cx="3073400" cy="1618901"/>
          </a:xfrm>
          <a:prstGeom prst="rect">
            <a:avLst/>
          </a:prstGeom>
          <a:blipFill>
            <a:blip r:embed="rId8" cstate="print"/>
            <a:stretch>
              <a:fillRect/>
            </a:stretch>
          </a:blipFill>
        </p:spPr>
        <p:txBody>
          <a:bodyPr wrap="square" lIns="0" tIns="0" rIns="0" bIns="0" rtlCol="0"/>
          <a:lstStyle/>
          <a:p>
            <a:endParaRPr/>
          </a:p>
        </p:txBody>
      </p:sp>
      <p:sp>
        <p:nvSpPr>
          <p:cNvPr id="61" name="object 61"/>
          <p:cNvSpPr/>
          <p:nvPr/>
        </p:nvSpPr>
        <p:spPr>
          <a:xfrm>
            <a:off x="5942076" y="4248911"/>
            <a:ext cx="3133725" cy="1653539"/>
          </a:xfrm>
          <a:custGeom>
            <a:avLst/>
            <a:gdLst/>
            <a:ahLst/>
            <a:cxnLst/>
            <a:rect l="l" t="t" r="r" b="b"/>
            <a:pathLst>
              <a:path w="3133725" h="1653539">
                <a:moveTo>
                  <a:pt x="0" y="1653539"/>
                </a:moveTo>
                <a:lnTo>
                  <a:pt x="3133344" y="1653539"/>
                </a:lnTo>
                <a:lnTo>
                  <a:pt x="3133344" y="0"/>
                </a:lnTo>
                <a:lnTo>
                  <a:pt x="0" y="0"/>
                </a:lnTo>
                <a:lnTo>
                  <a:pt x="0" y="1653539"/>
                </a:lnTo>
                <a:close/>
              </a:path>
            </a:pathLst>
          </a:custGeom>
          <a:ln w="9144">
            <a:solidFill>
              <a:srgbClr val="000000"/>
            </a:solidFill>
          </a:ln>
        </p:spPr>
        <p:txBody>
          <a:bodyPr wrap="square" lIns="0" tIns="0" rIns="0" bIns="0" rtlCol="0"/>
          <a:lstStyle/>
          <a:p>
            <a:endParaRPr/>
          </a:p>
        </p:txBody>
      </p:sp>
      <p:sp>
        <p:nvSpPr>
          <p:cNvPr id="62" name="object 62"/>
          <p:cNvSpPr/>
          <p:nvPr/>
        </p:nvSpPr>
        <p:spPr>
          <a:xfrm>
            <a:off x="5946648" y="96008"/>
            <a:ext cx="3119120" cy="504825"/>
          </a:xfrm>
          <a:custGeom>
            <a:avLst/>
            <a:gdLst/>
            <a:ahLst/>
            <a:cxnLst/>
            <a:rect l="l" t="t" r="r" b="b"/>
            <a:pathLst>
              <a:path w="3119120" h="504825">
                <a:moveTo>
                  <a:pt x="0" y="504448"/>
                </a:moveTo>
                <a:lnTo>
                  <a:pt x="3118970" y="504448"/>
                </a:lnTo>
                <a:lnTo>
                  <a:pt x="3118970" y="0"/>
                </a:lnTo>
                <a:lnTo>
                  <a:pt x="0" y="0"/>
                </a:lnTo>
                <a:lnTo>
                  <a:pt x="0" y="504448"/>
                </a:lnTo>
              </a:path>
            </a:pathLst>
          </a:custGeom>
          <a:ln w="44253">
            <a:solidFill>
              <a:srgbClr val="114FFA"/>
            </a:solidFill>
          </a:ln>
        </p:spPr>
        <p:txBody>
          <a:bodyPr wrap="square" lIns="0" tIns="0" rIns="0" bIns="0" rtlCol="0"/>
          <a:lstStyle/>
          <a:p>
            <a:endParaRPr/>
          </a:p>
        </p:txBody>
      </p:sp>
      <p:sp>
        <p:nvSpPr>
          <p:cNvPr id="63" name="object 63"/>
          <p:cNvSpPr txBox="1"/>
          <p:nvPr/>
        </p:nvSpPr>
        <p:spPr>
          <a:xfrm>
            <a:off x="5964024" y="176542"/>
            <a:ext cx="3079750" cy="236220"/>
          </a:xfrm>
          <a:prstGeom prst="rect">
            <a:avLst/>
          </a:prstGeom>
        </p:spPr>
        <p:txBody>
          <a:bodyPr vert="horz" wrap="square" lIns="0" tIns="12700" rIns="0" bIns="0" rtlCol="0">
            <a:spAutoFit/>
          </a:bodyPr>
          <a:lstStyle/>
          <a:p>
            <a:pPr marL="661035" marR="469265" indent="-661670">
              <a:lnSpc>
                <a:spcPct val="106100"/>
              </a:lnSpc>
              <a:spcBef>
                <a:spcPts val="100"/>
              </a:spcBef>
            </a:pPr>
            <a:r>
              <a:rPr sz="650" b="1" spc="25" dirty="0">
                <a:latin typeface="Arial"/>
                <a:cs typeface="Arial"/>
              </a:rPr>
              <a:t>The </a:t>
            </a:r>
            <a:r>
              <a:rPr sz="650" b="1" spc="20" dirty="0">
                <a:latin typeface="Arial"/>
                <a:cs typeface="Arial"/>
              </a:rPr>
              <a:t>distribution </a:t>
            </a:r>
            <a:r>
              <a:rPr sz="650" b="1" spc="15" dirty="0">
                <a:latin typeface="Arial"/>
                <a:cs typeface="Arial"/>
              </a:rPr>
              <a:t>of </a:t>
            </a:r>
            <a:r>
              <a:rPr sz="650" b="1" i="1" spc="25" dirty="0">
                <a:latin typeface="Arial"/>
                <a:cs typeface="Arial"/>
              </a:rPr>
              <a:t>Campylobacter </a:t>
            </a:r>
            <a:r>
              <a:rPr sz="650" b="1" spc="20" dirty="0">
                <a:latin typeface="Arial"/>
                <a:cs typeface="Arial"/>
              </a:rPr>
              <a:t>species from the </a:t>
            </a:r>
            <a:r>
              <a:rPr sz="650" b="1" spc="15" dirty="0">
                <a:latin typeface="Arial"/>
                <a:cs typeface="Arial"/>
              </a:rPr>
              <a:t>intertidal  </a:t>
            </a:r>
            <a:r>
              <a:rPr sz="650" b="1" spc="25" dirty="0">
                <a:latin typeface="Arial"/>
                <a:cs typeface="Arial"/>
              </a:rPr>
              <a:t>zone </a:t>
            </a:r>
            <a:r>
              <a:rPr sz="650" b="1" spc="15" dirty="0">
                <a:latin typeface="Arial"/>
                <a:cs typeface="Arial"/>
              </a:rPr>
              <a:t>of </a:t>
            </a:r>
            <a:r>
              <a:rPr sz="650" b="1" spc="25" dirty="0">
                <a:latin typeface="Arial"/>
                <a:cs typeface="Arial"/>
              </a:rPr>
              <a:t>Morecambe</a:t>
            </a:r>
            <a:r>
              <a:rPr sz="650" b="1" spc="5" dirty="0">
                <a:latin typeface="Arial"/>
                <a:cs typeface="Arial"/>
              </a:rPr>
              <a:t> </a:t>
            </a:r>
            <a:r>
              <a:rPr sz="650" b="1" spc="25" dirty="0">
                <a:latin typeface="Arial"/>
                <a:cs typeface="Arial"/>
              </a:rPr>
              <a:t>Bay</a:t>
            </a:r>
            <a:endParaRPr sz="650">
              <a:latin typeface="Arial"/>
              <a:cs typeface="Arial"/>
            </a:endParaRPr>
          </a:p>
        </p:txBody>
      </p:sp>
      <p:sp>
        <p:nvSpPr>
          <p:cNvPr id="64" name="object 64"/>
          <p:cNvSpPr/>
          <p:nvPr/>
        </p:nvSpPr>
        <p:spPr>
          <a:xfrm>
            <a:off x="5940552" y="89915"/>
            <a:ext cx="3134995" cy="516890"/>
          </a:xfrm>
          <a:custGeom>
            <a:avLst/>
            <a:gdLst/>
            <a:ahLst/>
            <a:cxnLst/>
            <a:rect l="l" t="t" r="r" b="b"/>
            <a:pathLst>
              <a:path w="3134995" h="516890">
                <a:moveTo>
                  <a:pt x="0" y="516635"/>
                </a:moveTo>
                <a:lnTo>
                  <a:pt x="3134868" y="516635"/>
                </a:lnTo>
                <a:lnTo>
                  <a:pt x="3134868" y="0"/>
                </a:lnTo>
                <a:lnTo>
                  <a:pt x="0" y="0"/>
                </a:lnTo>
                <a:lnTo>
                  <a:pt x="0" y="516635"/>
                </a:lnTo>
                <a:close/>
              </a:path>
            </a:pathLst>
          </a:custGeom>
          <a:ln w="12192">
            <a:solidFill>
              <a:srgbClr val="000000"/>
            </a:solidFill>
          </a:ln>
        </p:spPr>
        <p:txBody>
          <a:bodyPr wrap="square" lIns="0" tIns="0" rIns="0" bIns="0" rtlCol="0"/>
          <a:lstStyle/>
          <a:p>
            <a:endParaRPr/>
          </a:p>
        </p:txBody>
      </p:sp>
      <p:sp>
        <p:nvSpPr>
          <p:cNvPr id="65" name="object 65"/>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9"/>
              </a:rPr>
              <a:t>www.knust.edu.gh</a:t>
            </a:r>
            <a:endParaRPr sz="1200">
              <a:latin typeface="Arial"/>
              <a:cs typeface="Arial"/>
            </a:endParaRPr>
          </a:p>
        </p:txBody>
      </p:sp>
      <p:sp>
        <p:nvSpPr>
          <p:cNvPr id="66" name="object 66"/>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147186" y="1007110"/>
            <a:ext cx="5398135" cy="695960"/>
          </a:xfrm>
          <a:prstGeom prst="rect">
            <a:avLst/>
          </a:prstGeom>
        </p:spPr>
        <p:txBody>
          <a:bodyPr vert="horz" wrap="square" lIns="0" tIns="12065" rIns="0" bIns="0" rtlCol="0">
            <a:spAutoFit/>
          </a:bodyPr>
          <a:lstStyle/>
          <a:p>
            <a:pPr marL="12700" marR="5080">
              <a:lnSpc>
                <a:spcPct val="100000"/>
              </a:lnSpc>
              <a:spcBef>
                <a:spcPts val="95"/>
              </a:spcBef>
              <a:tabLst>
                <a:tab pos="2155825" algn="l"/>
              </a:tabLst>
            </a:pPr>
            <a:r>
              <a:rPr sz="2200" b="1" spc="-35" dirty="0">
                <a:latin typeface="Calibri"/>
                <a:cs typeface="Calibri"/>
              </a:rPr>
              <a:t>Water </a:t>
            </a:r>
            <a:r>
              <a:rPr sz="2200" b="1" spc="-10" dirty="0">
                <a:latin typeface="Calibri"/>
                <a:cs typeface="Calibri"/>
              </a:rPr>
              <a:t>troughs, </a:t>
            </a:r>
            <a:r>
              <a:rPr sz="2200" b="1" spc="-15" dirty="0">
                <a:latin typeface="Calibri"/>
                <a:cs typeface="Calibri"/>
              </a:rPr>
              <a:t>streams, </a:t>
            </a:r>
            <a:r>
              <a:rPr sz="2200" b="1" spc="-5" dirty="0">
                <a:latin typeface="Calibri"/>
                <a:cs typeface="Calibri"/>
              </a:rPr>
              <a:t>springs </a:t>
            </a:r>
            <a:r>
              <a:rPr sz="2200" b="1" spc="-15" dirty="0">
                <a:latin typeface="Calibri"/>
                <a:cs typeface="Calibri"/>
              </a:rPr>
              <a:t>etc. </a:t>
            </a:r>
            <a:r>
              <a:rPr sz="2200" b="1" spc="-5" dirty="0">
                <a:latin typeface="Calibri"/>
                <a:cs typeface="Calibri"/>
              </a:rPr>
              <a:t>used </a:t>
            </a:r>
            <a:r>
              <a:rPr sz="2200" b="1" spc="-10" dirty="0">
                <a:latin typeface="Calibri"/>
                <a:cs typeface="Calibri"/>
              </a:rPr>
              <a:t>by  </a:t>
            </a:r>
            <a:r>
              <a:rPr sz="2200" b="1" spc="-15" dirty="0">
                <a:latin typeface="Calibri"/>
                <a:cs typeface="Calibri"/>
              </a:rPr>
              <a:t>livestock</a:t>
            </a:r>
            <a:r>
              <a:rPr sz="2200" b="1" spc="30" dirty="0">
                <a:latin typeface="Calibri"/>
                <a:cs typeface="Calibri"/>
              </a:rPr>
              <a:t> </a:t>
            </a:r>
            <a:r>
              <a:rPr sz="2200" b="1" spc="-5" dirty="0">
                <a:latin typeface="Calibri"/>
                <a:cs typeface="Calibri"/>
              </a:rPr>
              <a:t>liable</a:t>
            </a:r>
            <a:r>
              <a:rPr sz="2200" b="1" spc="20" dirty="0">
                <a:latin typeface="Calibri"/>
                <a:cs typeface="Calibri"/>
              </a:rPr>
              <a:t> </a:t>
            </a:r>
            <a:r>
              <a:rPr sz="2200" b="1" spc="-20" dirty="0">
                <a:latin typeface="Calibri"/>
                <a:cs typeface="Calibri"/>
              </a:rPr>
              <a:t>to	</a:t>
            </a:r>
            <a:r>
              <a:rPr sz="2200" b="1" spc="-15" dirty="0">
                <a:latin typeface="Calibri"/>
                <a:cs typeface="Calibri"/>
              </a:rPr>
              <a:t>contamination </a:t>
            </a:r>
            <a:r>
              <a:rPr sz="2200" b="1" spc="-10" dirty="0">
                <a:latin typeface="Calibri"/>
                <a:cs typeface="Calibri"/>
              </a:rPr>
              <a:t>by wild</a:t>
            </a:r>
            <a:r>
              <a:rPr sz="2200" b="1" spc="40" dirty="0">
                <a:latin typeface="Calibri"/>
                <a:cs typeface="Calibri"/>
              </a:rPr>
              <a:t> </a:t>
            </a:r>
            <a:r>
              <a:rPr sz="2200" b="1" spc="-10" dirty="0">
                <a:latin typeface="Calibri"/>
                <a:cs typeface="Calibri"/>
              </a:rPr>
              <a:t>birds</a:t>
            </a:r>
            <a:endParaRPr sz="2200">
              <a:latin typeface="Calibri"/>
              <a:cs typeface="Calibri"/>
            </a:endParaRPr>
          </a:p>
        </p:txBody>
      </p:sp>
      <p:sp>
        <p:nvSpPr>
          <p:cNvPr id="6" name="object 6"/>
          <p:cNvSpPr txBox="1">
            <a:spLocks noGrp="1"/>
          </p:cNvSpPr>
          <p:nvPr>
            <p:ph type="title"/>
          </p:nvPr>
        </p:nvSpPr>
        <p:spPr>
          <a:xfrm>
            <a:off x="3526916" y="137540"/>
            <a:ext cx="2520950" cy="513715"/>
          </a:xfrm>
          <a:prstGeom prst="rect">
            <a:avLst/>
          </a:prstGeom>
        </p:spPr>
        <p:txBody>
          <a:bodyPr vert="horz" wrap="square" lIns="0" tIns="12700" rIns="0" bIns="0" rtlCol="0">
            <a:spAutoFit/>
          </a:bodyPr>
          <a:lstStyle/>
          <a:p>
            <a:pPr marL="12700">
              <a:lnSpc>
                <a:spcPct val="100000"/>
              </a:lnSpc>
              <a:spcBef>
                <a:spcPts val="100"/>
              </a:spcBef>
            </a:pPr>
            <a:r>
              <a:rPr sz="3200" spc="-5" dirty="0"/>
              <a:t>Drinking</a:t>
            </a:r>
            <a:r>
              <a:rPr sz="3200" spc="-100" dirty="0"/>
              <a:t> </a:t>
            </a:r>
            <a:r>
              <a:rPr sz="3200" spc="-20" dirty="0"/>
              <a:t>water</a:t>
            </a:r>
            <a:endParaRPr sz="3200"/>
          </a:p>
        </p:txBody>
      </p:sp>
      <p:sp>
        <p:nvSpPr>
          <p:cNvPr id="7" name="object 7"/>
          <p:cNvSpPr txBox="1"/>
          <p:nvPr/>
        </p:nvSpPr>
        <p:spPr>
          <a:xfrm>
            <a:off x="616407" y="2608326"/>
            <a:ext cx="6483350"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Birds </a:t>
            </a:r>
            <a:r>
              <a:rPr sz="2400" b="1" spc="-15" dirty="0">
                <a:latin typeface="Calibri"/>
                <a:cs typeface="Calibri"/>
              </a:rPr>
              <a:t>enter </a:t>
            </a:r>
            <a:r>
              <a:rPr sz="2400" b="1" dirty="0">
                <a:latin typeface="Calibri"/>
                <a:cs typeface="Calibri"/>
              </a:rPr>
              <a:t>loft spaces and </a:t>
            </a:r>
            <a:r>
              <a:rPr sz="2400" b="1" spc="-30" dirty="0">
                <a:latin typeface="Calibri"/>
                <a:cs typeface="Calibri"/>
              </a:rPr>
              <a:t>‘end </a:t>
            </a:r>
            <a:r>
              <a:rPr sz="2400" b="1" dirty="0">
                <a:latin typeface="Calibri"/>
                <a:cs typeface="Calibri"/>
              </a:rPr>
              <a:t>up’ in </a:t>
            </a:r>
            <a:r>
              <a:rPr sz="2400" b="1" spc="-5" dirty="0">
                <a:latin typeface="Calibri"/>
                <a:cs typeface="Calibri"/>
              </a:rPr>
              <a:t>header</a:t>
            </a:r>
            <a:r>
              <a:rPr sz="2400" b="1" spc="10" dirty="0">
                <a:latin typeface="Calibri"/>
                <a:cs typeface="Calibri"/>
              </a:rPr>
              <a:t> </a:t>
            </a:r>
            <a:r>
              <a:rPr sz="2400" b="1" spc="-15" dirty="0">
                <a:latin typeface="Calibri"/>
                <a:cs typeface="Calibri"/>
              </a:rPr>
              <a:t>tanks</a:t>
            </a:r>
            <a:endParaRPr sz="2400">
              <a:latin typeface="Calibri"/>
              <a:cs typeface="Calibri"/>
            </a:endParaRPr>
          </a:p>
        </p:txBody>
      </p:sp>
      <p:sp>
        <p:nvSpPr>
          <p:cNvPr id="8" name="object 8"/>
          <p:cNvSpPr txBox="1"/>
          <p:nvPr/>
        </p:nvSpPr>
        <p:spPr>
          <a:xfrm>
            <a:off x="314655" y="4279772"/>
            <a:ext cx="7656830" cy="1330960"/>
          </a:xfrm>
          <a:prstGeom prst="rect">
            <a:avLst/>
          </a:prstGeom>
        </p:spPr>
        <p:txBody>
          <a:bodyPr vert="horz" wrap="square" lIns="0" tIns="12065" rIns="0" bIns="0" rtlCol="0">
            <a:spAutoFit/>
          </a:bodyPr>
          <a:lstStyle/>
          <a:p>
            <a:pPr marL="1148080">
              <a:lnSpc>
                <a:spcPct val="100000"/>
              </a:lnSpc>
              <a:spcBef>
                <a:spcPts val="95"/>
              </a:spcBef>
            </a:pPr>
            <a:r>
              <a:rPr sz="2200" spc="-40" dirty="0">
                <a:latin typeface="Calibri"/>
                <a:cs typeface="Calibri"/>
              </a:rPr>
              <a:t>Teletext </a:t>
            </a:r>
            <a:r>
              <a:rPr sz="2200" spc="-15" dirty="0">
                <a:latin typeface="Calibri"/>
                <a:cs typeface="Calibri"/>
              </a:rPr>
              <a:t>News</a:t>
            </a:r>
            <a:r>
              <a:rPr sz="2200" spc="90" dirty="0">
                <a:latin typeface="Calibri"/>
                <a:cs typeface="Calibri"/>
              </a:rPr>
              <a:t> </a:t>
            </a:r>
            <a:r>
              <a:rPr sz="2200" spc="-5" dirty="0">
                <a:latin typeface="Calibri"/>
                <a:cs typeface="Calibri"/>
              </a:rPr>
              <a:t>05/07/02</a:t>
            </a:r>
            <a:endParaRPr sz="2200">
              <a:latin typeface="Calibri"/>
              <a:cs typeface="Calibri"/>
            </a:endParaRPr>
          </a:p>
          <a:p>
            <a:pPr>
              <a:lnSpc>
                <a:spcPct val="100000"/>
              </a:lnSpc>
              <a:spcBef>
                <a:spcPts val="40"/>
              </a:spcBef>
            </a:pPr>
            <a:endParaRPr sz="1900">
              <a:latin typeface="Calibri"/>
              <a:cs typeface="Calibri"/>
            </a:endParaRPr>
          </a:p>
          <a:p>
            <a:pPr marL="12700" marR="5080">
              <a:lnSpc>
                <a:spcPct val="100000"/>
              </a:lnSpc>
            </a:pPr>
            <a:r>
              <a:rPr sz="2200" b="1" spc="-5" dirty="0">
                <a:latin typeface="Calibri"/>
                <a:cs typeface="Calibri"/>
              </a:rPr>
              <a:t>In US </a:t>
            </a:r>
            <a:r>
              <a:rPr sz="2200" b="1" spc="-20" dirty="0">
                <a:latin typeface="Calibri"/>
                <a:cs typeface="Calibri"/>
              </a:rPr>
              <a:t>many </a:t>
            </a:r>
            <a:r>
              <a:rPr sz="2200" b="1" spc="-10" dirty="0">
                <a:latin typeface="Calibri"/>
                <a:cs typeface="Calibri"/>
              </a:rPr>
              <a:t>WWW sites </a:t>
            </a:r>
            <a:r>
              <a:rPr sz="2200" b="1" spc="-15" dirty="0">
                <a:latin typeface="Calibri"/>
                <a:cs typeface="Calibri"/>
              </a:rPr>
              <a:t>devoted </a:t>
            </a:r>
            <a:r>
              <a:rPr sz="2200" b="1" spc="-20" dirty="0">
                <a:latin typeface="Calibri"/>
                <a:cs typeface="Calibri"/>
              </a:rPr>
              <a:t>to </a:t>
            </a:r>
            <a:r>
              <a:rPr sz="2200" b="1" spc="-10" dirty="0">
                <a:latin typeface="Calibri"/>
                <a:cs typeface="Calibri"/>
              </a:rPr>
              <a:t>problems </a:t>
            </a:r>
            <a:r>
              <a:rPr sz="2200" b="1" spc="-5" dirty="0">
                <a:latin typeface="Calibri"/>
                <a:cs typeface="Calibri"/>
              </a:rPr>
              <a:t>posed </a:t>
            </a:r>
            <a:r>
              <a:rPr sz="2200" b="1" spc="-10" dirty="0">
                <a:latin typeface="Calibri"/>
                <a:cs typeface="Calibri"/>
              </a:rPr>
              <a:t>by bird faeces  washed </a:t>
            </a:r>
            <a:r>
              <a:rPr sz="2200" b="1" spc="-5" dirty="0">
                <a:latin typeface="Calibri"/>
                <a:cs typeface="Calibri"/>
              </a:rPr>
              <a:t>off </a:t>
            </a:r>
            <a:r>
              <a:rPr sz="2200" b="1" spc="-20" dirty="0">
                <a:latin typeface="Calibri"/>
                <a:cs typeface="Calibri"/>
              </a:rPr>
              <a:t>roofs into </a:t>
            </a:r>
            <a:r>
              <a:rPr sz="2200" b="1" spc="-25" dirty="0">
                <a:latin typeface="Calibri"/>
                <a:cs typeface="Calibri"/>
              </a:rPr>
              <a:t>water </a:t>
            </a:r>
            <a:r>
              <a:rPr sz="2200" b="1" spc="-10" dirty="0">
                <a:latin typeface="Calibri"/>
                <a:cs typeface="Calibri"/>
              </a:rPr>
              <a:t>butts </a:t>
            </a:r>
            <a:r>
              <a:rPr sz="2200" b="1" spc="-5" dirty="0">
                <a:latin typeface="Calibri"/>
                <a:cs typeface="Calibri"/>
              </a:rPr>
              <a:t>(main </a:t>
            </a:r>
            <a:r>
              <a:rPr sz="2200" b="1" spc="-15" dirty="0">
                <a:latin typeface="Calibri"/>
                <a:cs typeface="Calibri"/>
              </a:rPr>
              <a:t>source </a:t>
            </a:r>
            <a:r>
              <a:rPr sz="2200" b="1" spc="-5" dirty="0">
                <a:latin typeface="Calibri"/>
                <a:cs typeface="Calibri"/>
              </a:rPr>
              <a:t>of drinking</a:t>
            </a:r>
            <a:r>
              <a:rPr sz="2200" b="1" spc="285" dirty="0">
                <a:latin typeface="Calibri"/>
                <a:cs typeface="Calibri"/>
              </a:rPr>
              <a:t> </a:t>
            </a:r>
            <a:r>
              <a:rPr sz="2200" b="1" spc="-20" dirty="0">
                <a:latin typeface="Calibri"/>
                <a:cs typeface="Calibri"/>
              </a:rPr>
              <a:t>water)</a:t>
            </a:r>
            <a:endParaRPr sz="2200">
              <a:latin typeface="Calibri"/>
              <a:cs typeface="Calibri"/>
            </a:endParaRPr>
          </a:p>
        </p:txBody>
      </p:sp>
      <p:sp>
        <p:nvSpPr>
          <p:cNvPr id="9" name="object 9"/>
          <p:cNvSpPr/>
          <p:nvPr/>
        </p:nvSpPr>
        <p:spPr>
          <a:xfrm>
            <a:off x="397763" y="3019044"/>
            <a:ext cx="7924800" cy="130809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36220" y="469391"/>
            <a:ext cx="2514600" cy="1968500"/>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57200" y="342900"/>
            <a:ext cx="4038600" cy="308610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5044440" y="3054095"/>
            <a:ext cx="3441191" cy="2628900"/>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4774184" y="927861"/>
            <a:ext cx="3882390" cy="1123315"/>
          </a:xfrm>
          <a:prstGeom prst="rect">
            <a:avLst/>
          </a:prstGeom>
        </p:spPr>
        <p:txBody>
          <a:bodyPr vert="horz" wrap="square" lIns="0" tIns="12700" rIns="0" bIns="0" rtlCol="0">
            <a:spAutoFit/>
          </a:bodyPr>
          <a:lstStyle/>
          <a:p>
            <a:pPr marL="12700" marR="5080" algn="just">
              <a:lnSpc>
                <a:spcPct val="100000"/>
              </a:lnSpc>
              <a:spcBef>
                <a:spcPts val="100"/>
              </a:spcBef>
            </a:pPr>
            <a:r>
              <a:rPr sz="2400" spc="-45" dirty="0"/>
              <a:t>We </a:t>
            </a:r>
            <a:r>
              <a:rPr sz="2400" spc="-10" dirty="0"/>
              <a:t>are exposed </a:t>
            </a:r>
            <a:r>
              <a:rPr sz="2400" spc="-15" dirty="0"/>
              <a:t>to </a:t>
            </a:r>
            <a:r>
              <a:rPr sz="2400" spc="-10" dirty="0"/>
              <a:t>bird faeces  where there are </a:t>
            </a:r>
            <a:r>
              <a:rPr sz="2400" spc="-15" dirty="0"/>
              <a:t>contaminated  </a:t>
            </a:r>
            <a:r>
              <a:rPr sz="2400" spc="-10" dirty="0"/>
              <a:t>eating</a:t>
            </a:r>
            <a:r>
              <a:rPr sz="2400" dirty="0"/>
              <a:t> </a:t>
            </a:r>
            <a:r>
              <a:rPr sz="2400" spc="-5" dirty="0"/>
              <a:t>surfaces</a:t>
            </a:r>
            <a:endParaRPr sz="2400"/>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8" name="object 8"/>
          <p:cNvSpPr txBox="1"/>
          <p:nvPr/>
        </p:nvSpPr>
        <p:spPr>
          <a:xfrm>
            <a:off x="543864" y="4165854"/>
            <a:ext cx="3773170" cy="756920"/>
          </a:xfrm>
          <a:prstGeom prst="rect">
            <a:avLst/>
          </a:prstGeom>
        </p:spPr>
        <p:txBody>
          <a:bodyPr vert="horz" wrap="square" lIns="0" tIns="12700" rIns="0" bIns="0" rtlCol="0">
            <a:spAutoFit/>
          </a:bodyPr>
          <a:lstStyle/>
          <a:p>
            <a:pPr marL="243840" marR="5080" indent="-231775">
              <a:lnSpc>
                <a:spcPct val="100000"/>
              </a:lnSpc>
              <a:spcBef>
                <a:spcPts val="100"/>
              </a:spcBef>
            </a:pPr>
            <a:r>
              <a:rPr sz="2400" spc="-15" dirty="0">
                <a:latin typeface="Calibri"/>
                <a:cs typeface="Calibri"/>
              </a:rPr>
              <a:t>Eatery </a:t>
            </a:r>
            <a:r>
              <a:rPr sz="2400" spc="-5" dirty="0">
                <a:latin typeface="Calibri"/>
                <a:cs typeface="Calibri"/>
              </a:rPr>
              <a:t>tables </a:t>
            </a:r>
            <a:r>
              <a:rPr sz="2400" spc="-20" dirty="0">
                <a:latin typeface="Calibri"/>
                <a:cs typeface="Calibri"/>
              </a:rPr>
              <a:t>attract </a:t>
            </a:r>
            <a:r>
              <a:rPr sz="2400" dirty="0">
                <a:latin typeface="Calibri"/>
                <a:cs typeface="Calibri"/>
              </a:rPr>
              <a:t>wild</a:t>
            </a:r>
            <a:r>
              <a:rPr sz="2400" spc="-70" dirty="0">
                <a:latin typeface="Calibri"/>
                <a:cs typeface="Calibri"/>
              </a:rPr>
              <a:t> </a:t>
            </a:r>
            <a:r>
              <a:rPr sz="2400" spc="-15" dirty="0">
                <a:latin typeface="Calibri"/>
                <a:cs typeface="Calibri"/>
              </a:rPr>
              <a:t>birds  </a:t>
            </a:r>
            <a:r>
              <a:rPr sz="2400" dirty="0">
                <a:latin typeface="Calibri"/>
                <a:cs typeface="Calibri"/>
              </a:rPr>
              <a:t>and </a:t>
            </a:r>
            <a:r>
              <a:rPr sz="2400" spc="-5" dirty="0">
                <a:latin typeface="Calibri"/>
                <a:cs typeface="Calibri"/>
              </a:rPr>
              <a:t>vermin </a:t>
            </a:r>
            <a:r>
              <a:rPr sz="2400" spc="-15" dirty="0">
                <a:latin typeface="Calibri"/>
                <a:cs typeface="Calibri"/>
              </a:rPr>
              <a:t>to </a:t>
            </a:r>
            <a:r>
              <a:rPr sz="2400" spc="-10" dirty="0">
                <a:latin typeface="Calibri"/>
                <a:cs typeface="Calibri"/>
              </a:rPr>
              <a:t>your</a:t>
            </a:r>
            <a:r>
              <a:rPr sz="2400" spc="-50" dirty="0">
                <a:latin typeface="Calibri"/>
                <a:cs typeface="Calibri"/>
              </a:rPr>
              <a:t> </a:t>
            </a:r>
            <a:r>
              <a:rPr sz="2400" spc="-20" dirty="0">
                <a:latin typeface="Calibri"/>
                <a:cs typeface="Calibri"/>
              </a:rPr>
              <a:t>garden</a:t>
            </a:r>
            <a:endParaRPr sz="2400">
              <a:latin typeface="Calibri"/>
              <a:cs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a:t>2018/2019 </a:t>
            </a:r>
            <a:endParaRPr lang="en-US"/>
          </a:p>
        </p:txBody>
      </p:sp>
      <p:sp>
        <p:nvSpPr>
          <p:cNvPr id="3" name="Title 2"/>
          <p:cNvSpPr>
            <a:spLocks noGrp="1"/>
          </p:cNvSpPr>
          <p:nvPr>
            <p:ph type="title"/>
          </p:nvPr>
        </p:nvSpPr>
        <p:spPr>
          <a:xfrm>
            <a:off x="1485900" y="2737437"/>
            <a:ext cx="6172200" cy="1661993"/>
          </a:xfrm>
        </p:spPr>
        <p:txBody>
          <a:bodyPr/>
          <a:lstStyle/>
          <a:p>
            <a:r>
              <a:rPr lang="en-US" b="1" dirty="0"/>
              <a:t>Water and excreta-related diseases</a:t>
            </a:r>
            <a:br>
              <a:rPr lang="en-US" b="1" dirty="0"/>
            </a:br>
            <a:endParaRPr lang="en-US" b="1" dirty="0"/>
          </a:p>
        </p:txBody>
      </p:sp>
    </p:spTree>
    <p:extLst>
      <p:ext uri="{BB962C8B-B14F-4D97-AF65-F5344CB8AC3E}">
        <p14:creationId xmlns:p14="http://schemas.microsoft.com/office/powerpoint/2010/main" val="16656485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a:t>2018/2019 </a:t>
            </a:r>
            <a:endParaRPr lang="en-US"/>
          </a:p>
        </p:txBody>
      </p:sp>
      <p:pic>
        <p:nvPicPr>
          <p:cNvPr id="4" name="Picture 3"/>
          <p:cNvPicPr>
            <a:picLocks noChangeAspect="1"/>
          </p:cNvPicPr>
          <p:nvPr/>
        </p:nvPicPr>
        <p:blipFill>
          <a:blip r:embed="rId2"/>
          <a:stretch>
            <a:fillRect/>
          </a:stretch>
        </p:blipFill>
        <p:spPr>
          <a:xfrm>
            <a:off x="1231904" y="1401635"/>
            <a:ext cx="6667500" cy="2940326"/>
          </a:xfrm>
          <a:prstGeom prst="rect">
            <a:avLst/>
          </a:prstGeom>
        </p:spPr>
      </p:pic>
    </p:spTree>
    <p:extLst>
      <p:ext uri="{BB962C8B-B14F-4D97-AF65-F5344CB8AC3E}">
        <p14:creationId xmlns:p14="http://schemas.microsoft.com/office/powerpoint/2010/main" val="7228226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208628"/>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415821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793875" y="179070"/>
            <a:ext cx="5963920" cy="574040"/>
          </a:xfrm>
          <a:prstGeom prst="rect">
            <a:avLst/>
          </a:prstGeom>
        </p:spPr>
        <p:txBody>
          <a:bodyPr vert="horz" wrap="square" lIns="0" tIns="12700" rIns="0" bIns="0" rtlCol="0">
            <a:spAutoFit/>
          </a:bodyPr>
          <a:lstStyle/>
          <a:p>
            <a:pPr marL="12700">
              <a:lnSpc>
                <a:spcPct val="100000"/>
              </a:lnSpc>
              <a:spcBef>
                <a:spcPts val="100"/>
              </a:spcBef>
            </a:pPr>
            <a:r>
              <a:rPr spc="-15" dirty="0"/>
              <a:t>Minamata </a:t>
            </a:r>
            <a:r>
              <a:rPr dirty="0"/>
              <a:t>disease</a:t>
            </a:r>
            <a:r>
              <a:rPr spc="-25" dirty="0"/>
              <a:t> </a:t>
            </a:r>
            <a:r>
              <a:rPr spc="-5" dirty="0"/>
              <a:t>(1953–1961)</a:t>
            </a:r>
          </a:p>
        </p:txBody>
      </p:sp>
      <p:sp>
        <p:nvSpPr>
          <p:cNvPr id="6" name="object 6"/>
          <p:cNvSpPr txBox="1"/>
          <p:nvPr/>
        </p:nvSpPr>
        <p:spPr>
          <a:xfrm>
            <a:off x="176580" y="1038225"/>
            <a:ext cx="8823325" cy="2586355"/>
          </a:xfrm>
          <a:prstGeom prst="rect">
            <a:avLst/>
          </a:prstGeom>
        </p:spPr>
        <p:txBody>
          <a:bodyPr vert="horz" wrap="square" lIns="0" tIns="12700" rIns="0" bIns="0" rtlCol="0">
            <a:spAutoFit/>
          </a:bodyPr>
          <a:lstStyle/>
          <a:p>
            <a:pPr marL="469900" marR="560705" indent="-457200" algn="just">
              <a:lnSpc>
                <a:spcPct val="100000"/>
              </a:lnSpc>
              <a:spcBef>
                <a:spcPts val="100"/>
              </a:spcBef>
              <a:buFont typeface="Arial"/>
              <a:buChar char="•"/>
              <a:tabLst>
                <a:tab pos="469900" algn="l"/>
              </a:tabLst>
            </a:pPr>
            <a:r>
              <a:rPr sz="2400" spc="-10" dirty="0">
                <a:latin typeface="Calibri"/>
                <a:cs typeface="Calibri"/>
              </a:rPr>
              <a:t>Minamata </a:t>
            </a:r>
            <a:r>
              <a:rPr sz="2400" spc="-5" dirty="0">
                <a:latin typeface="Calibri"/>
                <a:cs typeface="Calibri"/>
              </a:rPr>
              <a:t>disease </a:t>
            </a:r>
            <a:r>
              <a:rPr sz="2400" dirty="0">
                <a:latin typeface="Calibri"/>
                <a:cs typeface="Calibri"/>
              </a:rPr>
              <a:t>is a </a:t>
            </a:r>
            <a:r>
              <a:rPr sz="2400" spc="-10" dirty="0">
                <a:latin typeface="Calibri"/>
                <a:cs typeface="Calibri"/>
              </a:rPr>
              <a:t>neurological </a:t>
            </a:r>
            <a:r>
              <a:rPr sz="2400" spc="-15" dirty="0">
                <a:latin typeface="Calibri"/>
                <a:cs typeface="Calibri"/>
              </a:rPr>
              <a:t>syndrome </a:t>
            </a:r>
            <a:r>
              <a:rPr sz="2400" spc="-5" dirty="0">
                <a:latin typeface="Calibri"/>
                <a:cs typeface="Calibri"/>
              </a:rPr>
              <a:t>caused </a:t>
            </a:r>
            <a:r>
              <a:rPr sz="2400" spc="-10" dirty="0">
                <a:latin typeface="Calibri"/>
                <a:cs typeface="Calibri"/>
              </a:rPr>
              <a:t>by </a:t>
            </a:r>
            <a:r>
              <a:rPr sz="2400" spc="-15" dirty="0">
                <a:latin typeface="Calibri"/>
                <a:cs typeface="Calibri"/>
              </a:rPr>
              <a:t>severe  </a:t>
            </a:r>
            <a:r>
              <a:rPr sz="2400" spc="-5" dirty="0">
                <a:latin typeface="Calibri"/>
                <a:cs typeface="Calibri"/>
              </a:rPr>
              <a:t>mercury</a:t>
            </a:r>
            <a:r>
              <a:rPr sz="2400" spc="-25" dirty="0">
                <a:latin typeface="Calibri"/>
                <a:cs typeface="Calibri"/>
              </a:rPr>
              <a:t> </a:t>
            </a:r>
            <a:r>
              <a:rPr sz="2400" spc="-10" dirty="0">
                <a:latin typeface="Calibri"/>
                <a:cs typeface="Calibri"/>
              </a:rPr>
              <a:t>poisoning</a:t>
            </a:r>
            <a:endParaRPr sz="2400">
              <a:latin typeface="Calibri"/>
              <a:cs typeface="Calibri"/>
            </a:endParaRPr>
          </a:p>
          <a:p>
            <a:pPr marL="469900" marR="5080" indent="-457200" algn="just">
              <a:lnSpc>
                <a:spcPct val="100000"/>
              </a:lnSpc>
              <a:buFont typeface="Arial"/>
              <a:buChar char="•"/>
              <a:tabLst>
                <a:tab pos="469900" algn="l"/>
              </a:tabLst>
            </a:pPr>
            <a:r>
              <a:rPr sz="2400" spc="-10" dirty="0">
                <a:latin typeface="Calibri"/>
                <a:cs typeface="Calibri"/>
              </a:rPr>
              <a:t>Symptoms </a:t>
            </a:r>
            <a:r>
              <a:rPr sz="2400" dirty="0">
                <a:latin typeface="Calibri"/>
                <a:cs typeface="Calibri"/>
              </a:rPr>
              <a:t>include </a:t>
            </a:r>
            <a:r>
              <a:rPr sz="2400" spc="-5" dirty="0">
                <a:latin typeface="Calibri"/>
                <a:cs typeface="Calibri"/>
              </a:rPr>
              <a:t>numbness </a:t>
            </a:r>
            <a:r>
              <a:rPr sz="2400" dirty="0">
                <a:latin typeface="Calibri"/>
                <a:cs typeface="Calibri"/>
              </a:rPr>
              <a:t>in the </a:t>
            </a:r>
            <a:r>
              <a:rPr sz="2400" spc="-5" dirty="0">
                <a:latin typeface="Calibri"/>
                <a:cs typeface="Calibri"/>
              </a:rPr>
              <a:t>hands </a:t>
            </a:r>
            <a:r>
              <a:rPr sz="2400" dirty="0">
                <a:latin typeface="Calibri"/>
                <a:cs typeface="Calibri"/>
              </a:rPr>
              <a:t>and </a:t>
            </a:r>
            <a:r>
              <a:rPr sz="2400" spc="-15" dirty="0">
                <a:latin typeface="Calibri"/>
                <a:cs typeface="Calibri"/>
              </a:rPr>
              <a:t>feet, general </a:t>
            </a:r>
            <a:r>
              <a:rPr sz="2400" dirty="0">
                <a:latin typeface="Calibri"/>
                <a:cs typeface="Calibri"/>
              </a:rPr>
              <a:t>muscle  </a:t>
            </a:r>
            <a:r>
              <a:rPr sz="2400" spc="-5" dirty="0">
                <a:latin typeface="Calibri"/>
                <a:cs typeface="Calibri"/>
              </a:rPr>
              <a:t>weakness, </a:t>
            </a:r>
            <a:r>
              <a:rPr sz="2400" spc="-10" dirty="0">
                <a:latin typeface="Calibri"/>
                <a:cs typeface="Calibri"/>
              </a:rPr>
              <a:t>damage </a:t>
            </a:r>
            <a:r>
              <a:rPr sz="2400" spc="-15" dirty="0">
                <a:latin typeface="Calibri"/>
                <a:cs typeface="Calibri"/>
              </a:rPr>
              <a:t>to </a:t>
            </a:r>
            <a:r>
              <a:rPr sz="2400" spc="-5" dirty="0">
                <a:latin typeface="Calibri"/>
                <a:cs typeface="Calibri"/>
              </a:rPr>
              <a:t>hearing </a:t>
            </a:r>
            <a:r>
              <a:rPr sz="2400" dirty="0">
                <a:latin typeface="Calibri"/>
                <a:cs typeface="Calibri"/>
              </a:rPr>
              <a:t>and </a:t>
            </a:r>
            <a:r>
              <a:rPr sz="2400" spc="-5" dirty="0">
                <a:latin typeface="Calibri"/>
                <a:cs typeface="Calibri"/>
              </a:rPr>
              <a:t>speech, </a:t>
            </a:r>
            <a:r>
              <a:rPr sz="2400" spc="-20" dirty="0">
                <a:latin typeface="Calibri"/>
                <a:cs typeface="Calibri"/>
              </a:rPr>
              <a:t>insanity, </a:t>
            </a:r>
            <a:r>
              <a:rPr sz="2400" spc="-10" dirty="0">
                <a:latin typeface="Calibri"/>
                <a:cs typeface="Calibri"/>
              </a:rPr>
              <a:t>paralysis, coma,  death</a:t>
            </a:r>
            <a:endParaRPr sz="2400">
              <a:latin typeface="Calibri"/>
              <a:cs typeface="Calibri"/>
            </a:endParaRPr>
          </a:p>
          <a:p>
            <a:pPr marL="469900" indent="-457200" algn="just">
              <a:lnSpc>
                <a:spcPct val="100000"/>
              </a:lnSpc>
              <a:buFont typeface="Arial"/>
              <a:buChar char="•"/>
              <a:tabLst>
                <a:tab pos="469900" algn="l"/>
              </a:tabLst>
            </a:pPr>
            <a:r>
              <a:rPr sz="2400" spc="-5" dirty="0">
                <a:latin typeface="Calibri"/>
                <a:cs typeface="Calibri"/>
              </a:rPr>
              <a:t>Result of </a:t>
            </a:r>
            <a:r>
              <a:rPr sz="2400" spc="-15" dirty="0">
                <a:latin typeface="Calibri"/>
                <a:cs typeface="Calibri"/>
              </a:rPr>
              <a:t>waste </a:t>
            </a:r>
            <a:r>
              <a:rPr sz="2400" spc="-10" dirty="0">
                <a:latin typeface="Calibri"/>
                <a:cs typeface="Calibri"/>
              </a:rPr>
              <a:t>products </a:t>
            </a:r>
            <a:r>
              <a:rPr sz="2400" spc="-5" dirty="0">
                <a:latin typeface="Calibri"/>
                <a:cs typeface="Calibri"/>
              </a:rPr>
              <a:t>released </a:t>
            </a:r>
            <a:r>
              <a:rPr sz="2400" spc="-15" dirty="0">
                <a:latin typeface="Calibri"/>
                <a:cs typeface="Calibri"/>
              </a:rPr>
              <a:t>into </a:t>
            </a:r>
            <a:r>
              <a:rPr sz="2400" spc="-5" dirty="0">
                <a:latin typeface="Calibri"/>
                <a:cs typeface="Calibri"/>
              </a:rPr>
              <a:t>Minamata</a:t>
            </a:r>
            <a:r>
              <a:rPr sz="2400" spc="-85" dirty="0">
                <a:latin typeface="Calibri"/>
                <a:cs typeface="Calibri"/>
              </a:rPr>
              <a:t> </a:t>
            </a:r>
            <a:r>
              <a:rPr sz="2400" spc="-5" dirty="0">
                <a:latin typeface="Calibri"/>
                <a:cs typeface="Calibri"/>
              </a:rPr>
              <a:t>Bay-Japan</a:t>
            </a:r>
            <a:endParaRPr sz="2400">
              <a:latin typeface="Calibri"/>
              <a:cs typeface="Calibri"/>
            </a:endParaRPr>
          </a:p>
          <a:p>
            <a:pPr marL="469900" algn="just">
              <a:lnSpc>
                <a:spcPct val="100000"/>
              </a:lnSpc>
              <a:spcBef>
                <a:spcPts val="5"/>
              </a:spcBef>
            </a:pPr>
            <a:r>
              <a:rPr sz="2400" spc="-10" dirty="0">
                <a:latin typeface="Calibri"/>
                <a:cs typeface="Calibri"/>
              </a:rPr>
              <a:t>through </a:t>
            </a:r>
            <a:r>
              <a:rPr sz="2400" dirty="0">
                <a:latin typeface="Calibri"/>
                <a:cs typeface="Calibri"/>
              </a:rPr>
              <a:t>the </a:t>
            </a:r>
            <a:r>
              <a:rPr sz="2400" spc="-10" dirty="0">
                <a:latin typeface="Calibri"/>
                <a:cs typeface="Calibri"/>
              </a:rPr>
              <a:t>factory</a:t>
            </a:r>
            <a:r>
              <a:rPr sz="2400" spc="-25" dirty="0">
                <a:latin typeface="Calibri"/>
                <a:cs typeface="Calibri"/>
              </a:rPr>
              <a:t> </a:t>
            </a:r>
            <a:r>
              <a:rPr sz="2400" spc="-20" dirty="0">
                <a:latin typeface="Calibri"/>
                <a:cs typeface="Calibri"/>
              </a:rPr>
              <a:t>wastewater</a:t>
            </a:r>
            <a:endParaRPr sz="2400">
              <a:latin typeface="Calibri"/>
              <a:cs typeface="Calibri"/>
            </a:endParaRPr>
          </a:p>
        </p:txBody>
      </p:sp>
      <p:sp>
        <p:nvSpPr>
          <p:cNvPr id="7" name="object 7"/>
          <p:cNvSpPr/>
          <p:nvPr/>
        </p:nvSpPr>
        <p:spPr>
          <a:xfrm>
            <a:off x="542544" y="3767328"/>
            <a:ext cx="3415283" cy="219913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500115" y="3866388"/>
            <a:ext cx="2929128" cy="2100072"/>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9"/>
            <a:ext cx="6172200" cy="415498"/>
          </a:xfrm>
        </p:spPr>
        <p:txBody>
          <a:bodyPr/>
          <a:lstStyle/>
          <a:p>
            <a:r>
              <a:rPr lang="en-US" sz="2700" dirty="0"/>
              <a:t>Water and excreta-related diseases</a:t>
            </a:r>
          </a:p>
        </p:txBody>
      </p:sp>
      <p:sp>
        <p:nvSpPr>
          <p:cNvPr id="3" name="Rectangle 2"/>
          <p:cNvSpPr/>
          <p:nvPr/>
        </p:nvSpPr>
        <p:spPr>
          <a:xfrm>
            <a:off x="1893376" y="1810707"/>
            <a:ext cx="5440223" cy="3970318"/>
          </a:xfrm>
          <a:prstGeom prst="rect">
            <a:avLst/>
          </a:prstGeom>
        </p:spPr>
        <p:txBody>
          <a:bodyPr wrap="square">
            <a:spAutoFit/>
          </a:bodyPr>
          <a:lstStyle/>
          <a:p>
            <a:pPr algn="ctr">
              <a:buFontTx/>
              <a:buNone/>
            </a:pPr>
            <a:endParaRPr lang="en-US" dirty="0"/>
          </a:p>
          <a:p>
            <a:pPr algn="ctr">
              <a:buFontTx/>
              <a:buNone/>
            </a:pPr>
            <a:r>
              <a:rPr lang="en-US" dirty="0"/>
              <a:t>Cholera, Typhoid, Amoebic dysentery, Bacillary dysentery, Giardiasis, Cryptosporidiosis, </a:t>
            </a:r>
            <a:r>
              <a:rPr lang="en-US" dirty="0" err="1"/>
              <a:t>Campylobacteriosis</a:t>
            </a:r>
            <a:r>
              <a:rPr lang="en-US" dirty="0"/>
              <a:t>, Shigellosis, Viral Gastroenteritis, </a:t>
            </a:r>
            <a:r>
              <a:rPr lang="en-US" dirty="0" err="1"/>
              <a:t>Cyclosporiasis</a:t>
            </a:r>
            <a:r>
              <a:rPr lang="en-US" dirty="0"/>
              <a:t>, Scabies, Trachoma, Typhus, and other flea, lice and  tick-borne diseases, </a:t>
            </a:r>
            <a:r>
              <a:rPr lang="en-US" dirty="0" err="1"/>
              <a:t>Schistosomiasis</a:t>
            </a:r>
            <a:r>
              <a:rPr lang="en-US" dirty="0"/>
              <a:t>, </a:t>
            </a:r>
            <a:r>
              <a:rPr lang="en-US" dirty="0" err="1"/>
              <a:t>Dracunculiasis</a:t>
            </a:r>
            <a:r>
              <a:rPr lang="en-US" dirty="0"/>
              <a:t>, Dengue, </a:t>
            </a:r>
            <a:r>
              <a:rPr lang="en-US" dirty="0" err="1"/>
              <a:t>Filariasis</a:t>
            </a:r>
            <a:r>
              <a:rPr lang="en-US" dirty="0"/>
              <a:t>, Malaria, </a:t>
            </a:r>
            <a:r>
              <a:rPr lang="en-US" dirty="0" err="1"/>
              <a:t>Onchocerciasis</a:t>
            </a:r>
            <a:r>
              <a:rPr lang="en-US" dirty="0"/>
              <a:t>, </a:t>
            </a:r>
            <a:r>
              <a:rPr lang="en-US" dirty="0" err="1"/>
              <a:t>Trypanosomiasis</a:t>
            </a:r>
            <a:r>
              <a:rPr lang="en-US" dirty="0"/>
              <a:t>, Yellow fever, </a:t>
            </a:r>
            <a:r>
              <a:rPr lang="en-US" dirty="0" err="1"/>
              <a:t>Tinea</a:t>
            </a:r>
            <a:r>
              <a:rPr lang="en-US" dirty="0"/>
              <a:t>, Yaws, </a:t>
            </a:r>
            <a:r>
              <a:rPr lang="en-US" dirty="0" err="1"/>
              <a:t>Enterobiasis</a:t>
            </a:r>
            <a:r>
              <a:rPr lang="en-US" dirty="0"/>
              <a:t>, Infectious hepatitis, Conjunctivitis, Leptospirosis, Gastroenteritis, Paratyphoid, Legionnaire’s disease</a:t>
            </a:r>
            <a:r>
              <a:rPr lang="is-IS" dirty="0"/>
              <a:t>….............</a:t>
            </a:r>
            <a:endParaRPr lang="en-US" dirty="0"/>
          </a:p>
          <a:p>
            <a:endParaRPr lang="en-US" dirty="0"/>
          </a:p>
          <a:p>
            <a:endParaRPr lang="en-US" dirty="0"/>
          </a:p>
          <a:p>
            <a:pPr algn="ctr">
              <a:buFontTx/>
              <a:buNone/>
            </a:pPr>
            <a:endParaRPr lang="en-US" dirty="0"/>
          </a:p>
        </p:txBody>
      </p:sp>
      <p:sp>
        <p:nvSpPr>
          <p:cNvPr id="4" name="Footer Placeholder 3"/>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9294162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62197"/>
            <a:ext cx="6172200" cy="415498"/>
          </a:xfrm>
        </p:spPr>
        <p:txBody>
          <a:bodyPr/>
          <a:lstStyle/>
          <a:p>
            <a:r>
              <a:rPr lang="en-US" sz="2700" dirty="0"/>
              <a:t>A list by type of causative organism </a:t>
            </a:r>
          </a:p>
        </p:txBody>
      </p:sp>
      <p:sp>
        <p:nvSpPr>
          <p:cNvPr id="3" name="Rectangle 1027"/>
          <p:cNvSpPr txBox="1">
            <a:spLocks noChangeArrowheads="1"/>
          </p:cNvSpPr>
          <p:nvPr/>
        </p:nvSpPr>
        <p:spPr>
          <a:xfrm>
            <a:off x="1657350" y="1603588"/>
            <a:ext cx="5829300" cy="2385587"/>
          </a:xfrm>
          <a:prstGeom prst="rect">
            <a:avLst/>
          </a:prstGeom>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Giardiasis (Protozoan)</a:t>
            </a:r>
          </a:p>
          <a:p>
            <a:r>
              <a:rPr lang="en-US" sz="1800" dirty="0"/>
              <a:t>Cryptosporidiosis </a:t>
            </a:r>
            <a:r>
              <a:rPr lang="en-US" sz="1800"/>
              <a:t>(Protozoan)</a:t>
            </a:r>
            <a:endParaRPr lang="en-US" sz="1800" dirty="0"/>
          </a:p>
          <a:p>
            <a:r>
              <a:rPr lang="en-US" sz="1800" dirty="0" err="1"/>
              <a:t>Campylobacteriosis</a:t>
            </a:r>
            <a:r>
              <a:rPr lang="en-US" sz="1800" dirty="0"/>
              <a:t> (Bacteria)</a:t>
            </a:r>
          </a:p>
          <a:p>
            <a:r>
              <a:rPr lang="en-US" sz="1800" dirty="0"/>
              <a:t>Shigellosis (Bacteria)</a:t>
            </a:r>
          </a:p>
          <a:p>
            <a:r>
              <a:rPr lang="en-US" sz="1800" dirty="0"/>
              <a:t>Viral Gastroenteritis (Virus)</a:t>
            </a:r>
          </a:p>
          <a:p>
            <a:r>
              <a:rPr lang="en-US" sz="1800" dirty="0" err="1"/>
              <a:t>Cyclosporiasis</a:t>
            </a:r>
            <a:r>
              <a:rPr lang="en-US" sz="1800" dirty="0"/>
              <a:t> (Parasite)</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713" b="8949"/>
          <a:stretch/>
        </p:blipFill>
        <p:spPr bwMode="auto">
          <a:xfrm>
            <a:off x="3800572" y="3686084"/>
            <a:ext cx="3686078" cy="1529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7632583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a:t>2018/2019 </a:t>
            </a:r>
            <a:endParaRPr lang="en-US"/>
          </a:p>
        </p:txBody>
      </p:sp>
      <p:pic>
        <p:nvPicPr>
          <p:cNvPr id="4" name="Picture 3"/>
          <p:cNvPicPr>
            <a:picLocks noChangeAspect="1"/>
          </p:cNvPicPr>
          <p:nvPr/>
        </p:nvPicPr>
        <p:blipFill>
          <a:blip r:embed="rId2"/>
          <a:stretch>
            <a:fillRect/>
          </a:stretch>
        </p:blipFill>
        <p:spPr>
          <a:xfrm>
            <a:off x="1343074" y="1043500"/>
            <a:ext cx="6162626" cy="4443323"/>
          </a:xfrm>
          <a:prstGeom prst="rect">
            <a:avLst/>
          </a:prstGeom>
        </p:spPr>
      </p:pic>
    </p:spTree>
    <p:extLst>
      <p:ext uri="{BB962C8B-B14F-4D97-AF65-F5344CB8AC3E}">
        <p14:creationId xmlns:p14="http://schemas.microsoft.com/office/powerpoint/2010/main" val="27057436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30"/>
            <a:ext cx="6172200" cy="515663"/>
          </a:xfrm>
        </p:spPr>
        <p:txBody>
          <a:bodyPr>
            <a:normAutofit fontScale="90000"/>
          </a:bodyPr>
          <a:lstStyle/>
          <a:p>
            <a:r>
              <a:rPr lang="en-US" sz="2700" dirty="0"/>
              <a:t>Unitary environmental classification of water-and excreta related communicable diseases</a:t>
            </a:r>
          </a:p>
        </p:txBody>
      </p:sp>
      <p:sp>
        <p:nvSpPr>
          <p:cNvPr id="5" name="TextBox 4"/>
          <p:cNvSpPr txBox="1"/>
          <p:nvPr/>
        </p:nvSpPr>
        <p:spPr>
          <a:xfrm>
            <a:off x="1792364" y="2675926"/>
            <a:ext cx="4603266" cy="2169825"/>
          </a:xfrm>
          <a:prstGeom prst="rect">
            <a:avLst/>
          </a:prstGeom>
          <a:noFill/>
        </p:spPr>
        <p:txBody>
          <a:bodyPr wrap="square" rtlCol="0">
            <a:spAutoFit/>
          </a:bodyPr>
          <a:lstStyle/>
          <a:p>
            <a:r>
              <a:rPr lang="en-US" sz="1500" b="1" dirty="0"/>
              <a:t>Seven categories:</a:t>
            </a:r>
          </a:p>
          <a:p>
            <a:pPr marL="257175" indent="-257175">
              <a:buAutoNum type="arabicPeriod"/>
            </a:pPr>
            <a:r>
              <a:rPr lang="en-US" sz="1500" dirty="0" err="1"/>
              <a:t>Faeco</a:t>
            </a:r>
            <a:r>
              <a:rPr lang="en-US" sz="1500" dirty="0"/>
              <a:t>-oral waterborne and water-washed diseases </a:t>
            </a:r>
          </a:p>
          <a:p>
            <a:pPr marL="257175" indent="-257175">
              <a:buAutoNum type="arabicPeriod"/>
            </a:pPr>
            <a:r>
              <a:rPr lang="en-US" sz="1500" dirty="0"/>
              <a:t>Non-</a:t>
            </a:r>
            <a:r>
              <a:rPr lang="en-US" sz="1500" dirty="0" err="1"/>
              <a:t>faeco</a:t>
            </a:r>
            <a:r>
              <a:rPr lang="en-US" sz="1500" dirty="0"/>
              <a:t>-oral water-washed diseases</a:t>
            </a:r>
          </a:p>
          <a:p>
            <a:pPr marL="257175" indent="-257175">
              <a:buAutoNum type="arabicPeriod"/>
            </a:pPr>
            <a:r>
              <a:rPr lang="en-US" sz="1500" dirty="0" err="1"/>
              <a:t>Geohelminthiases</a:t>
            </a:r>
            <a:endParaRPr lang="en-US" sz="1500" dirty="0"/>
          </a:p>
          <a:p>
            <a:pPr marL="257175" indent="-257175">
              <a:buAutoNum type="arabicPeriod"/>
            </a:pPr>
            <a:r>
              <a:rPr lang="en-US" sz="1500" dirty="0" err="1"/>
              <a:t>Taeniases</a:t>
            </a:r>
            <a:endParaRPr lang="en-US" sz="1500" dirty="0"/>
          </a:p>
          <a:p>
            <a:pPr marL="257175" indent="-257175">
              <a:buAutoNum type="arabicPeriod"/>
            </a:pPr>
            <a:r>
              <a:rPr lang="en-US" sz="1500" dirty="0"/>
              <a:t>Water-based diseases</a:t>
            </a:r>
          </a:p>
          <a:p>
            <a:pPr marL="257175" indent="-257175">
              <a:buFontTx/>
              <a:buAutoNum type="arabicPeriod"/>
            </a:pPr>
            <a:r>
              <a:rPr lang="en-US" sz="1500" dirty="0"/>
              <a:t>Insect vector diseases</a:t>
            </a:r>
          </a:p>
          <a:p>
            <a:pPr marL="257175" indent="-257175">
              <a:buFontTx/>
              <a:buAutoNum type="arabicPeriod"/>
            </a:pPr>
            <a:r>
              <a:rPr lang="en-US" sz="1500" dirty="0"/>
              <a:t>Rodent vector diseases</a:t>
            </a:r>
          </a:p>
          <a:p>
            <a:endParaRPr lang="en-US" sz="1500" dirty="0"/>
          </a:p>
        </p:txBody>
      </p:sp>
      <p:sp>
        <p:nvSpPr>
          <p:cNvPr id="3" name="Footer Placeholder 2"/>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868554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1899810" y="1001579"/>
            <a:ext cx="5679105" cy="707208"/>
          </a:xfrm>
          <a:ln w="28575" cmpd="sng">
            <a:solidFill>
              <a:schemeClr val="tx1"/>
            </a:solidFill>
          </a:ln>
        </p:spPr>
        <p:txBody>
          <a:bodyPr>
            <a:normAutofit fontScale="90000"/>
          </a:bodyPr>
          <a:lstStyle/>
          <a:p>
            <a:r>
              <a:rPr lang="en-US" sz="2100" dirty="0">
                <a:solidFill>
                  <a:srgbClr val="000000"/>
                </a:solidFill>
              </a:rPr>
              <a:t>1. </a:t>
            </a:r>
            <a:r>
              <a:rPr lang="en-US" sz="2100" dirty="0" err="1">
                <a:solidFill>
                  <a:srgbClr val="000000"/>
                </a:solidFill>
              </a:rPr>
              <a:t>Faeco</a:t>
            </a:r>
            <a:r>
              <a:rPr lang="en-US" sz="2100" dirty="0">
                <a:solidFill>
                  <a:srgbClr val="000000"/>
                </a:solidFill>
              </a:rPr>
              <a:t>-oral waterborne and water-washed diseases </a:t>
            </a:r>
            <a:br>
              <a:rPr lang="en-US" sz="2100" dirty="0"/>
            </a:br>
            <a:endParaRPr lang="en-US" sz="2100" dirty="0"/>
          </a:p>
        </p:txBody>
      </p:sp>
      <p:sp>
        <p:nvSpPr>
          <p:cNvPr id="4" name="Text Box 3"/>
          <p:cNvSpPr txBox="1">
            <a:spLocks noChangeArrowheads="1"/>
          </p:cNvSpPr>
          <p:nvPr/>
        </p:nvSpPr>
        <p:spPr bwMode="auto">
          <a:xfrm>
            <a:off x="2381700" y="3314700"/>
            <a:ext cx="2228850"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350"/>
          </a:p>
        </p:txBody>
      </p:sp>
      <p:grpSp>
        <p:nvGrpSpPr>
          <p:cNvPr id="15" name="Group 14"/>
          <p:cNvGrpSpPr/>
          <p:nvPr/>
        </p:nvGrpSpPr>
        <p:grpSpPr>
          <a:xfrm>
            <a:off x="2567010" y="1667128"/>
            <a:ext cx="4314696" cy="1807848"/>
            <a:chOff x="1898680" y="1695644"/>
            <a:chExt cx="5752928" cy="2410464"/>
          </a:xfrm>
        </p:grpSpPr>
        <p:grpSp>
          <p:nvGrpSpPr>
            <p:cNvPr id="14" name="Group 13"/>
            <p:cNvGrpSpPr/>
            <p:nvPr/>
          </p:nvGrpSpPr>
          <p:grpSpPr>
            <a:xfrm>
              <a:off x="5289408" y="1695644"/>
              <a:ext cx="2362200" cy="2410464"/>
              <a:chOff x="5347128" y="1695644"/>
              <a:chExt cx="2362200" cy="2410464"/>
            </a:xfrm>
          </p:grpSpPr>
          <p:sp>
            <p:nvSpPr>
              <p:cNvPr id="6" name="Text Box 5"/>
              <p:cNvSpPr txBox="1">
                <a:spLocks noChangeArrowheads="1"/>
              </p:cNvSpPr>
              <p:nvPr/>
            </p:nvSpPr>
            <p:spPr bwMode="auto">
              <a:xfrm>
                <a:off x="5347128" y="3429000"/>
                <a:ext cx="2362200" cy="677108"/>
              </a:xfrm>
              <a:prstGeom prst="rect">
                <a:avLst/>
              </a:prstGeom>
              <a:solidFill>
                <a:schemeClr val="bg1"/>
              </a:solidFill>
              <a:ln w="476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350" dirty="0">
                    <a:latin typeface="Comic Sans MS" charset="0"/>
                  </a:rPr>
                  <a:t>1b. Water-washed Diseases</a:t>
                </a:r>
              </a:p>
            </p:txBody>
          </p:sp>
          <p:sp>
            <p:nvSpPr>
              <p:cNvPr id="9" name="Line 8"/>
              <p:cNvSpPr>
                <a:spLocks noChangeShapeType="1"/>
              </p:cNvSpPr>
              <p:nvPr/>
            </p:nvSpPr>
            <p:spPr bwMode="auto">
              <a:xfrm>
                <a:off x="6201141" y="1695644"/>
                <a:ext cx="0" cy="1752600"/>
              </a:xfrm>
              <a:prstGeom prst="line">
                <a:avLst/>
              </a:prstGeom>
              <a:noFill/>
              <a:ln w="47625">
                <a:solidFill>
                  <a:schemeClr val="tx1"/>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grpSp>
        <p:grpSp>
          <p:nvGrpSpPr>
            <p:cNvPr id="13" name="Group 12"/>
            <p:cNvGrpSpPr/>
            <p:nvPr/>
          </p:nvGrpSpPr>
          <p:grpSpPr>
            <a:xfrm>
              <a:off x="1898680" y="1752600"/>
              <a:ext cx="2209800" cy="2353507"/>
              <a:chOff x="1956400" y="1752600"/>
              <a:chExt cx="2209800" cy="2353507"/>
            </a:xfrm>
          </p:grpSpPr>
          <p:sp>
            <p:nvSpPr>
              <p:cNvPr id="5" name="Text Box 4"/>
              <p:cNvSpPr txBox="1">
                <a:spLocks noChangeArrowheads="1"/>
              </p:cNvSpPr>
              <p:nvPr/>
            </p:nvSpPr>
            <p:spPr bwMode="auto">
              <a:xfrm>
                <a:off x="1956400" y="3428999"/>
                <a:ext cx="2209800" cy="677108"/>
              </a:xfrm>
              <a:prstGeom prst="rect">
                <a:avLst/>
              </a:prstGeom>
              <a:solidFill>
                <a:schemeClr val="bg1"/>
              </a:solidFill>
              <a:ln w="476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350" dirty="0">
                    <a:latin typeface="Comic Sans MS" charset="0"/>
                  </a:rPr>
                  <a:t>1a. Waterborne Diseases</a:t>
                </a:r>
              </a:p>
            </p:txBody>
          </p:sp>
          <p:sp>
            <p:nvSpPr>
              <p:cNvPr id="12" name="Line 11"/>
              <p:cNvSpPr>
                <a:spLocks noChangeShapeType="1"/>
              </p:cNvSpPr>
              <p:nvPr/>
            </p:nvSpPr>
            <p:spPr bwMode="auto">
              <a:xfrm>
                <a:off x="3099400" y="1752600"/>
                <a:ext cx="0" cy="1676400"/>
              </a:xfrm>
              <a:prstGeom prst="line">
                <a:avLst/>
              </a:prstGeom>
              <a:noFill/>
              <a:ln w="47625">
                <a:solidFill>
                  <a:schemeClr val="tx1"/>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grpSp>
      </p:grpSp>
      <p:sp>
        <p:nvSpPr>
          <p:cNvPr id="17" name="Rectangle 3"/>
          <p:cNvSpPr txBox="1">
            <a:spLocks noChangeArrowheads="1"/>
          </p:cNvSpPr>
          <p:nvPr/>
        </p:nvSpPr>
        <p:spPr>
          <a:xfrm>
            <a:off x="1543050" y="3902576"/>
            <a:ext cx="6115050" cy="1364324"/>
          </a:xfrm>
          <a:prstGeom prst="rect">
            <a:avLst/>
          </a:prstGeom>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Tx/>
              <a:buNone/>
            </a:pPr>
            <a:r>
              <a:rPr lang="en-US" sz="2100" dirty="0"/>
              <a:t>Diseases caused by </a:t>
            </a:r>
            <a:r>
              <a:rPr lang="en-US" sz="2100" b="1" dirty="0">
                <a:solidFill>
                  <a:srgbClr val="FF0000"/>
                </a:solidFill>
              </a:rPr>
              <a:t>ingestion</a:t>
            </a:r>
            <a:r>
              <a:rPr lang="en-US" sz="2100" dirty="0"/>
              <a:t> of water </a:t>
            </a:r>
            <a:r>
              <a:rPr lang="en-US" sz="2100" b="1" dirty="0">
                <a:solidFill>
                  <a:srgbClr val="FF0000"/>
                </a:solidFill>
              </a:rPr>
              <a:t>contaminated</a:t>
            </a:r>
            <a:r>
              <a:rPr lang="en-US" sz="2100" dirty="0"/>
              <a:t> by human or animal excrement, which contain </a:t>
            </a:r>
            <a:r>
              <a:rPr lang="en-US" sz="2100" b="1" dirty="0">
                <a:solidFill>
                  <a:srgbClr val="FF0000"/>
                </a:solidFill>
              </a:rPr>
              <a:t>pathogenic</a:t>
            </a:r>
            <a:r>
              <a:rPr lang="en-US" sz="2100" dirty="0"/>
              <a:t> microorganisms</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2647855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bwMode="auto">
          <a:xfrm>
            <a:off x="1439466" y="1322786"/>
            <a:ext cx="2700338" cy="802481"/>
          </a:xfrm>
          <a:solidFill>
            <a:schemeClr val="accent2"/>
          </a:solidFill>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en-GB" sz="1800" dirty="0">
                <a:latin typeface="Arial" charset="0"/>
              </a:rPr>
              <a:t>Waterborne or </a:t>
            </a:r>
            <a:br>
              <a:rPr lang="en-GB" sz="1800" dirty="0">
                <a:latin typeface="Arial" charset="0"/>
              </a:rPr>
            </a:br>
            <a:r>
              <a:rPr lang="en-GB" sz="1800" dirty="0">
                <a:latin typeface="Arial" charset="0"/>
              </a:rPr>
              <a:t>water-washed diseases</a:t>
            </a:r>
            <a:r>
              <a:rPr lang="es-ES" sz="1800" dirty="0">
                <a:latin typeface="Arial" charset="0"/>
              </a:rPr>
              <a:t> </a:t>
            </a:r>
          </a:p>
        </p:txBody>
      </p:sp>
      <p:sp>
        <p:nvSpPr>
          <p:cNvPr id="5" name="Text Box 9"/>
          <p:cNvSpPr txBox="1">
            <a:spLocks noChangeArrowheads="1"/>
          </p:cNvSpPr>
          <p:nvPr/>
        </p:nvSpPr>
        <p:spPr bwMode="auto">
          <a:xfrm>
            <a:off x="1489849" y="2626294"/>
            <a:ext cx="2753916" cy="2285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en-GB" sz="1500" dirty="0">
                <a:latin typeface="+mn-lt"/>
              </a:rPr>
              <a:t>Cholera, shigellosis, diarrhoea, salmonellosis.</a:t>
            </a:r>
          </a:p>
          <a:p>
            <a:pPr>
              <a:spcBef>
                <a:spcPct val="50000"/>
              </a:spcBef>
            </a:pPr>
            <a:endParaRPr lang="en-GB" sz="1500" dirty="0">
              <a:latin typeface="+mn-lt"/>
            </a:endParaRPr>
          </a:p>
          <a:p>
            <a:pPr>
              <a:spcBef>
                <a:spcPct val="50000"/>
              </a:spcBef>
            </a:pPr>
            <a:r>
              <a:rPr lang="en-GB" sz="1500" dirty="0">
                <a:latin typeface="+mn-lt"/>
              </a:rPr>
              <a:t>Typhoid, paratyphoid, etc.</a:t>
            </a:r>
          </a:p>
          <a:p>
            <a:pPr>
              <a:spcBef>
                <a:spcPct val="50000"/>
              </a:spcBef>
            </a:pPr>
            <a:endParaRPr lang="en-GB" sz="1500" dirty="0">
              <a:latin typeface="+mn-lt"/>
            </a:endParaRPr>
          </a:p>
          <a:p>
            <a:pPr>
              <a:spcBef>
                <a:spcPct val="50000"/>
              </a:spcBef>
            </a:pPr>
            <a:r>
              <a:rPr lang="en-GB" sz="1500" dirty="0">
                <a:latin typeface="+mn-lt"/>
              </a:rPr>
              <a:t>Amoebic dysentery, giardiasis</a:t>
            </a:r>
          </a:p>
          <a:p>
            <a:pPr>
              <a:spcBef>
                <a:spcPct val="50000"/>
              </a:spcBef>
            </a:pPr>
            <a:endParaRPr lang="en-GB" sz="1500" dirty="0">
              <a:latin typeface="+mn-lt"/>
            </a:endParaRPr>
          </a:p>
        </p:txBody>
      </p:sp>
      <p:sp>
        <p:nvSpPr>
          <p:cNvPr id="6" name="Rectangle 10"/>
          <p:cNvSpPr>
            <a:spLocks noChangeArrowheads="1"/>
          </p:cNvSpPr>
          <p:nvPr/>
        </p:nvSpPr>
        <p:spPr bwMode="auto">
          <a:xfrm>
            <a:off x="4787505" y="1322786"/>
            <a:ext cx="2645569" cy="802481"/>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b"/>
          <a:lstStyle/>
          <a:p>
            <a:pPr algn="ctr" eaLnBrk="1" hangingPunct="1"/>
            <a:r>
              <a:rPr lang="en-GB" b="1" dirty="0"/>
              <a:t>Transmission mechanisms</a:t>
            </a:r>
          </a:p>
        </p:txBody>
      </p:sp>
      <p:sp>
        <p:nvSpPr>
          <p:cNvPr id="7" name="Text Box 11"/>
          <p:cNvSpPr txBox="1">
            <a:spLocks noChangeArrowheads="1"/>
          </p:cNvSpPr>
          <p:nvPr/>
        </p:nvSpPr>
        <p:spPr bwMode="auto">
          <a:xfrm>
            <a:off x="4733925" y="2518146"/>
            <a:ext cx="3025379" cy="2400657"/>
          </a:xfrm>
          <a:prstGeom prst="rect">
            <a:avLst/>
          </a:prstGeom>
          <a:noFill/>
          <a:ln w="9525">
            <a:noFill/>
            <a:miter lim="800000"/>
            <a:headEnd/>
            <a:tailEnd/>
          </a:ln>
          <a:effectLst/>
        </p:spPr>
        <p:txBody>
          <a:bodyPr>
            <a:spAutoFit/>
          </a:bodyPr>
          <a:lstStyle/>
          <a:p>
            <a:pPr>
              <a:spcBef>
                <a:spcPct val="50000"/>
              </a:spcBef>
              <a:defRPr/>
            </a:pPr>
            <a:r>
              <a:rPr lang="es-ES" sz="1500" dirty="0"/>
              <a:t>        </a:t>
            </a:r>
            <a:r>
              <a:rPr lang="es-ES" sz="1500" u="sng" dirty="0">
                <a:effectLst>
                  <a:outerShdw blurRad="38100" dist="38100" dir="2700000" algn="tl">
                    <a:srgbClr val="C0C0C0"/>
                  </a:outerShdw>
                </a:effectLst>
              </a:rPr>
              <a:t>FAECAL-ORAL</a:t>
            </a:r>
          </a:p>
          <a:p>
            <a:pPr>
              <a:spcBef>
                <a:spcPct val="50000"/>
              </a:spcBef>
              <a:buFontTx/>
              <a:buChar char="•"/>
              <a:defRPr/>
            </a:pPr>
            <a:r>
              <a:rPr lang="es-ES" sz="1500" dirty="0"/>
              <a:t> </a:t>
            </a:r>
            <a:r>
              <a:rPr lang="en-GB" sz="1500" dirty="0"/>
              <a:t>Water contamination</a:t>
            </a:r>
          </a:p>
          <a:p>
            <a:pPr>
              <a:spcBef>
                <a:spcPct val="50000"/>
              </a:spcBef>
              <a:buFontTx/>
              <a:buChar char="•"/>
              <a:defRPr/>
            </a:pPr>
            <a:endParaRPr lang="en-GB" sz="1500" dirty="0"/>
          </a:p>
          <a:p>
            <a:pPr>
              <a:spcBef>
                <a:spcPct val="50000"/>
              </a:spcBef>
              <a:buFontTx/>
              <a:buChar char="•"/>
              <a:defRPr/>
            </a:pPr>
            <a:r>
              <a:rPr lang="en-GB" sz="1500" dirty="0"/>
              <a:t> Poor sanitation</a:t>
            </a:r>
          </a:p>
          <a:p>
            <a:pPr>
              <a:spcBef>
                <a:spcPct val="50000"/>
              </a:spcBef>
              <a:buFontTx/>
              <a:buChar char="•"/>
              <a:defRPr/>
            </a:pPr>
            <a:endParaRPr lang="en-GB" sz="1500" dirty="0"/>
          </a:p>
          <a:p>
            <a:pPr>
              <a:spcBef>
                <a:spcPct val="50000"/>
              </a:spcBef>
              <a:buFontTx/>
              <a:buChar char="•"/>
              <a:defRPr/>
            </a:pPr>
            <a:r>
              <a:rPr lang="en-GB" sz="1500" dirty="0"/>
              <a:t> Poor personal hygiene</a:t>
            </a:r>
          </a:p>
          <a:p>
            <a:pPr>
              <a:spcBef>
                <a:spcPct val="50000"/>
              </a:spcBef>
              <a:buFontTx/>
              <a:buChar char="•"/>
              <a:defRPr/>
            </a:pPr>
            <a:endParaRPr lang="en-GB" sz="1500" dirty="0"/>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061267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254827"/>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5049529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050"/>
          <p:cNvGrpSpPr>
            <a:grpSpLocks/>
          </p:cNvGrpSpPr>
          <p:nvPr/>
        </p:nvGrpSpPr>
        <p:grpSpPr bwMode="auto">
          <a:xfrm>
            <a:off x="1656161" y="1164022"/>
            <a:ext cx="6119812" cy="4000499"/>
            <a:chOff x="431" y="346"/>
            <a:chExt cx="5140" cy="3360"/>
          </a:xfrm>
        </p:grpSpPr>
        <p:pic>
          <p:nvPicPr>
            <p:cNvPr id="5" name="Picture 20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 y="1016"/>
              <a:ext cx="919" cy="1317"/>
            </a:xfrm>
            <a:prstGeom prst="rect">
              <a:avLst/>
            </a:prstGeom>
            <a:noFill/>
            <a:ln w="44450">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grpSp>
          <p:nvGrpSpPr>
            <p:cNvPr id="6" name="Group 2052"/>
            <p:cNvGrpSpPr>
              <a:grpSpLocks/>
            </p:cNvGrpSpPr>
            <p:nvPr/>
          </p:nvGrpSpPr>
          <p:grpSpPr bwMode="auto">
            <a:xfrm>
              <a:off x="2866" y="2568"/>
              <a:ext cx="2705" cy="1138"/>
              <a:chOff x="2866" y="2568"/>
              <a:chExt cx="2705" cy="1138"/>
            </a:xfrm>
          </p:grpSpPr>
          <p:pic>
            <p:nvPicPr>
              <p:cNvPr id="29" name="Picture 2053" descr="ehistcth">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 y="2659"/>
                <a:ext cx="801" cy="726"/>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30" name="Text Box 2054"/>
              <p:cNvSpPr txBox="1">
                <a:spLocks noChangeArrowheads="1"/>
              </p:cNvSpPr>
              <p:nvPr/>
            </p:nvSpPr>
            <p:spPr bwMode="auto">
              <a:xfrm>
                <a:off x="3742" y="2659"/>
                <a:ext cx="945"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500" b="1">
                    <a:latin typeface="Times New Roman" charset="0"/>
                    <a:cs typeface="Arial" charset="0"/>
                  </a:rPr>
                  <a:t>Entomoeba</a:t>
                </a:r>
                <a:endParaRPr lang="es-ES" sz="1500" b="1">
                  <a:latin typeface="Times New Roman" charset="0"/>
                  <a:cs typeface="Arial" charset="0"/>
                </a:endParaRPr>
              </a:p>
            </p:txBody>
          </p:sp>
          <p:grpSp>
            <p:nvGrpSpPr>
              <p:cNvPr id="31" name="Group 2055"/>
              <p:cNvGrpSpPr>
                <a:grpSpLocks/>
              </p:cNvGrpSpPr>
              <p:nvPr/>
            </p:nvGrpSpPr>
            <p:grpSpPr bwMode="auto">
              <a:xfrm>
                <a:off x="2866" y="2568"/>
                <a:ext cx="890" cy="923"/>
                <a:chOff x="1248" y="1200"/>
                <a:chExt cx="960" cy="962"/>
              </a:xfrm>
            </p:grpSpPr>
            <p:pic>
              <p:nvPicPr>
                <p:cNvPr id="37" name="Picture 2056" descr="Giardia">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1202"/>
                  <a:ext cx="960" cy="96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38" name="Text Box 2057"/>
                <p:cNvSpPr txBox="1">
                  <a:spLocks noChangeArrowheads="1"/>
                </p:cNvSpPr>
                <p:nvPr/>
              </p:nvSpPr>
              <p:spPr bwMode="auto">
                <a:xfrm>
                  <a:off x="1248" y="1200"/>
                  <a:ext cx="747" cy="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500" b="1">
                      <a:solidFill>
                        <a:schemeClr val="bg1"/>
                      </a:solidFill>
                      <a:latin typeface="Times New Roman" charset="0"/>
                      <a:cs typeface="Arial" charset="0"/>
                    </a:rPr>
                    <a:t>Giardia</a:t>
                  </a:r>
                  <a:endParaRPr lang="es-ES" sz="1500" b="1">
                    <a:solidFill>
                      <a:schemeClr val="bg1"/>
                    </a:solidFill>
                    <a:latin typeface="Times New Roman" charset="0"/>
                    <a:cs typeface="Arial" charset="0"/>
                  </a:endParaRPr>
                </a:p>
              </p:txBody>
            </p:sp>
          </p:grpSp>
          <p:pic>
            <p:nvPicPr>
              <p:cNvPr id="32" name="Picture 2058" descr="cryptosporidium-parvum">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8" y="2976"/>
                <a:ext cx="845" cy="69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33" name="Text Box 2059"/>
              <p:cNvSpPr txBox="1">
                <a:spLocks noChangeArrowheads="1"/>
              </p:cNvSpPr>
              <p:nvPr/>
            </p:nvSpPr>
            <p:spPr bwMode="auto">
              <a:xfrm>
                <a:off x="4455" y="3473"/>
                <a:ext cx="111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200" b="1">
                    <a:solidFill>
                      <a:schemeClr val="bg1"/>
                    </a:solidFill>
                    <a:latin typeface="Times New Roman" charset="0"/>
                    <a:cs typeface="Arial" charset="0"/>
                  </a:rPr>
                  <a:t>Cryptosporidium</a:t>
                </a:r>
                <a:endParaRPr lang="es-ES" sz="1200" b="1">
                  <a:solidFill>
                    <a:schemeClr val="bg1"/>
                  </a:solidFill>
                  <a:latin typeface="Times New Roman" charset="0"/>
                  <a:cs typeface="Arial" charset="0"/>
                </a:endParaRPr>
              </a:p>
            </p:txBody>
          </p:sp>
          <p:sp>
            <p:nvSpPr>
              <p:cNvPr id="34" name="Text Box 2060"/>
              <p:cNvSpPr txBox="1">
                <a:spLocks noChangeArrowheads="1"/>
              </p:cNvSpPr>
              <p:nvPr/>
            </p:nvSpPr>
            <p:spPr bwMode="auto">
              <a:xfrm>
                <a:off x="3210" y="3268"/>
                <a:ext cx="55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050">
                    <a:solidFill>
                      <a:schemeClr val="bg1"/>
                    </a:solidFill>
                    <a:latin typeface="Times New Roman" charset="0"/>
                    <a:cs typeface="Arial" charset="0"/>
                  </a:rPr>
                  <a:t>10.000/g</a:t>
                </a:r>
                <a:endParaRPr lang="es-ES" sz="1050">
                  <a:solidFill>
                    <a:schemeClr val="bg1"/>
                  </a:solidFill>
                  <a:latin typeface="Times New Roman" charset="0"/>
                  <a:cs typeface="Arial" charset="0"/>
                </a:endParaRPr>
              </a:p>
            </p:txBody>
          </p:sp>
          <p:sp>
            <p:nvSpPr>
              <p:cNvPr id="35" name="Text Box 2061"/>
              <p:cNvSpPr txBox="1">
                <a:spLocks noChangeArrowheads="1"/>
              </p:cNvSpPr>
              <p:nvPr/>
            </p:nvSpPr>
            <p:spPr bwMode="auto">
              <a:xfrm>
                <a:off x="4468" y="2976"/>
                <a:ext cx="55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050" b="1">
                    <a:solidFill>
                      <a:schemeClr val="bg1"/>
                    </a:solidFill>
                    <a:latin typeface="Times New Roman" charset="0"/>
                    <a:cs typeface="Arial" charset="0"/>
                  </a:rPr>
                  <a:t>10.000/g</a:t>
                </a:r>
                <a:endParaRPr lang="es-ES" sz="1050" b="1">
                  <a:solidFill>
                    <a:schemeClr val="bg1"/>
                  </a:solidFill>
                  <a:latin typeface="Times New Roman" charset="0"/>
                  <a:cs typeface="Arial" charset="0"/>
                </a:endParaRPr>
              </a:p>
            </p:txBody>
          </p:sp>
          <p:sp>
            <p:nvSpPr>
              <p:cNvPr id="36" name="Text Box 2062"/>
              <p:cNvSpPr txBox="1">
                <a:spLocks noChangeArrowheads="1"/>
              </p:cNvSpPr>
              <p:nvPr/>
            </p:nvSpPr>
            <p:spPr bwMode="auto">
              <a:xfrm>
                <a:off x="3833" y="3113"/>
                <a:ext cx="55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050">
                    <a:latin typeface="Times New Roman" charset="0"/>
                    <a:cs typeface="Arial" charset="0"/>
                  </a:rPr>
                  <a:t>10.000/g</a:t>
                </a:r>
                <a:endParaRPr lang="es-ES" sz="1050">
                  <a:latin typeface="Times New Roman" charset="0"/>
                  <a:cs typeface="Arial" charset="0"/>
                </a:endParaRPr>
              </a:p>
            </p:txBody>
          </p:sp>
        </p:grpSp>
        <p:pic>
          <p:nvPicPr>
            <p:cNvPr id="7" name="Picture 2063" descr="shigella">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7" y="511"/>
              <a:ext cx="994" cy="71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8" name="Text Box 2064"/>
            <p:cNvSpPr txBox="1">
              <a:spLocks noChangeArrowheads="1"/>
            </p:cNvSpPr>
            <p:nvPr/>
          </p:nvSpPr>
          <p:spPr bwMode="auto">
            <a:xfrm>
              <a:off x="4651" y="627"/>
              <a:ext cx="70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500" b="1">
                  <a:solidFill>
                    <a:schemeClr val="bg1"/>
                  </a:solidFill>
                  <a:latin typeface="Times New Roman" charset="0"/>
                  <a:cs typeface="Arial" charset="0"/>
                </a:rPr>
                <a:t>Shigella</a:t>
              </a:r>
              <a:endParaRPr lang="es-ES" sz="1500" b="1">
                <a:solidFill>
                  <a:schemeClr val="bg1"/>
                </a:solidFill>
                <a:latin typeface="Times New Roman" charset="0"/>
                <a:cs typeface="Arial" charset="0"/>
              </a:endParaRPr>
            </a:p>
          </p:txBody>
        </p:sp>
        <p:pic>
          <p:nvPicPr>
            <p:cNvPr id="9" name="Picture 2065" descr="Vibrio%2520cholera">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4" y="387"/>
              <a:ext cx="888" cy="904"/>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0" name="Text Box 2066"/>
            <p:cNvSpPr txBox="1">
              <a:spLocks noChangeArrowheads="1"/>
            </p:cNvSpPr>
            <p:nvPr/>
          </p:nvSpPr>
          <p:spPr bwMode="auto">
            <a:xfrm>
              <a:off x="2910" y="922"/>
              <a:ext cx="825"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500" b="1" i="1" dirty="0">
                  <a:solidFill>
                    <a:schemeClr val="bg1"/>
                  </a:solidFill>
                  <a:latin typeface="Times New Roman" charset="0"/>
                  <a:cs typeface="Arial" charset="0"/>
                </a:rPr>
                <a:t>V. cholera</a:t>
              </a:r>
              <a:endParaRPr lang="es-ES" sz="1500" b="1" i="1" dirty="0">
                <a:solidFill>
                  <a:schemeClr val="bg1"/>
                </a:solidFill>
                <a:latin typeface="Times New Roman" charset="0"/>
                <a:cs typeface="Arial" charset="0"/>
              </a:endParaRPr>
            </a:p>
          </p:txBody>
        </p:sp>
        <p:pic>
          <p:nvPicPr>
            <p:cNvPr id="11" name="Picture 2067" descr="Pf07002">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 y="346"/>
              <a:ext cx="845" cy="659"/>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2" name="Text Box 2068"/>
            <p:cNvSpPr txBox="1">
              <a:spLocks noChangeArrowheads="1"/>
            </p:cNvSpPr>
            <p:nvPr/>
          </p:nvSpPr>
          <p:spPr bwMode="auto">
            <a:xfrm>
              <a:off x="3683" y="387"/>
              <a:ext cx="585"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500" b="1" i="1" dirty="0">
                  <a:solidFill>
                    <a:schemeClr val="bg1"/>
                  </a:solidFill>
                  <a:latin typeface="Times New Roman" charset="0"/>
                  <a:cs typeface="Arial" charset="0"/>
                </a:rPr>
                <a:t>E. </a:t>
              </a:r>
              <a:r>
                <a:rPr lang="es-ES_tradnl" sz="1500" b="1" i="1" dirty="0" err="1">
                  <a:solidFill>
                    <a:schemeClr val="bg1"/>
                  </a:solidFill>
                  <a:latin typeface="Times New Roman" charset="0"/>
                  <a:cs typeface="Arial" charset="0"/>
                </a:rPr>
                <a:t>coli</a:t>
              </a:r>
              <a:endParaRPr lang="es-ES" sz="1500" b="1" i="1" dirty="0">
                <a:solidFill>
                  <a:schemeClr val="bg1"/>
                </a:solidFill>
                <a:latin typeface="Times New Roman" charset="0"/>
                <a:cs typeface="Arial" charset="0"/>
              </a:endParaRPr>
            </a:p>
          </p:txBody>
        </p:sp>
        <p:sp>
          <p:nvSpPr>
            <p:cNvPr id="13" name="Text Box 2069"/>
            <p:cNvSpPr txBox="1">
              <a:spLocks noChangeArrowheads="1"/>
            </p:cNvSpPr>
            <p:nvPr/>
          </p:nvSpPr>
          <p:spPr bwMode="auto">
            <a:xfrm>
              <a:off x="2996" y="1127"/>
              <a:ext cx="752"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050">
                  <a:solidFill>
                    <a:schemeClr val="bg1"/>
                  </a:solidFill>
                  <a:latin typeface="Times New Roman" charset="0"/>
                  <a:cs typeface="Arial" charset="0"/>
                </a:rPr>
                <a:t>10.000.000/g</a:t>
              </a:r>
              <a:endParaRPr lang="es-ES" sz="1050">
                <a:solidFill>
                  <a:schemeClr val="bg1"/>
                </a:solidFill>
                <a:latin typeface="Times New Roman" charset="0"/>
                <a:cs typeface="Arial" charset="0"/>
              </a:endParaRPr>
            </a:p>
          </p:txBody>
        </p:sp>
        <p:sp>
          <p:nvSpPr>
            <p:cNvPr id="14" name="Text Box 2070"/>
            <p:cNvSpPr txBox="1">
              <a:spLocks noChangeArrowheads="1"/>
            </p:cNvSpPr>
            <p:nvPr/>
          </p:nvSpPr>
          <p:spPr bwMode="auto">
            <a:xfrm>
              <a:off x="3726" y="798"/>
              <a:ext cx="55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050" b="1">
                  <a:solidFill>
                    <a:schemeClr val="bg1"/>
                  </a:solidFill>
                  <a:latin typeface="Times New Roman" charset="0"/>
                  <a:cs typeface="Arial" charset="0"/>
                </a:rPr>
                <a:t>10.000/g</a:t>
              </a:r>
              <a:endParaRPr lang="es-ES" sz="1050" b="1">
                <a:solidFill>
                  <a:schemeClr val="bg1"/>
                </a:solidFill>
                <a:latin typeface="Times New Roman" charset="0"/>
                <a:cs typeface="Arial" charset="0"/>
              </a:endParaRPr>
            </a:p>
          </p:txBody>
        </p:sp>
        <p:sp>
          <p:nvSpPr>
            <p:cNvPr id="15" name="Text Box 2071"/>
            <p:cNvSpPr txBox="1">
              <a:spLocks noChangeArrowheads="1"/>
            </p:cNvSpPr>
            <p:nvPr/>
          </p:nvSpPr>
          <p:spPr bwMode="auto">
            <a:xfrm>
              <a:off x="4370" y="1045"/>
              <a:ext cx="752"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050">
                  <a:solidFill>
                    <a:schemeClr val="bg1"/>
                  </a:solidFill>
                  <a:latin typeface="Times New Roman" charset="0"/>
                  <a:cs typeface="Arial" charset="0"/>
                </a:rPr>
                <a:t>10.000.000/g</a:t>
              </a:r>
              <a:endParaRPr lang="es-ES" sz="1050">
                <a:solidFill>
                  <a:schemeClr val="bg1"/>
                </a:solidFill>
                <a:latin typeface="Times New Roman" charset="0"/>
                <a:cs typeface="Arial" charset="0"/>
              </a:endParaRPr>
            </a:p>
          </p:txBody>
        </p:sp>
        <p:grpSp>
          <p:nvGrpSpPr>
            <p:cNvPr id="16" name="Group 2072"/>
            <p:cNvGrpSpPr>
              <a:grpSpLocks/>
            </p:cNvGrpSpPr>
            <p:nvPr/>
          </p:nvGrpSpPr>
          <p:grpSpPr bwMode="auto">
            <a:xfrm>
              <a:off x="2952" y="1540"/>
              <a:ext cx="2049" cy="683"/>
              <a:chOff x="2952" y="1540"/>
              <a:chExt cx="2049" cy="683"/>
            </a:xfrm>
          </p:grpSpPr>
          <p:pic>
            <p:nvPicPr>
              <p:cNvPr id="24" name="Picture 2073" descr="rotavirus">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52" y="1622"/>
                <a:ext cx="816" cy="505"/>
              </a:xfrm>
              <a:prstGeom prst="rect">
                <a:avLst/>
              </a:prstGeom>
              <a:noFill/>
              <a:ln w="952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sp>
            <p:nvSpPr>
              <p:cNvPr id="25" name="Text Box 2074"/>
              <p:cNvSpPr txBox="1">
                <a:spLocks noChangeArrowheads="1"/>
              </p:cNvSpPr>
              <p:nvPr/>
            </p:nvSpPr>
            <p:spPr bwMode="auto">
              <a:xfrm>
                <a:off x="2986" y="1931"/>
                <a:ext cx="76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350" b="1" dirty="0">
                    <a:solidFill>
                      <a:schemeClr val="bg1"/>
                    </a:solidFill>
                    <a:latin typeface="Times New Roman" charset="0"/>
                    <a:cs typeface="Arial" charset="0"/>
                  </a:rPr>
                  <a:t>Rotavirus</a:t>
                </a:r>
                <a:endParaRPr lang="es-ES" sz="1350" b="1" dirty="0">
                  <a:solidFill>
                    <a:schemeClr val="bg1"/>
                  </a:solidFill>
                  <a:latin typeface="Times New Roman" charset="0"/>
                  <a:cs typeface="Arial" charset="0"/>
                </a:endParaRPr>
              </a:p>
            </p:txBody>
          </p:sp>
          <p:pic>
            <p:nvPicPr>
              <p:cNvPr id="26" name="Picture 2075" descr="poliovirus">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68" y="1705"/>
                <a:ext cx="606" cy="5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2076"/>
              <p:cNvSpPr txBox="1">
                <a:spLocks noChangeArrowheads="1"/>
              </p:cNvSpPr>
              <p:nvPr/>
            </p:nvSpPr>
            <p:spPr bwMode="auto">
              <a:xfrm>
                <a:off x="3768" y="1663"/>
                <a:ext cx="785"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350" b="1" dirty="0" err="1">
                    <a:solidFill>
                      <a:schemeClr val="bg1"/>
                    </a:solidFill>
                    <a:latin typeface="Times New Roman" charset="0"/>
                    <a:cs typeface="Arial" charset="0"/>
                  </a:rPr>
                  <a:t>Poliovirus</a:t>
                </a:r>
                <a:endParaRPr lang="es-ES" sz="1350" b="1" dirty="0">
                  <a:solidFill>
                    <a:schemeClr val="bg1"/>
                  </a:solidFill>
                  <a:latin typeface="Times New Roman" charset="0"/>
                  <a:cs typeface="Arial" charset="0"/>
                </a:endParaRPr>
              </a:p>
            </p:txBody>
          </p:sp>
          <p:pic>
            <p:nvPicPr>
              <p:cNvPr id="28" name="Picture 2077" descr="Hepatitis%2520B%2520Core%2520Protein%2520Shell%2520Small">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69" y="1540"/>
                <a:ext cx="632" cy="605"/>
              </a:xfrm>
              <a:prstGeom prst="rect">
                <a:avLst/>
              </a:prstGeom>
              <a:noFill/>
              <a:ln w="952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grpSp>
        <p:sp>
          <p:nvSpPr>
            <p:cNvPr id="17" name="Text Box 2078"/>
            <p:cNvSpPr txBox="1">
              <a:spLocks noChangeArrowheads="1"/>
            </p:cNvSpPr>
            <p:nvPr/>
          </p:nvSpPr>
          <p:spPr bwMode="auto">
            <a:xfrm>
              <a:off x="4367" y="1832"/>
              <a:ext cx="659"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200" b="1">
                  <a:solidFill>
                    <a:schemeClr val="bg1"/>
                  </a:solidFill>
                  <a:latin typeface="Times New Roman" charset="0"/>
                  <a:cs typeface="Arial" charset="0"/>
                </a:rPr>
                <a:t>Virus de </a:t>
              </a:r>
            </a:p>
            <a:p>
              <a:pPr eaLnBrk="1" hangingPunct="1"/>
              <a:r>
                <a:rPr lang="es-ES_tradnl" sz="1200" b="1">
                  <a:solidFill>
                    <a:schemeClr val="bg1"/>
                  </a:solidFill>
                  <a:latin typeface="Times New Roman" charset="0"/>
                  <a:cs typeface="Arial" charset="0"/>
                </a:rPr>
                <a:t>Hepatitis</a:t>
              </a:r>
              <a:endParaRPr lang="es-ES" sz="1200" b="1">
                <a:solidFill>
                  <a:schemeClr val="bg1"/>
                </a:solidFill>
                <a:latin typeface="Times New Roman" charset="0"/>
                <a:cs typeface="Arial" charset="0"/>
              </a:endParaRPr>
            </a:p>
          </p:txBody>
        </p:sp>
        <p:sp>
          <p:nvSpPr>
            <p:cNvPr id="18" name="AutoShape 2079"/>
            <p:cNvSpPr>
              <a:spLocks noChangeArrowheads="1"/>
            </p:cNvSpPr>
            <p:nvPr/>
          </p:nvSpPr>
          <p:spPr bwMode="auto">
            <a:xfrm>
              <a:off x="1284" y="2105"/>
              <a:ext cx="386" cy="205"/>
            </a:xfrm>
            <a:prstGeom prst="rightArrow">
              <a:avLst>
                <a:gd name="adj1" fmla="val 50000"/>
                <a:gd name="adj2" fmla="val 47073"/>
              </a:avLst>
            </a:prstGeom>
            <a:gradFill rotWithShape="0">
              <a:gsLst>
                <a:gs pos="0">
                  <a:srgbClr val="FF0000"/>
                </a:gs>
                <a:gs pos="100000">
                  <a:schemeClr val="accent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GB" sz="1350"/>
            </a:p>
          </p:txBody>
        </p:sp>
        <p:sp>
          <p:nvSpPr>
            <p:cNvPr id="19" name="Rectangle 2080"/>
            <p:cNvSpPr>
              <a:spLocks noChangeArrowheads="1"/>
            </p:cNvSpPr>
            <p:nvPr/>
          </p:nvSpPr>
          <p:spPr bwMode="auto">
            <a:xfrm>
              <a:off x="1032" y="2086"/>
              <a:ext cx="258" cy="247"/>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GB" sz="1350"/>
            </a:p>
          </p:txBody>
        </p:sp>
        <p:sp>
          <p:nvSpPr>
            <p:cNvPr id="20" name="Line 2081"/>
            <p:cNvSpPr>
              <a:spLocks noChangeShapeType="1"/>
            </p:cNvSpPr>
            <p:nvPr/>
          </p:nvSpPr>
          <p:spPr bwMode="auto">
            <a:xfrm>
              <a:off x="1664" y="553"/>
              <a:ext cx="0" cy="2509"/>
            </a:xfrm>
            <a:prstGeom prst="line">
              <a:avLst/>
            </a:prstGeom>
            <a:noFill/>
            <a:ln w="57150">
              <a:solidFill>
                <a:srgbClr val="FF0000"/>
              </a:solidFill>
              <a:miter lim="800000"/>
              <a:headEnd/>
              <a:tailEnd/>
            </a:ln>
            <a:extLst>
              <a:ext uri="{909E8E84-426E-40dd-AFC4-6F175D3DCCD1}">
                <a14:hiddenFill xmlns="" xmlns:a14="http://schemas.microsoft.com/office/drawing/2010/main">
                  <a:noFill/>
                </a14:hiddenFill>
              </a:ext>
            </a:extLst>
          </p:spPr>
          <p:txBody>
            <a:bodyPr wrap="none"/>
            <a:lstStyle/>
            <a:p>
              <a:endParaRPr lang="en-US" sz="1350"/>
            </a:p>
          </p:txBody>
        </p:sp>
        <p:sp>
          <p:nvSpPr>
            <p:cNvPr id="21" name="Text Box 2082"/>
            <p:cNvSpPr txBox="1">
              <a:spLocks noChangeArrowheads="1"/>
            </p:cNvSpPr>
            <p:nvPr/>
          </p:nvSpPr>
          <p:spPr bwMode="auto">
            <a:xfrm>
              <a:off x="1709" y="788"/>
              <a:ext cx="987"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500" b="1" dirty="0">
                  <a:latin typeface="Tahoma" charset="0"/>
                  <a:cs typeface="Arial" charset="0"/>
                </a:rPr>
                <a:t>BACTERIA</a:t>
              </a:r>
              <a:endParaRPr lang="es-ES" sz="1500" b="1" dirty="0">
                <a:latin typeface="Tahoma" charset="0"/>
                <a:cs typeface="Arial" charset="0"/>
              </a:endParaRPr>
            </a:p>
          </p:txBody>
        </p:sp>
        <p:sp>
          <p:nvSpPr>
            <p:cNvPr id="22" name="Text Box 2083"/>
            <p:cNvSpPr txBox="1">
              <a:spLocks noChangeArrowheads="1"/>
            </p:cNvSpPr>
            <p:nvPr/>
          </p:nvSpPr>
          <p:spPr bwMode="auto">
            <a:xfrm>
              <a:off x="1921" y="1777"/>
              <a:ext cx="68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500" b="1">
                  <a:latin typeface="Tahoma" charset="0"/>
                  <a:cs typeface="Arial" charset="0"/>
                </a:rPr>
                <a:t>VIRUS</a:t>
              </a:r>
              <a:endParaRPr lang="es-ES" sz="1500" b="1">
                <a:latin typeface="Tahoma" charset="0"/>
                <a:cs typeface="Arial" charset="0"/>
              </a:endParaRPr>
            </a:p>
          </p:txBody>
        </p:sp>
        <p:sp>
          <p:nvSpPr>
            <p:cNvPr id="23" name="Text Box 2084"/>
            <p:cNvSpPr txBox="1">
              <a:spLocks noChangeArrowheads="1"/>
            </p:cNvSpPr>
            <p:nvPr/>
          </p:nvSpPr>
          <p:spPr bwMode="auto">
            <a:xfrm>
              <a:off x="1664" y="2856"/>
              <a:ext cx="1171" cy="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s-ES_tradnl" sz="1500" b="1">
                  <a:latin typeface="Tahoma" charset="0"/>
                  <a:cs typeface="Arial" charset="0"/>
                </a:rPr>
                <a:t>PROTOZOAN</a:t>
              </a:r>
              <a:endParaRPr lang="es-ES" sz="1500" b="1">
                <a:latin typeface="Tahoma" charset="0"/>
                <a:cs typeface="Arial" charset="0"/>
              </a:endParaRPr>
            </a:p>
          </p:txBody>
        </p:sp>
      </p:gr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9942941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197095"/>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0896747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195514" y="903435"/>
            <a:ext cx="4698206"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2700" b="1" dirty="0">
                <a:solidFill>
                  <a:srgbClr val="000000"/>
                </a:solidFill>
                <a:latin typeface="+mn-lt"/>
              </a:rPr>
              <a:t>Diarrhoea Diseases</a:t>
            </a:r>
            <a:endParaRPr lang="en-US" sz="2700" b="1" dirty="0">
              <a:solidFill>
                <a:srgbClr val="000000"/>
              </a:solidFill>
              <a:latin typeface="+mn-lt"/>
            </a:endParaRPr>
          </a:p>
        </p:txBody>
      </p:sp>
      <p:sp>
        <p:nvSpPr>
          <p:cNvPr id="5" name="Rectangle 7"/>
          <p:cNvSpPr txBox="1">
            <a:spLocks noChangeArrowheads="1"/>
          </p:cNvSpPr>
          <p:nvPr/>
        </p:nvSpPr>
        <p:spPr bwMode="auto">
          <a:xfrm>
            <a:off x="1494236" y="1363865"/>
            <a:ext cx="6344840" cy="3967563"/>
          </a:xfrm>
          <a:prstGeom prst="rect">
            <a:avLst/>
          </a:prstGeom>
          <a:ln>
            <a:miter lim="800000"/>
            <a:headEnd/>
            <a:tailEnd/>
          </a:ln>
        </p:spPr>
        <p:txBody>
          <a:bodyPr vert="horz" wrap="square" lIns="0" tIns="0" rIns="0" bIns="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defRPr/>
            </a:pPr>
            <a:r>
              <a:rPr lang="en-GB" sz="1500" b="1" dirty="0"/>
              <a:t>Acute watery diarrhoea: </a:t>
            </a:r>
          </a:p>
          <a:p>
            <a:pPr>
              <a:lnSpc>
                <a:spcPct val="80000"/>
              </a:lnSpc>
              <a:defRPr/>
            </a:pPr>
            <a:endParaRPr lang="en-GB" sz="1500" b="1" dirty="0"/>
          </a:p>
          <a:p>
            <a:pPr>
              <a:lnSpc>
                <a:spcPct val="80000"/>
              </a:lnSpc>
              <a:buFontTx/>
              <a:buNone/>
              <a:defRPr/>
            </a:pPr>
            <a:r>
              <a:rPr lang="en-GB" sz="1500" dirty="0"/>
              <a:t>	Watery stools without visible blood, vomit and fever. Dehydration </a:t>
            </a:r>
          </a:p>
          <a:p>
            <a:pPr marL="0" indent="0">
              <a:lnSpc>
                <a:spcPct val="80000"/>
              </a:lnSpc>
              <a:buNone/>
              <a:defRPr/>
            </a:pPr>
            <a:endParaRPr lang="en-GB" sz="1500" dirty="0">
              <a:solidFill>
                <a:srgbClr val="CC3300"/>
              </a:solidFill>
              <a:effectLst>
                <a:outerShdw blurRad="38100" dist="38100" dir="2700000" algn="tl">
                  <a:srgbClr val="C0C0C0"/>
                </a:outerShdw>
              </a:effectLst>
            </a:endParaRPr>
          </a:p>
          <a:p>
            <a:pPr>
              <a:lnSpc>
                <a:spcPct val="80000"/>
              </a:lnSpc>
              <a:defRPr/>
            </a:pPr>
            <a:r>
              <a:rPr lang="en-GB" sz="1500" b="1" dirty="0"/>
              <a:t>Bacillary Dysentery (shigellosis):</a:t>
            </a:r>
          </a:p>
          <a:p>
            <a:pPr>
              <a:lnSpc>
                <a:spcPct val="80000"/>
              </a:lnSpc>
              <a:defRPr/>
            </a:pPr>
            <a:endParaRPr lang="en-GB" sz="1500" b="1" dirty="0"/>
          </a:p>
          <a:p>
            <a:pPr>
              <a:lnSpc>
                <a:spcPct val="80000"/>
              </a:lnSpc>
              <a:buFontTx/>
              <a:buNone/>
              <a:defRPr/>
            </a:pPr>
            <a:r>
              <a:rPr lang="en-GB" sz="1500" dirty="0"/>
              <a:t>	Acute bloody diarrhoea with fever, abdominal cramps and rectal pain. Complications include sepsis, rectal prolapse, haemolytic </a:t>
            </a:r>
            <a:r>
              <a:rPr lang="en-GB" sz="1500" dirty="0" err="1"/>
              <a:t>uraemic</a:t>
            </a:r>
            <a:r>
              <a:rPr lang="en-GB" sz="1500" dirty="0"/>
              <a:t> syndrome and seizures.</a:t>
            </a:r>
          </a:p>
          <a:p>
            <a:pPr>
              <a:lnSpc>
                <a:spcPct val="80000"/>
              </a:lnSpc>
              <a:buFontTx/>
              <a:buNone/>
              <a:defRPr/>
            </a:pPr>
            <a:endParaRPr lang="en-GB" sz="1500" dirty="0"/>
          </a:p>
          <a:p>
            <a:pPr>
              <a:lnSpc>
                <a:spcPct val="80000"/>
              </a:lnSpc>
              <a:defRPr/>
            </a:pPr>
            <a:r>
              <a:rPr lang="en-GB" sz="1500" b="1" dirty="0"/>
              <a:t>Giardiasis:</a:t>
            </a:r>
          </a:p>
          <a:p>
            <a:pPr>
              <a:lnSpc>
                <a:spcPct val="80000"/>
              </a:lnSpc>
              <a:defRPr/>
            </a:pPr>
            <a:endParaRPr lang="en-GB" sz="1500" b="1" dirty="0"/>
          </a:p>
          <a:p>
            <a:pPr>
              <a:lnSpc>
                <a:spcPct val="80000"/>
              </a:lnSpc>
              <a:buFontTx/>
              <a:buNone/>
              <a:defRPr/>
            </a:pPr>
            <a:r>
              <a:rPr lang="en-GB" sz="1500" dirty="0"/>
              <a:t>	Watery stools, flatulence, greasy stools, stomach cramps, nausea, weight loss and dehydration.</a:t>
            </a:r>
          </a:p>
          <a:p>
            <a:pPr>
              <a:lnSpc>
                <a:spcPct val="80000"/>
              </a:lnSpc>
              <a:buFontTx/>
              <a:buNone/>
              <a:defRPr/>
            </a:pPr>
            <a:endParaRPr lang="en-GB" sz="1500" dirty="0"/>
          </a:p>
          <a:p>
            <a:pPr>
              <a:lnSpc>
                <a:spcPct val="80000"/>
              </a:lnSpc>
              <a:defRPr/>
            </a:pPr>
            <a:r>
              <a:rPr lang="en-GB" sz="1500" b="1" dirty="0" err="1"/>
              <a:t>Amebiasis</a:t>
            </a:r>
            <a:r>
              <a:rPr lang="en-GB" sz="1500" b="1" dirty="0"/>
              <a:t> or </a:t>
            </a:r>
            <a:r>
              <a:rPr lang="en-GB" sz="1500" b="1" dirty="0" err="1"/>
              <a:t>Amebic</a:t>
            </a:r>
            <a:r>
              <a:rPr lang="en-GB" sz="1500" b="1" dirty="0"/>
              <a:t> Dysentery:</a:t>
            </a:r>
          </a:p>
          <a:p>
            <a:pPr>
              <a:lnSpc>
                <a:spcPct val="80000"/>
              </a:lnSpc>
              <a:defRPr/>
            </a:pPr>
            <a:endParaRPr lang="en-GB" sz="1500" b="1" dirty="0"/>
          </a:p>
          <a:p>
            <a:pPr>
              <a:lnSpc>
                <a:spcPct val="80000"/>
              </a:lnSpc>
              <a:buFontTx/>
              <a:buNone/>
              <a:defRPr/>
            </a:pPr>
            <a:r>
              <a:rPr lang="en-GB" sz="1500" dirty="0"/>
              <a:t>	 Bloody stools or loose stools, stomach pain, stomach cramping and fever. </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82870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236214" y="279019"/>
            <a:ext cx="2672715" cy="574040"/>
          </a:xfrm>
          <a:prstGeom prst="rect">
            <a:avLst/>
          </a:prstGeom>
        </p:spPr>
        <p:txBody>
          <a:bodyPr vert="horz" wrap="square" lIns="0" tIns="12700" rIns="0" bIns="0" rtlCol="0">
            <a:spAutoFit/>
          </a:bodyPr>
          <a:lstStyle/>
          <a:p>
            <a:pPr marL="12700">
              <a:lnSpc>
                <a:spcPct val="100000"/>
              </a:lnSpc>
              <a:spcBef>
                <a:spcPts val="100"/>
              </a:spcBef>
            </a:pPr>
            <a:r>
              <a:rPr spc="-5" dirty="0"/>
              <a:t>Bhopal</a:t>
            </a:r>
            <a:r>
              <a:rPr spc="-45" dirty="0"/>
              <a:t> </a:t>
            </a:r>
            <a:r>
              <a:rPr spc="-5" dirty="0"/>
              <a:t>(1984)</a:t>
            </a:r>
          </a:p>
        </p:txBody>
      </p:sp>
      <p:sp>
        <p:nvSpPr>
          <p:cNvPr id="6" name="object 6"/>
          <p:cNvSpPr txBox="1"/>
          <p:nvPr/>
        </p:nvSpPr>
        <p:spPr>
          <a:xfrm>
            <a:off x="321665" y="1072337"/>
            <a:ext cx="8479155" cy="1855470"/>
          </a:xfrm>
          <a:prstGeom prst="rect">
            <a:avLst/>
          </a:prstGeom>
        </p:spPr>
        <p:txBody>
          <a:bodyPr vert="horz" wrap="square" lIns="0" tIns="12700" rIns="0" bIns="0" rtlCol="0">
            <a:spAutoFit/>
          </a:bodyPr>
          <a:lstStyle/>
          <a:p>
            <a:pPr marL="299085" marR="5080" indent="-287020" algn="just">
              <a:lnSpc>
                <a:spcPct val="100000"/>
              </a:lnSpc>
              <a:spcBef>
                <a:spcPts val="100"/>
              </a:spcBef>
              <a:buFont typeface="Arial"/>
              <a:buChar char="•"/>
              <a:tabLst>
                <a:tab pos="299720" algn="l"/>
              </a:tabLst>
            </a:pPr>
            <a:r>
              <a:rPr sz="2400" spc="-40" dirty="0">
                <a:latin typeface="Calibri"/>
                <a:cs typeface="Calibri"/>
              </a:rPr>
              <a:t>World’s </a:t>
            </a:r>
            <a:r>
              <a:rPr sz="2400" spc="-25" dirty="0">
                <a:latin typeface="Calibri"/>
                <a:cs typeface="Calibri"/>
              </a:rPr>
              <a:t>worst </a:t>
            </a:r>
            <a:r>
              <a:rPr sz="2400" spc="-5" dirty="0">
                <a:latin typeface="Calibri"/>
                <a:cs typeface="Calibri"/>
              </a:rPr>
              <a:t>industrial </a:t>
            </a:r>
            <a:r>
              <a:rPr sz="2400" spc="-10" dirty="0">
                <a:latin typeface="Calibri"/>
                <a:cs typeface="Calibri"/>
              </a:rPr>
              <a:t>disaster </a:t>
            </a:r>
            <a:r>
              <a:rPr sz="2400" dirty="0">
                <a:latin typeface="Calibri"/>
                <a:cs typeface="Calibri"/>
              </a:rPr>
              <a:t>- </a:t>
            </a:r>
            <a:r>
              <a:rPr sz="2400" spc="-10" dirty="0">
                <a:latin typeface="Calibri"/>
                <a:cs typeface="Calibri"/>
              </a:rPr>
              <a:t>More </a:t>
            </a:r>
            <a:r>
              <a:rPr sz="2400" dirty="0">
                <a:latin typeface="Calibri"/>
                <a:cs typeface="Calibri"/>
              </a:rPr>
              <a:t>than </a:t>
            </a:r>
            <a:r>
              <a:rPr sz="2400" spc="-5" dirty="0">
                <a:latin typeface="Calibri"/>
                <a:cs typeface="Calibri"/>
              </a:rPr>
              <a:t>half </a:t>
            </a:r>
            <a:r>
              <a:rPr sz="2400" dirty="0">
                <a:latin typeface="Calibri"/>
                <a:cs typeface="Calibri"/>
              </a:rPr>
              <a:t>a </a:t>
            </a:r>
            <a:r>
              <a:rPr sz="2400" spc="-5" dirty="0">
                <a:latin typeface="Calibri"/>
                <a:cs typeface="Calibri"/>
              </a:rPr>
              <a:t>million people  </a:t>
            </a:r>
            <a:r>
              <a:rPr sz="2400" spc="-10" dirty="0">
                <a:latin typeface="Calibri"/>
                <a:cs typeface="Calibri"/>
              </a:rPr>
              <a:t>exposed </a:t>
            </a:r>
            <a:r>
              <a:rPr sz="2400" spc="-15" dirty="0">
                <a:latin typeface="Calibri"/>
                <a:cs typeface="Calibri"/>
              </a:rPr>
              <a:t>to </a:t>
            </a:r>
            <a:r>
              <a:rPr sz="2400" b="1" spc="-15" dirty="0">
                <a:latin typeface="Calibri"/>
                <a:cs typeface="Calibri"/>
              </a:rPr>
              <a:t>methyl </a:t>
            </a:r>
            <a:r>
              <a:rPr sz="2400" b="1" spc="-10" dirty="0">
                <a:latin typeface="Calibri"/>
                <a:cs typeface="Calibri"/>
              </a:rPr>
              <a:t>isocyanate </a:t>
            </a:r>
            <a:r>
              <a:rPr sz="2400" spc="-5" dirty="0">
                <a:latin typeface="Calibri"/>
                <a:cs typeface="Calibri"/>
              </a:rPr>
              <a:t>(MIC) </a:t>
            </a:r>
            <a:r>
              <a:rPr sz="2400" spc="-20" dirty="0">
                <a:latin typeface="Calibri"/>
                <a:cs typeface="Calibri"/>
              </a:rPr>
              <a:t>gas </a:t>
            </a:r>
            <a:r>
              <a:rPr sz="2400" dirty="0">
                <a:latin typeface="Calibri"/>
                <a:cs typeface="Calibri"/>
              </a:rPr>
              <a:t>and </a:t>
            </a:r>
            <a:r>
              <a:rPr sz="2400" spc="-5" dirty="0">
                <a:latin typeface="Calibri"/>
                <a:cs typeface="Calibri"/>
              </a:rPr>
              <a:t>other </a:t>
            </a:r>
            <a:r>
              <a:rPr sz="2400" spc="-20" dirty="0">
                <a:latin typeface="Calibri"/>
                <a:cs typeface="Calibri"/>
              </a:rPr>
              <a:t>toxic </a:t>
            </a:r>
            <a:r>
              <a:rPr sz="2400" spc="-5" dirty="0">
                <a:latin typeface="Calibri"/>
                <a:cs typeface="Calibri"/>
              </a:rPr>
              <a:t>chemicals  </a:t>
            </a:r>
            <a:r>
              <a:rPr sz="2400" dirty="0">
                <a:latin typeface="Calibri"/>
                <a:cs typeface="Calibri"/>
              </a:rPr>
              <a:t>in</a:t>
            </a:r>
            <a:r>
              <a:rPr sz="2400" spc="-5" dirty="0">
                <a:latin typeface="Calibri"/>
                <a:cs typeface="Calibri"/>
              </a:rPr>
              <a:t> </a:t>
            </a:r>
            <a:r>
              <a:rPr sz="2400" dirty="0">
                <a:latin typeface="Calibri"/>
                <a:cs typeface="Calibri"/>
              </a:rPr>
              <a:t>Bhopal</a:t>
            </a:r>
            <a:endParaRPr sz="2400">
              <a:latin typeface="Calibri"/>
              <a:cs typeface="Calibri"/>
            </a:endParaRPr>
          </a:p>
          <a:p>
            <a:pPr marL="299085" indent="-287020" algn="just">
              <a:lnSpc>
                <a:spcPct val="100000"/>
              </a:lnSpc>
              <a:spcBef>
                <a:spcPts val="5"/>
              </a:spcBef>
              <a:buFont typeface="Arial"/>
              <a:buChar char="•"/>
              <a:tabLst>
                <a:tab pos="299720" algn="l"/>
              </a:tabLst>
            </a:pPr>
            <a:r>
              <a:rPr sz="2400" spc="-5" dirty="0">
                <a:latin typeface="Calibri"/>
                <a:cs typeface="Calibri"/>
              </a:rPr>
              <a:t>16.5 </a:t>
            </a:r>
            <a:r>
              <a:rPr sz="2400" spc="-10" dirty="0">
                <a:latin typeface="Calibri"/>
                <a:cs typeface="Calibri"/>
              </a:rPr>
              <a:t>tons </a:t>
            </a:r>
            <a:r>
              <a:rPr sz="2400" spc="-5" dirty="0">
                <a:latin typeface="Calibri"/>
                <a:cs typeface="Calibri"/>
              </a:rPr>
              <a:t>of MIC pesticide </a:t>
            </a:r>
            <a:r>
              <a:rPr sz="2400" spc="-15" dirty="0">
                <a:latin typeface="Calibri"/>
                <a:cs typeface="Calibri"/>
              </a:rPr>
              <a:t>leaked from </a:t>
            </a:r>
            <a:r>
              <a:rPr sz="2400" spc="-5" dirty="0">
                <a:latin typeface="Calibri"/>
                <a:cs typeface="Calibri"/>
              </a:rPr>
              <a:t>Union </a:t>
            </a:r>
            <a:r>
              <a:rPr sz="2400" spc="-20" dirty="0">
                <a:latin typeface="Calibri"/>
                <a:cs typeface="Calibri"/>
              </a:rPr>
              <a:t>Carbide’s</a:t>
            </a:r>
            <a:r>
              <a:rPr sz="2400" spc="-25" dirty="0">
                <a:latin typeface="Calibri"/>
                <a:cs typeface="Calibri"/>
              </a:rPr>
              <a:t> </a:t>
            </a:r>
            <a:r>
              <a:rPr sz="2400" spc="-10" dirty="0">
                <a:latin typeface="Calibri"/>
                <a:cs typeface="Calibri"/>
              </a:rPr>
              <a:t>Pesticide</a:t>
            </a:r>
            <a:endParaRPr sz="2400">
              <a:latin typeface="Calibri"/>
              <a:cs typeface="Calibri"/>
            </a:endParaRPr>
          </a:p>
          <a:p>
            <a:pPr marL="299085">
              <a:lnSpc>
                <a:spcPct val="100000"/>
              </a:lnSpc>
            </a:pPr>
            <a:r>
              <a:rPr sz="2400" spc="-10" dirty="0">
                <a:latin typeface="Calibri"/>
                <a:cs typeface="Calibri"/>
              </a:rPr>
              <a:t>factory</a:t>
            </a:r>
            <a:endParaRPr sz="2400">
              <a:latin typeface="Calibri"/>
              <a:cs typeface="Calibri"/>
            </a:endParaRPr>
          </a:p>
        </p:txBody>
      </p:sp>
      <p:sp>
        <p:nvSpPr>
          <p:cNvPr id="7" name="object 7"/>
          <p:cNvSpPr/>
          <p:nvPr/>
        </p:nvSpPr>
        <p:spPr>
          <a:xfrm>
            <a:off x="3043427" y="3890771"/>
            <a:ext cx="3019044" cy="174193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17931" y="3651503"/>
            <a:ext cx="2581656" cy="198120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265164" y="3368040"/>
            <a:ext cx="2775204" cy="2574036"/>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6850" y="1147042"/>
            <a:ext cx="6259649" cy="3953462"/>
          </a:xfrm>
          <a:prstGeom prst="rect">
            <a:avLst/>
          </a:prstGeom>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40313951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197095"/>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8723133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a:t>2018/2019 </a:t>
            </a:r>
            <a:endParaRPr lang="en-US"/>
          </a:p>
        </p:txBody>
      </p:sp>
      <p:sp>
        <p:nvSpPr>
          <p:cNvPr id="3" name="Title 2"/>
          <p:cNvSpPr>
            <a:spLocks noGrp="1"/>
          </p:cNvSpPr>
          <p:nvPr>
            <p:ph type="title"/>
          </p:nvPr>
        </p:nvSpPr>
        <p:spPr>
          <a:xfrm>
            <a:off x="1485900" y="1063228"/>
            <a:ext cx="6172200" cy="415498"/>
          </a:xfrm>
        </p:spPr>
        <p:txBody>
          <a:bodyPr/>
          <a:lstStyle/>
          <a:p>
            <a:r>
              <a:rPr lang="en-US" sz="2700" dirty="0"/>
              <a:t>Cholera in England</a:t>
            </a:r>
          </a:p>
        </p:txBody>
      </p:sp>
      <p:sp>
        <p:nvSpPr>
          <p:cNvPr id="4" name="TextBox 3"/>
          <p:cNvSpPr txBox="1"/>
          <p:nvPr/>
        </p:nvSpPr>
        <p:spPr>
          <a:xfrm>
            <a:off x="1485900" y="1758951"/>
            <a:ext cx="3429001" cy="2677656"/>
          </a:xfrm>
          <a:prstGeom prst="rect">
            <a:avLst/>
          </a:prstGeom>
          <a:noFill/>
        </p:spPr>
        <p:txBody>
          <a:bodyPr wrap="square" rtlCol="0">
            <a:spAutoFit/>
          </a:bodyPr>
          <a:lstStyle/>
          <a:p>
            <a:r>
              <a:rPr lang="en-US" sz="2100" dirty="0"/>
              <a:t>Snow traced the source of a Cholera outbreak in </a:t>
            </a:r>
            <a:r>
              <a:rPr lang="en-US" sz="2100" dirty="0" err="1"/>
              <a:t>Soho</a:t>
            </a:r>
            <a:r>
              <a:rPr lang="en-US" sz="2100" dirty="0"/>
              <a:t>, England</a:t>
            </a:r>
          </a:p>
          <a:p>
            <a:endParaRPr lang="en-US" sz="2100" dirty="0"/>
          </a:p>
          <a:p>
            <a:r>
              <a:rPr lang="en-US" sz="2100" dirty="0"/>
              <a:t>Realized victims use a particular communal water pump, removed the pump handle, outbreak subsided</a:t>
            </a:r>
          </a:p>
        </p:txBody>
      </p:sp>
      <p:pic>
        <p:nvPicPr>
          <p:cNvPr id="5" name="Picture 4"/>
          <p:cNvPicPr>
            <a:picLocks noChangeAspect="1"/>
          </p:cNvPicPr>
          <p:nvPr/>
        </p:nvPicPr>
        <p:blipFill>
          <a:blip r:embed="rId2"/>
          <a:stretch>
            <a:fillRect/>
          </a:stretch>
        </p:blipFill>
        <p:spPr>
          <a:xfrm>
            <a:off x="5232401" y="1635519"/>
            <a:ext cx="2647950" cy="2755507"/>
          </a:xfrm>
          <a:prstGeom prst="rect">
            <a:avLst/>
          </a:prstGeom>
        </p:spPr>
      </p:pic>
    </p:spTree>
    <p:extLst>
      <p:ext uri="{BB962C8B-B14F-4D97-AF65-F5344CB8AC3E}">
        <p14:creationId xmlns:p14="http://schemas.microsoft.com/office/powerpoint/2010/main" val="37474226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50" y="1124934"/>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713207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a:t>2018/2019 </a:t>
            </a:r>
            <a:endParaRPr lang="en-US"/>
          </a:p>
        </p:txBody>
      </p:sp>
      <p:sp>
        <p:nvSpPr>
          <p:cNvPr id="3" name="Title 2"/>
          <p:cNvSpPr>
            <a:spLocks noGrp="1"/>
          </p:cNvSpPr>
          <p:nvPr>
            <p:ph type="title"/>
          </p:nvPr>
        </p:nvSpPr>
        <p:spPr>
          <a:xfrm>
            <a:off x="1485900" y="961631"/>
            <a:ext cx="6172200" cy="415498"/>
          </a:xfrm>
        </p:spPr>
        <p:txBody>
          <a:bodyPr/>
          <a:lstStyle/>
          <a:p>
            <a:r>
              <a:rPr lang="en-US" sz="2700" dirty="0"/>
              <a:t>Cholera</a:t>
            </a:r>
          </a:p>
        </p:txBody>
      </p:sp>
      <p:sp>
        <p:nvSpPr>
          <p:cNvPr id="4" name="TextBox 3"/>
          <p:cNvSpPr txBox="1"/>
          <p:nvPr/>
        </p:nvSpPr>
        <p:spPr>
          <a:xfrm>
            <a:off x="1485901" y="1581151"/>
            <a:ext cx="6273800" cy="3416320"/>
          </a:xfrm>
          <a:prstGeom prst="rect">
            <a:avLst/>
          </a:prstGeom>
          <a:noFill/>
        </p:spPr>
        <p:txBody>
          <a:bodyPr wrap="square" rtlCol="0">
            <a:spAutoFit/>
          </a:bodyPr>
          <a:lstStyle/>
          <a:p>
            <a:r>
              <a:rPr lang="en-US" dirty="0"/>
              <a:t>He used spot map to illustrate how cases of cholera were centered around the map</a:t>
            </a:r>
          </a:p>
          <a:p>
            <a:r>
              <a:rPr lang="en-US" dirty="0"/>
              <a:t>He made a solid use of statistics to illustrate the connection between the quality of the source of water and cholera cases</a:t>
            </a:r>
          </a:p>
          <a:p>
            <a:pPr marL="214313" indent="-214313">
              <a:buFontTx/>
              <a:buChar char="-"/>
            </a:pPr>
            <a:r>
              <a:rPr lang="en-US" dirty="0"/>
              <a:t>Companies taking water from sewage-polluted sections of the Thames delivered water to homes with an increased incidence of cholera</a:t>
            </a:r>
          </a:p>
          <a:p>
            <a:pPr marL="214313" indent="-214313">
              <a:buFontTx/>
              <a:buChar char="-"/>
            </a:pPr>
            <a:r>
              <a:rPr lang="en-US" dirty="0"/>
              <a:t>61 instances in which deceased persons used to drink the pump water from the Broad Street, either constantly or occasionally</a:t>
            </a:r>
          </a:p>
          <a:p>
            <a:pPr marL="214313" indent="-214313">
              <a:buFontTx/>
              <a:buChar char="-"/>
            </a:pPr>
            <a:endParaRPr lang="en-US" dirty="0"/>
          </a:p>
          <a:p>
            <a:r>
              <a:rPr lang="en-US" dirty="0"/>
              <a:t>Snow- Father of epidemiology</a:t>
            </a:r>
          </a:p>
        </p:txBody>
      </p:sp>
    </p:spTree>
    <p:extLst>
      <p:ext uri="{BB962C8B-B14F-4D97-AF65-F5344CB8AC3E}">
        <p14:creationId xmlns:p14="http://schemas.microsoft.com/office/powerpoint/2010/main" val="21578335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08" t="11636" r="1526" b="4495"/>
          <a:stretch/>
        </p:blipFill>
        <p:spPr>
          <a:xfrm>
            <a:off x="1169748" y="1321877"/>
            <a:ext cx="4432128" cy="2278574"/>
          </a:xfrm>
          <a:prstGeom prst="rect">
            <a:avLst/>
          </a:prstGeom>
        </p:spPr>
      </p:pic>
      <p:pic>
        <p:nvPicPr>
          <p:cNvPr id="4" name="Picture 3"/>
          <p:cNvPicPr>
            <a:picLocks noChangeAspect="1"/>
          </p:cNvPicPr>
          <p:nvPr/>
        </p:nvPicPr>
        <p:blipFill rotWithShape="1">
          <a:blip r:embed="rId3"/>
          <a:srcRect l="2767" t="-266" r="2826"/>
          <a:stretch/>
        </p:blipFill>
        <p:spPr>
          <a:xfrm>
            <a:off x="5586708" y="2760700"/>
            <a:ext cx="2393302" cy="2635155"/>
          </a:xfrm>
          <a:prstGeom prst="rect">
            <a:avLst/>
          </a:prstGeom>
        </p:spPr>
      </p:pic>
      <p:sp>
        <p:nvSpPr>
          <p:cNvPr id="5" name="TextBox 4"/>
          <p:cNvSpPr txBox="1"/>
          <p:nvPr/>
        </p:nvSpPr>
        <p:spPr>
          <a:xfrm>
            <a:off x="5183484" y="1145908"/>
            <a:ext cx="2624520" cy="507831"/>
          </a:xfrm>
          <a:prstGeom prst="rect">
            <a:avLst/>
          </a:prstGeom>
          <a:noFill/>
        </p:spPr>
        <p:txBody>
          <a:bodyPr wrap="square" rtlCol="0">
            <a:spAutoFit/>
          </a:bodyPr>
          <a:lstStyle/>
          <a:p>
            <a:pPr algn="ctr"/>
            <a:r>
              <a:rPr lang="en-US" sz="1350" b="1" dirty="0"/>
              <a:t>Distribution of cholera cases in Ghana by region – 2014</a:t>
            </a:r>
          </a:p>
        </p:txBody>
      </p:sp>
      <p:sp>
        <p:nvSpPr>
          <p:cNvPr id="6" name="TextBox 5"/>
          <p:cNvSpPr txBox="1"/>
          <p:nvPr/>
        </p:nvSpPr>
        <p:spPr>
          <a:xfrm>
            <a:off x="1532618" y="1044877"/>
            <a:ext cx="3463209" cy="300082"/>
          </a:xfrm>
          <a:prstGeom prst="rect">
            <a:avLst/>
          </a:prstGeom>
          <a:noFill/>
        </p:spPr>
        <p:txBody>
          <a:bodyPr wrap="square" rtlCol="0">
            <a:spAutoFit/>
          </a:bodyPr>
          <a:lstStyle/>
          <a:p>
            <a:pPr algn="ctr"/>
            <a:r>
              <a:rPr lang="en-US" sz="1350" b="1" dirty="0"/>
              <a:t>Annual trend of cholera cases, Ghana</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42398089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0315" y="940451"/>
            <a:ext cx="6407786" cy="830997"/>
          </a:xfrm>
        </p:spPr>
        <p:txBody>
          <a:bodyPr/>
          <a:lstStyle/>
          <a:p>
            <a:r>
              <a:rPr lang="en-US" sz="2700" dirty="0"/>
              <a:t>Milwaukee (Wisconsin, USA) </a:t>
            </a:r>
            <a:r>
              <a:rPr lang="pt-BR" sz="2700" dirty="0" err="1"/>
              <a:t>Cryptosporidiosis</a:t>
            </a:r>
            <a:r>
              <a:rPr lang="pt-BR" sz="2700" dirty="0"/>
              <a:t> </a:t>
            </a:r>
            <a:r>
              <a:rPr lang="pt-BR" sz="2700" dirty="0" err="1"/>
              <a:t>outbreak</a:t>
            </a:r>
            <a:r>
              <a:rPr lang="en-US" sz="2700" dirty="0"/>
              <a:t> (1993-94) </a:t>
            </a:r>
          </a:p>
        </p:txBody>
      </p:sp>
      <p:sp>
        <p:nvSpPr>
          <p:cNvPr id="4" name="TextBox 3"/>
          <p:cNvSpPr txBox="1"/>
          <p:nvPr/>
        </p:nvSpPr>
        <p:spPr>
          <a:xfrm>
            <a:off x="6334288" y="3044118"/>
            <a:ext cx="184731" cy="300082"/>
          </a:xfrm>
          <a:prstGeom prst="rect">
            <a:avLst/>
          </a:prstGeom>
          <a:noFill/>
        </p:spPr>
        <p:txBody>
          <a:bodyPr wrap="none" rtlCol="0">
            <a:spAutoFit/>
          </a:bodyPr>
          <a:lstStyle/>
          <a:p>
            <a:endParaRPr lang="en-US" sz="1350" dirty="0"/>
          </a:p>
        </p:txBody>
      </p:sp>
      <p:pic>
        <p:nvPicPr>
          <p:cNvPr id="5" name="Picture 4"/>
          <p:cNvPicPr>
            <a:picLocks noChangeAspect="1"/>
          </p:cNvPicPr>
          <p:nvPr/>
        </p:nvPicPr>
        <p:blipFill>
          <a:blip r:embed="rId2"/>
          <a:stretch>
            <a:fillRect/>
          </a:stretch>
        </p:blipFill>
        <p:spPr>
          <a:xfrm>
            <a:off x="5313357" y="1877402"/>
            <a:ext cx="2517903" cy="3426206"/>
          </a:xfrm>
          <a:prstGeom prst="rect">
            <a:avLst/>
          </a:prstGeom>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57" t="26733" r="5351"/>
          <a:stretch/>
        </p:blipFill>
        <p:spPr bwMode="auto">
          <a:xfrm>
            <a:off x="1402748" y="2136092"/>
            <a:ext cx="3759162" cy="23005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6647197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038337"/>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40355890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4030" y="1033332"/>
            <a:ext cx="291584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2400" b="1" dirty="0">
                <a:solidFill>
                  <a:srgbClr val="000000"/>
                </a:solidFill>
                <a:latin typeface="+mn-lt"/>
              </a:rPr>
              <a:t>Typhoid Fever</a:t>
            </a:r>
            <a:endParaRPr lang="en-US" sz="2400" b="1" dirty="0">
              <a:solidFill>
                <a:srgbClr val="000000"/>
              </a:solidFill>
              <a:latin typeface="+mn-lt"/>
            </a:endParaRPr>
          </a:p>
        </p:txBody>
      </p:sp>
      <p:sp>
        <p:nvSpPr>
          <p:cNvPr id="5" name="Text Box 5"/>
          <p:cNvSpPr txBox="1">
            <a:spLocks noChangeArrowheads="1"/>
          </p:cNvSpPr>
          <p:nvPr/>
        </p:nvSpPr>
        <p:spPr bwMode="auto">
          <a:xfrm>
            <a:off x="1385887" y="1606498"/>
            <a:ext cx="6615113" cy="3356303"/>
          </a:xfrm>
          <a:prstGeom prst="rect">
            <a:avLst/>
          </a:prstGeom>
          <a:noFill/>
          <a:ln w="9525">
            <a:noFill/>
            <a:miter lim="800000"/>
            <a:headEnd/>
            <a:tailEnd/>
          </a:ln>
          <a:effectLst/>
        </p:spPr>
        <p:txBody>
          <a:bodyPr>
            <a:spAutoFit/>
          </a:bodyPr>
          <a:lstStyle/>
          <a:p>
            <a:pPr eaLnBrk="1" hangingPunct="1">
              <a:lnSpc>
                <a:spcPct val="90000"/>
              </a:lnSpc>
              <a:spcBef>
                <a:spcPct val="20000"/>
              </a:spcBef>
              <a:buFontTx/>
              <a:buChar char="•"/>
              <a:defRPr/>
            </a:pPr>
            <a:r>
              <a:rPr lang="en-GB" sz="2100" dirty="0">
                <a:cs typeface="Arial" charset="0"/>
              </a:rPr>
              <a:t> Caused by </a:t>
            </a:r>
            <a:r>
              <a:rPr lang="es-ES" sz="2100" i="1" dirty="0">
                <a:solidFill>
                  <a:srgbClr val="CC3300"/>
                </a:solidFill>
              </a:rPr>
              <a:t>Salmonella </a:t>
            </a:r>
            <a:r>
              <a:rPr lang="es-ES" sz="2100" i="1" dirty="0" err="1">
                <a:solidFill>
                  <a:srgbClr val="CC3300"/>
                </a:solidFill>
              </a:rPr>
              <a:t>typhi</a:t>
            </a:r>
            <a:r>
              <a:rPr lang="es-ES" sz="2100" i="1" dirty="0">
                <a:solidFill>
                  <a:srgbClr val="CC3300"/>
                </a:solidFill>
              </a:rPr>
              <a:t> </a:t>
            </a:r>
            <a:r>
              <a:rPr lang="es-ES" sz="2100" dirty="0">
                <a:solidFill>
                  <a:srgbClr val="CC3300"/>
                </a:solidFill>
              </a:rPr>
              <a:t>(bacteria)</a:t>
            </a:r>
          </a:p>
          <a:p>
            <a:pPr eaLnBrk="1" hangingPunct="1">
              <a:lnSpc>
                <a:spcPct val="90000"/>
              </a:lnSpc>
              <a:spcBef>
                <a:spcPct val="20000"/>
              </a:spcBef>
              <a:buFontTx/>
              <a:buChar char="•"/>
              <a:defRPr/>
            </a:pPr>
            <a:endParaRPr lang="en-GB" sz="2100" dirty="0">
              <a:cs typeface="Arial" charset="0"/>
            </a:endParaRPr>
          </a:p>
          <a:p>
            <a:pPr eaLnBrk="1" hangingPunct="1">
              <a:lnSpc>
                <a:spcPct val="90000"/>
              </a:lnSpc>
              <a:spcBef>
                <a:spcPct val="20000"/>
              </a:spcBef>
              <a:buFontTx/>
              <a:buChar char="•"/>
              <a:defRPr/>
            </a:pPr>
            <a:r>
              <a:rPr lang="en-GB" sz="2100" dirty="0"/>
              <a:t> Fever, malaise and dry cough, abdominal discomfort, diarrhoea or constipation, altered mental status and multiple complications.</a:t>
            </a:r>
          </a:p>
          <a:p>
            <a:pPr eaLnBrk="1" hangingPunct="1">
              <a:lnSpc>
                <a:spcPct val="90000"/>
              </a:lnSpc>
              <a:spcBef>
                <a:spcPct val="20000"/>
              </a:spcBef>
              <a:buFontTx/>
              <a:buChar char="•"/>
              <a:defRPr/>
            </a:pPr>
            <a:endParaRPr lang="en-GB" sz="2100" dirty="0"/>
          </a:p>
          <a:p>
            <a:pPr eaLnBrk="1" hangingPunct="1">
              <a:lnSpc>
                <a:spcPct val="90000"/>
              </a:lnSpc>
              <a:spcBef>
                <a:spcPct val="20000"/>
              </a:spcBef>
              <a:buFontTx/>
              <a:buChar char="•"/>
              <a:defRPr/>
            </a:pPr>
            <a:endParaRPr lang="en-GB" sz="2100" dirty="0"/>
          </a:p>
          <a:p>
            <a:pPr>
              <a:buFontTx/>
              <a:buChar char="•"/>
              <a:defRPr/>
            </a:pPr>
            <a:r>
              <a:rPr lang="en-GB" sz="2100" b="1" dirty="0">
                <a:solidFill>
                  <a:srgbClr val="CC3300"/>
                </a:solidFill>
              </a:rPr>
              <a:t>FAECAL-ORAL</a:t>
            </a:r>
          </a:p>
          <a:p>
            <a:pPr>
              <a:defRPr/>
            </a:pPr>
            <a:r>
              <a:rPr lang="en-GB" sz="2100" dirty="0">
                <a:solidFill>
                  <a:srgbClr val="000000"/>
                </a:solidFill>
              </a:rPr>
              <a:t>     </a:t>
            </a:r>
            <a:r>
              <a:rPr lang="en-GB" sz="2100" dirty="0"/>
              <a:t>- Waste water with human and animal  faeces</a:t>
            </a:r>
          </a:p>
          <a:p>
            <a:pPr>
              <a:defRPr/>
            </a:pPr>
            <a:r>
              <a:rPr lang="en-GB" sz="2100" dirty="0"/>
              <a:t>     - Faeces contaminated food</a:t>
            </a:r>
          </a:p>
        </p:txBody>
      </p:sp>
      <p:sp>
        <p:nvSpPr>
          <p:cNvPr id="6" name="Text Box 7"/>
          <p:cNvSpPr txBox="1">
            <a:spLocks noChangeArrowheads="1"/>
          </p:cNvSpPr>
          <p:nvPr/>
        </p:nvSpPr>
        <p:spPr bwMode="auto">
          <a:xfrm>
            <a:off x="1763316" y="3590926"/>
            <a:ext cx="5185172"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endParaRPr lang="en-US" sz="1500" b="1">
              <a:solidFill>
                <a:srgbClr val="FF3300"/>
              </a:solidFill>
            </a:endParaRPr>
          </a:p>
        </p:txBody>
      </p:sp>
      <p:sp>
        <p:nvSpPr>
          <p:cNvPr id="7" name="Text Box 8"/>
          <p:cNvSpPr txBox="1">
            <a:spLocks noChangeArrowheads="1"/>
          </p:cNvSpPr>
          <p:nvPr/>
        </p:nvSpPr>
        <p:spPr bwMode="auto">
          <a:xfrm>
            <a:off x="1494235" y="3375422"/>
            <a:ext cx="57245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s-ES" sz="1800" b="1">
                <a:solidFill>
                  <a:srgbClr val="FF3300"/>
                </a:solidFill>
              </a:rPr>
              <a:t>                       </a:t>
            </a:r>
            <a:endParaRPr lang="en-GB" sz="1800"/>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1861312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68" t="6379" r="4816"/>
          <a:stretch/>
        </p:blipFill>
        <p:spPr bwMode="auto">
          <a:xfrm>
            <a:off x="2235200" y="1428751"/>
            <a:ext cx="4660901" cy="36115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257288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931414" y="244602"/>
            <a:ext cx="3284220" cy="574040"/>
          </a:xfrm>
          <a:prstGeom prst="rect">
            <a:avLst/>
          </a:prstGeom>
        </p:spPr>
        <p:txBody>
          <a:bodyPr vert="horz" wrap="square" lIns="0" tIns="12700" rIns="0" bIns="0" rtlCol="0">
            <a:spAutoFit/>
          </a:bodyPr>
          <a:lstStyle/>
          <a:p>
            <a:pPr marL="12700">
              <a:lnSpc>
                <a:spcPct val="100000"/>
              </a:lnSpc>
              <a:spcBef>
                <a:spcPts val="100"/>
              </a:spcBef>
            </a:pPr>
            <a:r>
              <a:rPr spc="-10" dirty="0"/>
              <a:t>Chernobyl</a:t>
            </a:r>
            <a:r>
              <a:rPr spc="-60" dirty="0"/>
              <a:t> </a:t>
            </a:r>
            <a:r>
              <a:rPr dirty="0"/>
              <a:t>(1986)</a:t>
            </a:r>
          </a:p>
        </p:txBody>
      </p:sp>
      <p:sp>
        <p:nvSpPr>
          <p:cNvPr id="6" name="object 6"/>
          <p:cNvSpPr/>
          <p:nvPr/>
        </p:nvSpPr>
        <p:spPr>
          <a:xfrm>
            <a:off x="143255" y="3320796"/>
            <a:ext cx="2186940" cy="2241804"/>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1995" y="1174241"/>
            <a:ext cx="8606155" cy="148907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Calibri"/>
                <a:cs typeface="Calibri"/>
              </a:rPr>
              <a:t>Nuclear </a:t>
            </a:r>
            <a:r>
              <a:rPr sz="2400" spc="-10" dirty="0">
                <a:solidFill>
                  <a:srgbClr val="FF0000"/>
                </a:solidFill>
                <a:latin typeface="Calibri"/>
                <a:cs typeface="Calibri"/>
              </a:rPr>
              <a:t>reactor</a:t>
            </a:r>
            <a:r>
              <a:rPr sz="2400" spc="-35" dirty="0">
                <a:solidFill>
                  <a:srgbClr val="FF0000"/>
                </a:solidFill>
                <a:latin typeface="Calibri"/>
                <a:cs typeface="Calibri"/>
              </a:rPr>
              <a:t> </a:t>
            </a:r>
            <a:r>
              <a:rPr sz="2400" spc="-5" dirty="0">
                <a:solidFill>
                  <a:srgbClr val="FF0000"/>
                </a:solidFill>
                <a:latin typeface="Calibri"/>
                <a:cs typeface="Calibri"/>
              </a:rPr>
              <a:t>accident</a:t>
            </a:r>
            <a:endParaRPr sz="2400">
              <a:latin typeface="Calibri"/>
              <a:cs typeface="Calibri"/>
            </a:endParaRPr>
          </a:p>
          <a:p>
            <a:pPr marL="355600" indent="-342900">
              <a:lnSpc>
                <a:spcPct val="100000"/>
              </a:lnSpc>
              <a:buFont typeface="Arial"/>
              <a:buChar char="•"/>
              <a:tabLst>
                <a:tab pos="354965" algn="l"/>
                <a:tab pos="355600" algn="l"/>
              </a:tabLst>
            </a:pPr>
            <a:r>
              <a:rPr sz="2400" spc="-5" dirty="0">
                <a:latin typeface="Calibri"/>
                <a:cs typeface="Calibri"/>
              </a:rPr>
              <a:t>Chernobyl (Ukraine)- </a:t>
            </a:r>
            <a:r>
              <a:rPr sz="2400" spc="-20" dirty="0">
                <a:latin typeface="Calibri"/>
                <a:cs typeface="Calibri"/>
              </a:rPr>
              <a:t>worst </a:t>
            </a:r>
            <a:r>
              <a:rPr sz="2400" spc="-5" dirty="0">
                <a:latin typeface="Calibri"/>
                <a:cs typeface="Calibri"/>
              </a:rPr>
              <a:t>nuclear </a:t>
            </a:r>
            <a:r>
              <a:rPr sz="2400" spc="-10" dirty="0">
                <a:latin typeface="Calibri"/>
                <a:cs typeface="Calibri"/>
              </a:rPr>
              <a:t>power plant </a:t>
            </a:r>
            <a:r>
              <a:rPr sz="2400" spc="-5" dirty="0">
                <a:latin typeface="Calibri"/>
                <a:cs typeface="Calibri"/>
              </a:rPr>
              <a:t>incident </a:t>
            </a:r>
            <a:r>
              <a:rPr sz="2400" dirty="0">
                <a:latin typeface="Calibri"/>
                <a:cs typeface="Calibri"/>
              </a:rPr>
              <a:t>in</a:t>
            </a:r>
            <a:r>
              <a:rPr sz="2400" spc="-35" dirty="0">
                <a:latin typeface="Calibri"/>
                <a:cs typeface="Calibri"/>
              </a:rPr>
              <a:t> </a:t>
            </a:r>
            <a:r>
              <a:rPr sz="2400" spc="-30" dirty="0">
                <a:latin typeface="Calibri"/>
                <a:cs typeface="Calibri"/>
              </a:rPr>
              <a:t>history.</a:t>
            </a:r>
            <a:endParaRPr sz="2400">
              <a:latin typeface="Calibri"/>
              <a:cs typeface="Calibri"/>
            </a:endParaRPr>
          </a:p>
          <a:p>
            <a:pPr marL="355600" indent="-342900">
              <a:lnSpc>
                <a:spcPct val="100000"/>
              </a:lnSpc>
              <a:buFont typeface="Arial"/>
              <a:buChar char="•"/>
              <a:tabLst>
                <a:tab pos="354965" algn="l"/>
                <a:tab pos="355600" algn="l"/>
              </a:tabLst>
            </a:pPr>
            <a:r>
              <a:rPr sz="2400" spc="-10" dirty="0">
                <a:latin typeface="Calibri"/>
                <a:cs typeface="Calibri"/>
              </a:rPr>
              <a:t>Cancers, deformities </a:t>
            </a:r>
            <a:r>
              <a:rPr sz="2400" dirty="0">
                <a:latin typeface="Calibri"/>
                <a:cs typeface="Calibri"/>
              </a:rPr>
              <a:t>and </a:t>
            </a:r>
            <a:r>
              <a:rPr sz="2400" spc="-5" dirty="0">
                <a:latin typeface="Calibri"/>
                <a:cs typeface="Calibri"/>
              </a:rPr>
              <a:t>other long </a:t>
            </a:r>
            <a:r>
              <a:rPr sz="2400" spc="-10" dirty="0">
                <a:latin typeface="Calibri"/>
                <a:cs typeface="Calibri"/>
              </a:rPr>
              <a:t>term </a:t>
            </a:r>
            <a:r>
              <a:rPr sz="2400" dirty="0">
                <a:latin typeface="Calibri"/>
                <a:cs typeface="Calibri"/>
              </a:rPr>
              <a:t>illnesses in</a:t>
            </a:r>
            <a:r>
              <a:rPr sz="2400" spc="-50" dirty="0">
                <a:latin typeface="Calibri"/>
                <a:cs typeface="Calibri"/>
              </a:rPr>
              <a:t> </a:t>
            </a:r>
            <a:r>
              <a:rPr sz="2400" spc="-5" dirty="0">
                <a:latin typeface="Calibri"/>
                <a:cs typeface="Calibri"/>
              </a:rPr>
              <a:t>human</a:t>
            </a:r>
            <a:endParaRPr sz="2400">
              <a:latin typeface="Calibri"/>
              <a:cs typeface="Calibri"/>
            </a:endParaRPr>
          </a:p>
          <a:p>
            <a:pPr marL="354965">
              <a:lnSpc>
                <a:spcPct val="100000"/>
              </a:lnSpc>
            </a:pPr>
            <a:r>
              <a:rPr sz="2400" spc="-5" dirty="0">
                <a:latin typeface="Calibri"/>
                <a:cs typeface="Calibri"/>
              </a:rPr>
              <a:t>inhabitants </a:t>
            </a:r>
            <a:r>
              <a:rPr sz="2400" dirty="0">
                <a:latin typeface="Calibri"/>
                <a:cs typeface="Calibri"/>
              </a:rPr>
              <a:t>and</a:t>
            </a:r>
            <a:r>
              <a:rPr sz="2400" spc="-25" dirty="0">
                <a:latin typeface="Calibri"/>
                <a:cs typeface="Calibri"/>
              </a:rPr>
              <a:t> </a:t>
            </a:r>
            <a:r>
              <a:rPr sz="2400" dirty="0">
                <a:latin typeface="Calibri"/>
                <a:cs typeface="Calibri"/>
              </a:rPr>
              <a:t>animals.</a:t>
            </a:r>
            <a:endParaRPr sz="2400">
              <a:latin typeface="Calibri"/>
              <a:cs typeface="Calibri"/>
            </a:endParaRPr>
          </a:p>
        </p:txBody>
      </p:sp>
      <p:sp>
        <p:nvSpPr>
          <p:cNvPr id="8" name="object 8"/>
          <p:cNvSpPr/>
          <p:nvPr/>
        </p:nvSpPr>
        <p:spPr>
          <a:xfrm>
            <a:off x="2494788" y="3320796"/>
            <a:ext cx="2101595" cy="224180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100316" y="2788920"/>
            <a:ext cx="1997964" cy="3080004"/>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4738115" y="3320796"/>
            <a:ext cx="2304288" cy="2176272"/>
          </a:xfrm>
          <a:prstGeom prst="rect">
            <a:avLst/>
          </a:prstGeom>
          <a:blipFill>
            <a:blip r:embed="rId8" cstate="print"/>
            <a:stretch>
              <a:fillRect/>
            </a:stretch>
          </a:blipFill>
        </p:spPr>
        <p:txBody>
          <a:bodyPr wrap="square" lIns="0" tIns="0" rIns="0" bIns="0" rtlCol="0"/>
          <a:lstStyle/>
          <a:p>
            <a:endParaRPr/>
          </a:p>
        </p:txBody>
      </p:sp>
      <p:sp>
        <p:nvSpPr>
          <p:cNvPr id="11" name="object 11"/>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9"/>
              </a:rPr>
              <a:t>www.knust.edu.gh</a:t>
            </a:r>
            <a:endParaRPr sz="1200">
              <a:latin typeface="Arial"/>
              <a:cs typeface="Arial"/>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495770" y="884952"/>
            <a:ext cx="5372100" cy="415498"/>
          </a:xfrm>
        </p:spPr>
        <p:txBody>
          <a:bodyPr/>
          <a:lstStyle/>
          <a:p>
            <a:pPr eaLnBrk="1" hangingPunct="1"/>
            <a:r>
              <a:rPr lang="en-US" sz="2700" dirty="0">
                <a:latin typeface="+mn-lt"/>
                <a:cs typeface="Arial" charset="0"/>
              </a:rPr>
              <a:t>Distribution</a:t>
            </a:r>
          </a:p>
        </p:txBody>
      </p:sp>
      <p:sp>
        <p:nvSpPr>
          <p:cNvPr id="5" name="Rectangle 4"/>
          <p:cNvSpPr txBox="1">
            <a:spLocks noChangeArrowheads="1"/>
          </p:cNvSpPr>
          <p:nvPr/>
        </p:nvSpPr>
        <p:spPr>
          <a:xfrm>
            <a:off x="1329982" y="1444877"/>
            <a:ext cx="3191219" cy="170597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1500" dirty="0">
                <a:cs typeface="Arial" charset="0"/>
              </a:rPr>
              <a:t>Smaller numbers of cases are reported from Ethiopia, Chad, Senegal, and Cameroon. </a:t>
            </a:r>
          </a:p>
          <a:p>
            <a:pPr lvl="1"/>
            <a:r>
              <a:rPr lang="en-US" sz="1500" dirty="0">
                <a:cs typeface="Arial" charset="0"/>
              </a:rPr>
              <a:t>Most cases occur in poor rural villages.</a:t>
            </a:r>
          </a:p>
        </p:txBody>
      </p:sp>
      <p:pic>
        <p:nvPicPr>
          <p:cNvPr id="6" name="Picture 8" descr="gwp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718053" y="1343316"/>
            <a:ext cx="3143250" cy="1916678"/>
          </a:xfrm>
          <a:prstGeom prst="rect">
            <a:avLst/>
          </a:prstGeom>
          <a:noFill/>
        </p:spPr>
      </p:pic>
      <p:pic>
        <p:nvPicPr>
          <p:cNvPr id="7" name="Picture 10" descr="for_WORM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682" y="2919961"/>
            <a:ext cx="3940520" cy="2344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7" descr="guinea-worm"/>
          <p:cNvPicPr>
            <a:picLocks noChangeAspect="1" noChangeArrowheads="1"/>
          </p:cNvPicPr>
          <p:nvPr/>
        </p:nvPicPr>
        <p:blipFill rotWithShape="1">
          <a:blip r:embed="rId4">
            <a:extLst>
              <a:ext uri="{28A0092B-C50C-407E-A947-70E740481C1C}">
                <a14:useLocalDpi xmlns:a14="http://schemas.microsoft.com/office/drawing/2010/main" val="0"/>
              </a:ext>
            </a:extLst>
          </a:blip>
          <a:srcRect r="7963"/>
          <a:stretch/>
        </p:blipFill>
        <p:spPr bwMode="auto">
          <a:xfrm>
            <a:off x="5575295" y="3424838"/>
            <a:ext cx="2336798" cy="17508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7508296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mage:Drac life cyc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749" y="1672575"/>
            <a:ext cx="4729759" cy="34699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2816916" y="949049"/>
            <a:ext cx="3852890" cy="507831"/>
          </a:xfrm>
          <a:prstGeom prst="rect">
            <a:avLst/>
          </a:prstGeom>
          <a:noFill/>
        </p:spPr>
        <p:txBody>
          <a:bodyPr wrap="square" rtlCol="0">
            <a:spAutoFit/>
          </a:bodyPr>
          <a:lstStyle/>
          <a:p>
            <a:pPr algn="ctr"/>
            <a:r>
              <a:rPr lang="en-US" sz="2700" b="1" dirty="0"/>
              <a:t>Life cycle</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9204" y="3765549"/>
            <a:ext cx="1911545" cy="14336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551574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3134378" y="1043611"/>
            <a:ext cx="3371850" cy="415498"/>
          </a:xfrm>
        </p:spPr>
        <p:txBody>
          <a:bodyPr/>
          <a:lstStyle/>
          <a:p>
            <a:pPr eaLnBrk="1" hangingPunct="1"/>
            <a:r>
              <a:rPr lang="en-US" sz="2700" dirty="0">
                <a:latin typeface="+mn-lt"/>
                <a:cs typeface="Arial" charset="0"/>
              </a:rPr>
              <a:t>Guinea Worm Control</a:t>
            </a:r>
          </a:p>
        </p:txBody>
      </p:sp>
      <p:sp>
        <p:nvSpPr>
          <p:cNvPr id="4" name="Rectangle 3"/>
          <p:cNvSpPr txBox="1">
            <a:spLocks noChangeArrowheads="1"/>
          </p:cNvSpPr>
          <p:nvPr/>
        </p:nvSpPr>
        <p:spPr>
          <a:xfrm>
            <a:off x="1484186" y="1657350"/>
            <a:ext cx="5849414" cy="292357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sz="1800" dirty="0">
                <a:cs typeface="Arial" charset="0"/>
              </a:rPr>
              <a:t>Filter, boil, or treat water with </a:t>
            </a:r>
            <a:r>
              <a:rPr lang="en-US" sz="1800" b="1" dirty="0">
                <a:solidFill>
                  <a:srgbClr val="FF0000"/>
                </a:solidFill>
                <a:cs typeface="Arial" charset="0"/>
              </a:rPr>
              <a:t>chlorine</a:t>
            </a:r>
            <a:r>
              <a:rPr lang="en-US" sz="1800" dirty="0">
                <a:cs typeface="Arial" charset="0"/>
              </a:rPr>
              <a:t> to kill intermediate host. </a:t>
            </a:r>
          </a:p>
          <a:p>
            <a:pPr marL="342900" lvl="1" indent="0"/>
            <a:r>
              <a:rPr lang="en-US" sz="1800" dirty="0">
                <a:cs typeface="Arial" charset="0"/>
              </a:rPr>
              <a:t>Finely-meshed cloth or, better still, a filter made from a 0.15 mm nylon mesh, is all that is needed to filter out the copepods from the drinking water.</a:t>
            </a:r>
          </a:p>
          <a:p>
            <a:pPr marL="0" indent="0"/>
            <a:r>
              <a:rPr lang="en-US" sz="1800" dirty="0">
                <a:cs typeface="Arial" charset="0"/>
              </a:rPr>
              <a:t>Avoid bathing or wading in drinking water. </a:t>
            </a:r>
          </a:p>
        </p:txBody>
      </p:sp>
      <p:pic>
        <p:nvPicPr>
          <p:cNvPr id="5" name="Picture 5" descr="boy_using_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57660" y="3834362"/>
            <a:ext cx="2286165" cy="1366310"/>
          </a:xfrm>
          <a:prstGeom prst="rect">
            <a:avLst/>
          </a:prstGeom>
          <a:noFill/>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0218190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356027" y="1176996"/>
            <a:ext cx="6172200" cy="33944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100" dirty="0">
                <a:cs typeface="Arial" charset="0"/>
              </a:rPr>
              <a:t>Construction of copings around well heads or the installation of boreholes with hand pumps. </a:t>
            </a:r>
          </a:p>
          <a:p>
            <a:pPr lvl="1"/>
            <a:r>
              <a:rPr lang="en-US" sz="1800" dirty="0">
                <a:cs typeface="Arial" charset="0"/>
              </a:rPr>
              <a:t>Borehole is a deep and narrow well. </a:t>
            </a:r>
          </a:p>
          <a:p>
            <a:pPr lvl="1"/>
            <a:r>
              <a:rPr lang="en-US" sz="1800" dirty="0">
                <a:cs typeface="Arial" charset="0"/>
              </a:rPr>
              <a:t>Coping is a cap/cover over a well</a:t>
            </a:r>
          </a:p>
          <a:p>
            <a:pPr lvl="1"/>
            <a:r>
              <a:rPr lang="en-US" sz="1800" dirty="0">
                <a:cs typeface="Arial" charset="0"/>
              </a:rPr>
              <a:t>Key is to prevent copepod growth by controlling </a:t>
            </a:r>
            <a:r>
              <a:rPr lang="en-US" sz="1800" b="1" dirty="0">
                <a:solidFill>
                  <a:srgbClr val="FF0000"/>
                </a:solidFill>
                <a:cs typeface="Arial" charset="0"/>
              </a:rPr>
              <a:t>sunlight</a:t>
            </a:r>
            <a:r>
              <a:rPr lang="en-US" sz="1800" dirty="0">
                <a:cs typeface="Arial" charset="0"/>
              </a:rPr>
              <a:t>.  Light increases the food source of the copepod.  </a:t>
            </a:r>
          </a:p>
        </p:txBody>
      </p:sp>
      <p:pic>
        <p:nvPicPr>
          <p:cNvPr id="4" name="Picture 4" descr="borehol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541" y="3192695"/>
            <a:ext cx="3071813" cy="2043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4455200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8315" y="1405699"/>
            <a:ext cx="6349332" cy="2031325"/>
          </a:xfrm>
          <a:prstGeom prst="rect">
            <a:avLst/>
          </a:prstGeom>
          <a:noFill/>
        </p:spPr>
        <p:txBody>
          <a:bodyPr wrap="square" rtlCol="0">
            <a:spAutoFit/>
          </a:bodyPr>
          <a:lstStyle/>
          <a:p>
            <a:r>
              <a:rPr lang="en-US" sz="2100" dirty="0"/>
              <a:t>Waterborne diseases are very important but </a:t>
            </a:r>
            <a:r>
              <a:rPr lang="en-US" sz="2100" b="1" dirty="0">
                <a:solidFill>
                  <a:srgbClr val="FF0000"/>
                </a:solidFill>
              </a:rPr>
              <a:t>more important </a:t>
            </a:r>
            <a:r>
              <a:rPr lang="en-US" sz="2100" dirty="0"/>
              <a:t>are water-washed diseases</a:t>
            </a:r>
          </a:p>
          <a:p>
            <a:endParaRPr lang="en-US" sz="2100" dirty="0"/>
          </a:p>
          <a:p>
            <a:r>
              <a:rPr lang="en-US" sz="2100" dirty="0"/>
              <a:t>In low and middle income communities, water-washed disease are </a:t>
            </a:r>
            <a:r>
              <a:rPr lang="en-US" sz="2100" dirty="0">
                <a:solidFill>
                  <a:srgbClr val="FF0000"/>
                </a:solidFill>
              </a:rPr>
              <a:t>more important </a:t>
            </a:r>
            <a:r>
              <a:rPr lang="en-US" sz="2100" dirty="0"/>
              <a:t>than water borne diseases</a:t>
            </a:r>
          </a:p>
          <a:p>
            <a:r>
              <a:rPr lang="en-US" sz="2100" dirty="0"/>
              <a:t>Reason: </a:t>
            </a:r>
            <a:r>
              <a:rPr lang="en-US" sz="2100" b="1" dirty="0">
                <a:solidFill>
                  <a:srgbClr val="FF0000"/>
                </a:solidFill>
              </a:rPr>
              <a:t>Transmission route is basically the same</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0780"/>
          <a:stretch/>
        </p:blipFill>
        <p:spPr bwMode="auto">
          <a:xfrm>
            <a:off x="2000250" y="3642784"/>
            <a:ext cx="5143500" cy="15129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00251" y="900550"/>
            <a:ext cx="5030312" cy="507831"/>
          </a:xfrm>
          <a:prstGeom prst="rect">
            <a:avLst/>
          </a:prstGeom>
          <a:noFill/>
        </p:spPr>
        <p:txBody>
          <a:bodyPr wrap="square" rtlCol="0">
            <a:spAutoFit/>
          </a:bodyPr>
          <a:lstStyle/>
          <a:p>
            <a:pPr algn="ctr"/>
            <a:r>
              <a:rPr lang="en-US" sz="2700" b="1" dirty="0"/>
              <a:t>Waterborne or water-washed?</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0690828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7303" y="1788161"/>
            <a:ext cx="6594647" cy="2793072"/>
          </a:xfrm>
          <a:prstGeom prst="rect">
            <a:avLst/>
          </a:prstGeom>
          <a:noFill/>
        </p:spPr>
        <p:txBody>
          <a:bodyPr wrap="square" rtlCol="0">
            <a:spAutoFit/>
          </a:bodyPr>
          <a:lstStyle/>
          <a:p>
            <a:pPr marL="257175" indent="-257175">
              <a:buAutoNum type="arabicPeriod"/>
            </a:pPr>
            <a:r>
              <a:rPr lang="en-US" sz="1950" dirty="0" err="1"/>
              <a:t>Faeces</a:t>
            </a:r>
            <a:r>
              <a:rPr lang="en-US" sz="1950" dirty="0"/>
              <a:t> of A </a:t>
            </a:r>
            <a:r>
              <a:rPr lang="en-US" sz="1950" dirty="0">
                <a:sym typeface="Wingdings"/>
              </a:rPr>
              <a:t> Fingers of A  Mouth of A</a:t>
            </a:r>
          </a:p>
          <a:p>
            <a:pPr marL="257175" indent="-257175">
              <a:buAutoNum type="arabicPeriod"/>
            </a:pPr>
            <a:endParaRPr lang="en-US" sz="1950" dirty="0">
              <a:sym typeface="Wingdings"/>
            </a:endParaRPr>
          </a:p>
          <a:p>
            <a:pPr marL="257175" indent="-257175">
              <a:buAutoNum type="arabicPeriod"/>
            </a:pPr>
            <a:r>
              <a:rPr lang="en-US" sz="1950" dirty="0" err="1">
                <a:sym typeface="Wingdings"/>
              </a:rPr>
              <a:t>Faeces</a:t>
            </a:r>
            <a:r>
              <a:rPr lang="en-US" sz="1950" dirty="0">
                <a:sym typeface="Wingdings"/>
              </a:rPr>
              <a:t> of A  Fingers of A  Mouth of B</a:t>
            </a:r>
          </a:p>
          <a:p>
            <a:pPr marL="257175" indent="-257175">
              <a:buAutoNum type="arabicPeriod"/>
            </a:pPr>
            <a:endParaRPr lang="en-US" sz="1950" dirty="0">
              <a:sym typeface="Wingdings"/>
            </a:endParaRPr>
          </a:p>
          <a:p>
            <a:pPr marL="257175" indent="-257175">
              <a:buAutoNum type="arabicPeriod"/>
            </a:pPr>
            <a:r>
              <a:rPr lang="en-US" sz="1950" dirty="0" err="1">
                <a:sym typeface="Wingdings"/>
              </a:rPr>
              <a:t>Faeces</a:t>
            </a:r>
            <a:r>
              <a:rPr lang="en-US" sz="1950" dirty="0">
                <a:sym typeface="Wingdings"/>
              </a:rPr>
              <a:t> of A  Fingers of A  Fingers of B  Mouth of B</a:t>
            </a:r>
          </a:p>
          <a:p>
            <a:pPr marL="257175" indent="-257175">
              <a:buAutoNum type="arabicPeriod"/>
            </a:pPr>
            <a:endParaRPr lang="en-US" sz="1950" dirty="0">
              <a:sym typeface="Wingdings"/>
            </a:endParaRPr>
          </a:p>
          <a:p>
            <a:pPr marL="257175" indent="-257175">
              <a:buAutoNum type="arabicPeriod"/>
            </a:pPr>
            <a:r>
              <a:rPr lang="en-US" sz="1950" dirty="0" err="1">
                <a:sym typeface="Wingdings"/>
              </a:rPr>
              <a:t>Faeces</a:t>
            </a:r>
            <a:r>
              <a:rPr lang="en-US" sz="1950" dirty="0">
                <a:sym typeface="Wingdings"/>
              </a:rPr>
              <a:t> of A Fingers of A Food  Mouths of B, C, D, </a:t>
            </a:r>
            <a:r>
              <a:rPr lang="is-IS" sz="1950" dirty="0">
                <a:sym typeface="Wingdings"/>
              </a:rPr>
              <a:t>…...</a:t>
            </a:r>
          </a:p>
          <a:p>
            <a:pPr marL="257175" indent="-257175">
              <a:buAutoNum type="arabicPeriod"/>
            </a:pPr>
            <a:endParaRPr lang="is-IS" sz="1950" dirty="0">
              <a:sym typeface="Wingdings"/>
            </a:endParaRPr>
          </a:p>
          <a:p>
            <a:pPr marL="257175" indent="-257175">
              <a:buAutoNum type="arabicPeriod"/>
            </a:pPr>
            <a:r>
              <a:rPr lang="is-IS" sz="1950" dirty="0">
                <a:sym typeface="Wingdings"/>
              </a:rPr>
              <a:t>Faeces of A </a:t>
            </a:r>
            <a:r>
              <a:rPr lang="en-US" sz="1950" dirty="0">
                <a:sym typeface="Wingdings"/>
              </a:rPr>
              <a:t> Water  Mouths of B, C, D, </a:t>
            </a:r>
            <a:r>
              <a:rPr lang="is-IS" sz="1950" dirty="0">
                <a:sym typeface="Wingdings"/>
              </a:rPr>
              <a:t>…...</a:t>
            </a:r>
            <a:endParaRPr lang="en-US" sz="1950" dirty="0"/>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773" t="3782" r="4340" b="77405"/>
          <a:stretch/>
        </p:blipFill>
        <p:spPr bwMode="auto">
          <a:xfrm>
            <a:off x="2124264" y="943843"/>
            <a:ext cx="4834151" cy="7505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8308996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0468" y="1471894"/>
            <a:ext cx="6262749" cy="923330"/>
          </a:xfrm>
          <a:prstGeom prst="rect">
            <a:avLst/>
          </a:prstGeom>
          <a:noFill/>
        </p:spPr>
        <p:txBody>
          <a:bodyPr wrap="square" rtlCol="0">
            <a:spAutoFit/>
          </a:bodyPr>
          <a:lstStyle/>
          <a:p>
            <a:r>
              <a:rPr lang="en-US" dirty="0"/>
              <a:t>Under conditions of water scarcity, the water-washed diseases are the most likely and the waterborne route the least likely (but possible – </a:t>
            </a:r>
            <a:r>
              <a:rPr lang="en-US" dirty="0" err="1"/>
              <a:t>eg</a:t>
            </a:r>
            <a:r>
              <a:rPr lang="en-US" dirty="0"/>
              <a:t>. A shallow well too close to a pit latrine</a:t>
            </a:r>
          </a:p>
        </p:txBody>
      </p:sp>
      <p:sp>
        <p:nvSpPr>
          <p:cNvPr id="5" name="TextBox 4"/>
          <p:cNvSpPr txBox="1"/>
          <p:nvPr/>
        </p:nvSpPr>
        <p:spPr>
          <a:xfrm>
            <a:off x="2000251" y="900550"/>
            <a:ext cx="5030312" cy="507831"/>
          </a:xfrm>
          <a:prstGeom prst="rect">
            <a:avLst/>
          </a:prstGeom>
          <a:noFill/>
        </p:spPr>
        <p:txBody>
          <a:bodyPr wrap="square" rtlCol="0">
            <a:spAutoFit/>
          </a:bodyPr>
          <a:lstStyle/>
          <a:p>
            <a:pPr algn="ctr"/>
            <a:r>
              <a:rPr lang="en-US" sz="2700" b="1" dirty="0"/>
              <a:t>Waterborne or water-washed?</a:t>
            </a:r>
          </a:p>
        </p:txBody>
      </p:sp>
      <p:pic>
        <p:nvPicPr>
          <p:cNvPr id="6" name="Picture 5"/>
          <p:cNvPicPr>
            <a:picLocks noChangeAspect="1"/>
          </p:cNvPicPr>
          <p:nvPr/>
        </p:nvPicPr>
        <p:blipFill>
          <a:blip r:embed="rId2"/>
          <a:stretch>
            <a:fillRect/>
          </a:stretch>
        </p:blipFill>
        <p:spPr>
          <a:xfrm>
            <a:off x="2932371" y="2419622"/>
            <a:ext cx="3395773" cy="2897372"/>
          </a:xfrm>
          <a:prstGeom prst="rect">
            <a:avLst/>
          </a:prstGeom>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1761622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240397"/>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0673429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17177" y="1661457"/>
            <a:ext cx="6456824" cy="3693319"/>
          </a:xfrm>
          <a:prstGeom prst="rect">
            <a:avLst/>
          </a:prstGeom>
          <a:noFill/>
        </p:spPr>
        <p:txBody>
          <a:bodyPr wrap="square" rtlCol="0">
            <a:spAutoFit/>
          </a:bodyPr>
          <a:lstStyle/>
          <a:p>
            <a:r>
              <a:rPr lang="en-US" dirty="0"/>
              <a:t>If “waterborne diseases” are actually more commonly water-washed (that is the reality), then </a:t>
            </a:r>
            <a:r>
              <a:rPr lang="en-US" b="1" dirty="0">
                <a:solidFill>
                  <a:srgbClr val="FF0000"/>
                </a:solidFill>
              </a:rPr>
              <a:t>improvements</a:t>
            </a:r>
            <a:r>
              <a:rPr lang="en-US" dirty="0"/>
              <a:t> in water </a:t>
            </a:r>
            <a:r>
              <a:rPr lang="en-US" b="1" dirty="0">
                <a:solidFill>
                  <a:srgbClr val="FF0000"/>
                </a:solidFill>
              </a:rPr>
              <a:t>quantity</a:t>
            </a:r>
            <a:r>
              <a:rPr lang="en-US" dirty="0"/>
              <a:t> will have a </a:t>
            </a:r>
            <a:r>
              <a:rPr lang="en-US" b="1" dirty="0">
                <a:solidFill>
                  <a:srgbClr val="FF0000"/>
                </a:solidFill>
              </a:rPr>
              <a:t>great health impact </a:t>
            </a:r>
            <a:r>
              <a:rPr lang="en-US" dirty="0"/>
              <a:t>and so will be more cost-effective than improvements in water quality.</a:t>
            </a:r>
          </a:p>
          <a:p>
            <a:endParaRPr lang="en-US" dirty="0"/>
          </a:p>
          <a:p>
            <a:r>
              <a:rPr lang="en-US" dirty="0"/>
              <a:t>Therefore, in poor rural areas, water treatment (improvement in water quality) may </a:t>
            </a:r>
            <a:r>
              <a:rPr lang="en-US" b="1" dirty="0">
                <a:solidFill>
                  <a:srgbClr val="FF0000"/>
                </a:solidFill>
              </a:rPr>
              <a:t>NOT</a:t>
            </a:r>
            <a:r>
              <a:rPr lang="en-US" dirty="0"/>
              <a:t> be a good investment  </a:t>
            </a:r>
          </a:p>
          <a:p>
            <a:r>
              <a:rPr lang="en-US" dirty="0"/>
              <a:t>But if water quality is very poor, then disease transmission can be substantially reduced by </a:t>
            </a:r>
            <a:r>
              <a:rPr lang="en-US" b="1" dirty="0">
                <a:solidFill>
                  <a:srgbClr val="FF0000"/>
                </a:solidFill>
              </a:rPr>
              <a:t>simple household-level treatment</a:t>
            </a:r>
            <a:r>
              <a:rPr lang="en-US" dirty="0"/>
              <a:t>: </a:t>
            </a:r>
          </a:p>
          <a:p>
            <a:pPr marL="257175" indent="-257175">
              <a:buFont typeface="Arial"/>
              <a:buChar char="•"/>
            </a:pPr>
            <a:r>
              <a:rPr lang="en-US" dirty="0"/>
              <a:t>Filtration through several layers of ‘old sari’ material</a:t>
            </a:r>
          </a:p>
          <a:p>
            <a:pPr marL="257175" indent="-257175">
              <a:buFont typeface="Arial"/>
              <a:buChar char="•"/>
            </a:pPr>
            <a:r>
              <a:rPr lang="en-US" dirty="0"/>
              <a:t>Boiling</a:t>
            </a:r>
          </a:p>
          <a:p>
            <a:pPr marL="257175" indent="-257175">
              <a:buFont typeface="Arial"/>
              <a:buChar char="•"/>
            </a:pPr>
            <a:r>
              <a:rPr lang="en-US" dirty="0"/>
              <a:t>Leaving the water in the sun</a:t>
            </a:r>
          </a:p>
          <a:p>
            <a:endParaRPr lang="en-US" dirty="0"/>
          </a:p>
        </p:txBody>
      </p:sp>
      <p:sp>
        <p:nvSpPr>
          <p:cNvPr id="5" name="TextBox 4"/>
          <p:cNvSpPr txBox="1"/>
          <p:nvPr/>
        </p:nvSpPr>
        <p:spPr>
          <a:xfrm>
            <a:off x="2109830" y="1016013"/>
            <a:ext cx="4415672" cy="507831"/>
          </a:xfrm>
          <a:prstGeom prst="rect">
            <a:avLst/>
          </a:prstGeom>
          <a:noFill/>
        </p:spPr>
        <p:txBody>
          <a:bodyPr wrap="square" rtlCol="0">
            <a:spAutoFit/>
          </a:bodyPr>
          <a:lstStyle/>
          <a:p>
            <a:pPr algn="ctr"/>
            <a:r>
              <a:rPr lang="en-US" sz="2700" b="1" dirty="0"/>
              <a:t>Water quality or quantity?</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142433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168232"/>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2909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734669" y="153670"/>
            <a:ext cx="7360284" cy="1122680"/>
          </a:xfrm>
          <a:prstGeom prst="rect">
            <a:avLst/>
          </a:prstGeom>
        </p:spPr>
        <p:txBody>
          <a:bodyPr vert="horz" wrap="square" lIns="0" tIns="12700" rIns="0" bIns="0" rtlCol="0">
            <a:spAutoFit/>
          </a:bodyPr>
          <a:lstStyle/>
          <a:p>
            <a:pPr marL="2772410" marR="5080" indent="-2760345">
              <a:lnSpc>
                <a:spcPct val="100000"/>
              </a:lnSpc>
              <a:spcBef>
                <a:spcPts val="100"/>
              </a:spcBef>
            </a:pPr>
            <a:r>
              <a:rPr spc="-20" dirty="0"/>
              <a:t>Milwaukee </a:t>
            </a:r>
            <a:r>
              <a:rPr spc="-5" dirty="0"/>
              <a:t>Cryptosporidiosis </a:t>
            </a:r>
            <a:r>
              <a:rPr spc="-10" dirty="0"/>
              <a:t>outbreak  </a:t>
            </a:r>
            <a:r>
              <a:rPr spc="-5" dirty="0"/>
              <a:t>(1993-94)</a:t>
            </a:r>
          </a:p>
        </p:txBody>
      </p:sp>
      <p:sp>
        <p:nvSpPr>
          <p:cNvPr id="6" name="object 6"/>
          <p:cNvSpPr txBox="1"/>
          <p:nvPr/>
        </p:nvSpPr>
        <p:spPr>
          <a:xfrm>
            <a:off x="92456" y="1741119"/>
            <a:ext cx="5371465" cy="3439795"/>
          </a:xfrm>
          <a:prstGeom prst="rect">
            <a:avLst/>
          </a:prstGeom>
        </p:spPr>
        <p:txBody>
          <a:bodyPr vert="horz" wrap="square" lIns="0" tIns="12065" rIns="0" bIns="0" rtlCol="0">
            <a:spAutoFit/>
          </a:bodyPr>
          <a:lstStyle/>
          <a:p>
            <a:pPr marL="469900" indent="-457834">
              <a:lnSpc>
                <a:spcPct val="100000"/>
              </a:lnSpc>
              <a:spcBef>
                <a:spcPts val="95"/>
              </a:spcBef>
              <a:buFont typeface="Arial"/>
              <a:buChar char="•"/>
              <a:tabLst>
                <a:tab pos="469900" algn="l"/>
                <a:tab pos="470534" algn="l"/>
              </a:tabLst>
            </a:pPr>
            <a:r>
              <a:rPr sz="2800" spc="-20" dirty="0">
                <a:latin typeface="Calibri"/>
                <a:cs typeface="Calibri"/>
              </a:rPr>
              <a:t>Largest </a:t>
            </a:r>
            <a:r>
              <a:rPr sz="2800" spc="-15" dirty="0">
                <a:latin typeface="Calibri"/>
                <a:cs typeface="Calibri"/>
              </a:rPr>
              <a:t>waterborne</a:t>
            </a:r>
            <a:r>
              <a:rPr sz="2800" spc="5" dirty="0">
                <a:latin typeface="Calibri"/>
                <a:cs typeface="Calibri"/>
              </a:rPr>
              <a:t> </a:t>
            </a:r>
            <a:r>
              <a:rPr sz="2800" spc="-10" dirty="0">
                <a:latin typeface="Calibri"/>
                <a:cs typeface="Calibri"/>
              </a:rPr>
              <a:t>outbreak</a:t>
            </a:r>
            <a:endParaRPr sz="2800">
              <a:latin typeface="Calibri"/>
              <a:cs typeface="Calibri"/>
            </a:endParaRPr>
          </a:p>
          <a:p>
            <a:pPr>
              <a:lnSpc>
                <a:spcPct val="100000"/>
              </a:lnSpc>
              <a:spcBef>
                <a:spcPts val="5"/>
              </a:spcBef>
              <a:buFont typeface="Arial"/>
              <a:buChar char="•"/>
            </a:pPr>
            <a:endParaRPr sz="2750">
              <a:latin typeface="Calibri"/>
              <a:cs typeface="Calibri"/>
            </a:endParaRPr>
          </a:p>
          <a:p>
            <a:pPr marL="469900" marR="160655" indent="-457834">
              <a:lnSpc>
                <a:spcPct val="100000"/>
              </a:lnSpc>
              <a:buFont typeface="Arial"/>
              <a:buChar char="•"/>
              <a:tabLst>
                <a:tab pos="469900" algn="l"/>
                <a:tab pos="470534" algn="l"/>
              </a:tabLst>
            </a:pPr>
            <a:r>
              <a:rPr sz="2800" i="1" spc="-10" dirty="0">
                <a:latin typeface="Calibri"/>
                <a:cs typeface="Calibri"/>
              </a:rPr>
              <a:t>Cryptosporidium </a:t>
            </a:r>
            <a:r>
              <a:rPr sz="2800" i="1" dirty="0">
                <a:latin typeface="Calibri"/>
                <a:cs typeface="Calibri"/>
              </a:rPr>
              <a:t>parvum </a:t>
            </a:r>
            <a:r>
              <a:rPr sz="2800" spc="-10" dirty="0">
                <a:latin typeface="Calibri"/>
                <a:cs typeface="Calibri"/>
              </a:rPr>
              <a:t>oocysts  </a:t>
            </a:r>
            <a:r>
              <a:rPr sz="2800" spc="-5" dirty="0">
                <a:latin typeface="Calibri"/>
                <a:cs typeface="Calibri"/>
              </a:rPr>
              <a:t>in </a:t>
            </a:r>
            <a:r>
              <a:rPr sz="2800" spc="-10" dirty="0">
                <a:latin typeface="Calibri"/>
                <a:cs typeface="Calibri"/>
              </a:rPr>
              <a:t>drinking </a:t>
            </a:r>
            <a:r>
              <a:rPr sz="2800" spc="-20" dirty="0">
                <a:latin typeface="Calibri"/>
                <a:cs typeface="Calibri"/>
              </a:rPr>
              <a:t>water </a:t>
            </a:r>
            <a:r>
              <a:rPr sz="2800" spc="-5" dirty="0">
                <a:latin typeface="Calibri"/>
                <a:cs typeface="Calibri"/>
              </a:rPr>
              <a:t>in</a:t>
            </a:r>
            <a:r>
              <a:rPr sz="2800" spc="30" dirty="0">
                <a:latin typeface="Calibri"/>
                <a:cs typeface="Calibri"/>
              </a:rPr>
              <a:t> </a:t>
            </a:r>
            <a:r>
              <a:rPr sz="2800" spc="-10" dirty="0">
                <a:latin typeface="Calibri"/>
                <a:cs typeface="Calibri"/>
              </a:rPr>
              <a:t>Wisconsin</a:t>
            </a:r>
            <a:endParaRPr sz="2800">
              <a:latin typeface="Calibri"/>
              <a:cs typeface="Calibri"/>
            </a:endParaRPr>
          </a:p>
          <a:p>
            <a:pPr>
              <a:lnSpc>
                <a:spcPct val="100000"/>
              </a:lnSpc>
              <a:spcBef>
                <a:spcPts val="5"/>
              </a:spcBef>
              <a:buFont typeface="Arial"/>
              <a:buChar char="•"/>
            </a:pPr>
            <a:endParaRPr sz="2750">
              <a:latin typeface="Calibri"/>
              <a:cs typeface="Calibri"/>
            </a:endParaRPr>
          </a:p>
          <a:p>
            <a:pPr marL="469900" marR="5080" indent="-457834">
              <a:lnSpc>
                <a:spcPct val="100000"/>
              </a:lnSpc>
              <a:spcBef>
                <a:spcPts val="5"/>
              </a:spcBef>
              <a:buFont typeface="Arial"/>
              <a:buChar char="•"/>
              <a:tabLst>
                <a:tab pos="469900" algn="l"/>
                <a:tab pos="470534" algn="l"/>
              </a:tabLst>
            </a:pPr>
            <a:r>
              <a:rPr sz="2800" spc="-15" dirty="0">
                <a:latin typeface="Calibri"/>
                <a:cs typeface="Calibri"/>
              </a:rPr>
              <a:t>Residents </a:t>
            </a:r>
            <a:r>
              <a:rPr sz="2800" spc="-10" dirty="0">
                <a:latin typeface="Calibri"/>
                <a:cs typeface="Calibri"/>
              </a:rPr>
              <a:t>became </a:t>
            </a:r>
            <a:r>
              <a:rPr sz="2800" spc="-5" dirty="0">
                <a:latin typeface="Calibri"/>
                <a:cs typeface="Calibri"/>
              </a:rPr>
              <a:t>ill with  </a:t>
            </a:r>
            <a:r>
              <a:rPr sz="2800" spc="-15" dirty="0">
                <a:latin typeface="Calibri"/>
                <a:cs typeface="Calibri"/>
              </a:rPr>
              <a:t>stomach cramps, </a:t>
            </a:r>
            <a:r>
              <a:rPr sz="2800" spc="-65" dirty="0">
                <a:latin typeface="Calibri"/>
                <a:cs typeface="Calibri"/>
              </a:rPr>
              <a:t>fever, </a:t>
            </a:r>
            <a:r>
              <a:rPr sz="2800" spc="-10" dirty="0">
                <a:latin typeface="Calibri"/>
                <a:cs typeface="Calibri"/>
              </a:rPr>
              <a:t>diarrhoea,  </a:t>
            </a:r>
            <a:r>
              <a:rPr sz="2800" spc="-25" dirty="0">
                <a:latin typeface="Calibri"/>
                <a:cs typeface="Calibri"/>
              </a:rPr>
              <a:t>dehydration</a:t>
            </a:r>
            <a:endParaRPr sz="2800">
              <a:latin typeface="Calibri"/>
              <a:cs typeface="Calibri"/>
            </a:endParaRPr>
          </a:p>
        </p:txBody>
      </p:sp>
      <p:sp>
        <p:nvSpPr>
          <p:cNvPr id="7" name="object 7"/>
          <p:cNvSpPr/>
          <p:nvPr/>
        </p:nvSpPr>
        <p:spPr>
          <a:xfrm>
            <a:off x="5526023" y="1263395"/>
            <a:ext cx="3160776" cy="4568952"/>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052770"/>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812554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547814" y="1145437"/>
            <a:ext cx="6059962" cy="87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2550" b="1" dirty="0">
                <a:latin typeface="+mn-lt"/>
              </a:rPr>
              <a:t>Key factors for preventing </a:t>
            </a:r>
            <a:r>
              <a:rPr lang="en-GB" sz="2550" b="1" dirty="0" err="1">
                <a:latin typeface="+mn-lt"/>
              </a:rPr>
              <a:t>faeco</a:t>
            </a:r>
            <a:r>
              <a:rPr lang="en-GB" sz="2550" b="1" dirty="0">
                <a:latin typeface="+mn-lt"/>
              </a:rPr>
              <a:t>-oral water borne and water-washed diseases</a:t>
            </a:r>
            <a:endParaRPr lang="en-US" sz="2550" b="1" dirty="0">
              <a:latin typeface="+mn-lt"/>
            </a:endParaRPr>
          </a:p>
        </p:txBody>
      </p:sp>
      <p:sp>
        <p:nvSpPr>
          <p:cNvPr id="4" name="Rectangle 7"/>
          <p:cNvSpPr txBox="1">
            <a:spLocks noChangeArrowheads="1"/>
          </p:cNvSpPr>
          <p:nvPr/>
        </p:nvSpPr>
        <p:spPr bwMode="auto">
          <a:xfrm>
            <a:off x="1601392" y="2135575"/>
            <a:ext cx="6150686" cy="284916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2100" dirty="0"/>
          </a:p>
          <a:p>
            <a:r>
              <a:rPr lang="en-GB" sz="2100" dirty="0"/>
              <a:t>Safe drinking water  (Extraction, transport and storage)</a:t>
            </a:r>
          </a:p>
          <a:p>
            <a:r>
              <a:rPr lang="en-GB" sz="2100" dirty="0"/>
              <a:t>Controlled excreta disposal </a:t>
            </a:r>
          </a:p>
          <a:p>
            <a:r>
              <a:rPr lang="en-GB" sz="2100" dirty="0"/>
              <a:t>Safe food and proper food handling</a:t>
            </a:r>
          </a:p>
          <a:p>
            <a:r>
              <a:rPr lang="en-GB" sz="2100" dirty="0"/>
              <a:t>Hand washing with soap</a:t>
            </a:r>
          </a:p>
          <a:p>
            <a:r>
              <a:rPr lang="en-GB" sz="2100" dirty="0"/>
              <a:t>Education</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8391846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947" b="3968"/>
          <a:stretch/>
        </p:blipFill>
        <p:spPr>
          <a:xfrm>
            <a:off x="1474898" y="1318471"/>
            <a:ext cx="5815411" cy="3796465"/>
          </a:xfrm>
          <a:prstGeom prst="rect">
            <a:avLst/>
          </a:prstGeom>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1996383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485900" y="1063230"/>
            <a:ext cx="6172200" cy="515663"/>
          </a:xfrm>
        </p:spPr>
        <p:txBody>
          <a:bodyPr>
            <a:normAutofit fontScale="90000"/>
          </a:bodyPr>
          <a:lstStyle/>
          <a:p>
            <a:r>
              <a:rPr lang="en-US" sz="2700" dirty="0"/>
              <a:t>Unitary environmental classification of water-and excreta related communicable diseases</a:t>
            </a:r>
          </a:p>
        </p:txBody>
      </p:sp>
      <p:sp>
        <p:nvSpPr>
          <p:cNvPr id="4" name="TextBox 3"/>
          <p:cNvSpPr txBox="1"/>
          <p:nvPr/>
        </p:nvSpPr>
        <p:spPr>
          <a:xfrm>
            <a:off x="1792364" y="2675926"/>
            <a:ext cx="4603266" cy="2585323"/>
          </a:xfrm>
          <a:prstGeom prst="rect">
            <a:avLst/>
          </a:prstGeom>
          <a:noFill/>
        </p:spPr>
        <p:txBody>
          <a:bodyPr wrap="square" rtlCol="0">
            <a:spAutoFit/>
          </a:bodyPr>
          <a:lstStyle/>
          <a:p>
            <a:r>
              <a:rPr lang="en-US" sz="1500" b="1" dirty="0"/>
              <a:t>Seven categories:</a:t>
            </a:r>
          </a:p>
          <a:p>
            <a:pPr marL="257175" indent="-257175">
              <a:buAutoNum type="arabicPeriod"/>
            </a:pPr>
            <a:r>
              <a:rPr lang="en-US" sz="1500" dirty="0" err="1">
                <a:solidFill>
                  <a:srgbClr val="0000FF"/>
                </a:solidFill>
              </a:rPr>
              <a:t>Faeco</a:t>
            </a:r>
            <a:r>
              <a:rPr lang="en-US" sz="1500" dirty="0">
                <a:solidFill>
                  <a:srgbClr val="0000FF"/>
                </a:solidFill>
              </a:rPr>
              <a:t>-oral waterborne and water-washed diseases </a:t>
            </a:r>
          </a:p>
          <a:p>
            <a:pPr marL="257175" indent="-257175">
              <a:buAutoNum type="arabicPeriod"/>
            </a:pPr>
            <a:r>
              <a:rPr lang="en-US" sz="2100" dirty="0">
                <a:solidFill>
                  <a:srgbClr val="FF0000"/>
                </a:solidFill>
              </a:rPr>
              <a:t>Non-</a:t>
            </a:r>
            <a:r>
              <a:rPr lang="en-US" sz="2100" dirty="0" err="1">
                <a:solidFill>
                  <a:srgbClr val="FF0000"/>
                </a:solidFill>
              </a:rPr>
              <a:t>faeco</a:t>
            </a:r>
            <a:r>
              <a:rPr lang="en-US" sz="2100" dirty="0">
                <a:solidFill>
                  <a:srgbClr val="FF0000"/>
                </a:solidFill>
              </a:rPr>
              <a:t>-oral water-washed diseases</a:t>
            </a:r>
          </a:p>
          <a:p>
            <a:pPr marL="257175" indent="-257175">
              <a:buAutoNum type="arabicPeriod"/>
            </a:pPr>
            <a:r>
              <a:rPr lang="en-US" sz="1500" dirty="0" err="1"/>
              <a:t>Geohelminthiases</a:t>
            </a:r>
            <a:endParaRPr lang="en-US" sz="1500" dirty="0"/>
          </a:p>
          <a:p>
            <a:pPr marL="257175" indent="-257175">
              <a:buAutoNum type="arabicPeriod"/>
            </a:pPr>
            <a:r>
              <a:rPr lang="en-US" sz="1500" dirty="0" err="1"/>
              <a:t>Taeniases</a:t>
            </a:r>
            <a:endParaRPr lang="en-US" sz="1500" dirty="0"/>
          </a:p>
          <a:p>
            <a:pPr marL="257175" indent="-257175">
              <a:buAutoNum type="arabicPeriod"/>
            </a:pPr>
            <a:r>
              <a:rPr lang="en-US" sz="1500" dirty="0"/>
              <a:t>Water-based diseases</a:t>
            </a:r>
          </a:p>
          <a:p>
            <a:pPr marL="257175" indent="-257175">
              <a:buAutoNum type="arabicPeriod"/>
            </a:pPr>
            <a:r>
              <a:rPr lang="en-US" sz="1500" dirty="0"/>
              <a:t>Insect vector diseases</a:t>
            </a:r>
          </a:p>
          <a:p>
            <a:pPr marL="257175" indent="-257175">
              <a:buAutoNum type="arabicPeriod"/>
            </a:pPr>
            <a:r>
              <a:rPr lang="en-US" sz="1500" dirty="0"/>
              <a:t>Rodent vector diseases</a:t>
            </a:r>
          </a:p>
          <a:p>
            <a:endParaRPr lang="en-US" sz="1500" dirty="0"/>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2309413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063229"/>
            <a:ext cx="6172200" cy="830997"/>
          </a:xfrm>
        </p:spPr>
        <p:txBody>
          <a:bodyPr/>
          <a:lstStyle/>
          <a:p>
            <a:r>
              <a:rPr lang="en-US" sz="2700" dirty="0"/>
              <a:t>2. Non-</a:t>
            </a:r>
            <a:r>
              <a:rPr lang="en-US" sz="2700" dirty="0" err="1"/>
              <a:t>faeco</a:t>
            </a:r>
            <a:r>
              <a:rPr lang="en-US" sz="2700" dirty="0"/>
              <a:t>-oral water-washed diseases</a:t>
            </a:r>
            <a:br>
              <a:rPr lang="en-US" sz="2700" dirty="0"/>
            </a:br>
            <a:endParaRPr lang="en-US" sz="2700" dirty="0"/>
          </a:p>
        </p:txBody>
      </p:sp>
      <p:sp>
        <p:nvSpPr>
          <p:cNvPr id="3" name="Rectangle 3"/>
          <p:cNvSpPr txBox="1">
            <a:spLocks noChangeArrowheads="1"/>
          </p:cNvSpPr>
          <p:nvPr/>
        </p:nvSpPr>
        <p:spPr>
          <a:xfrm>
            <a:off x="1485900" y="1814267"/>
            <a:ext cx="6367190" cy="1200150"/>
          </a:xfrm>
          <a:prstGeom prst="rect">
            <a:avLst/>
          </a:prstGeom>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buFontTx/>
              <a:buNone/>
            </a:pPr>
            <a:r>
              <a:rPr lang="en-US" sz="2100" dirty="0"/>
              <a:t>Diseases caused by poor personal hygiene and skin and eye contact with contaminated water</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842"/>
          <a:stretch/>
        </p:blipFill>
        <p:spPr bwMode="auto">
          <a:xfrm>
            <a:off x="2000250" y="2661353"/>
            <a:ext cx="5143500" cy="25521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3687487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1439466" y="1322786"/>
            <a:ext cx="2700338" cy="802481"/>
          </a:xfrm>
          <a:solidFill>
            <a:schemeClr val="accent2"/>
          </a:solidFill>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en-GB" sz="1800" dirty="0">
                <a:solidFill>
                  <a:schemeClr val="bg1"/>
                </a:solidFill>
                <a:latin typeface="+mn-lt"/>
              </a:rPr>
              <a:t>Non-</a:t>
            </a:r>
            <a:r>
              <a:rPr lang="en-GB" sz="1800" dirty="0" err="1">
                <a:solidFill>
                  <a:schemeClr val="bg1"/>
                </a:solidFill>
                <a:latin typeface="+mn-lt"/>
              </a:rPr>
              <a:t>faeco</a:t>
            </a:r>
            <a:r>
              <a:rPr lang="en-GB" sz="1800" dirty="0">
                <a:solidFill>
                  <a:schemeClr val="bg1"/>
                </a:solidFill>
                <a:latin typeface="+mn-lt"/>
              </a:rPr>
              <a:t>-oral Water washed</a:t>
            </a:r>
          </a:p>
        </p:txBody>
      </p:sp>
      <p:sp>
        <p:nvSpPr>
          <p:cNvPr id="5" name="Text Box 3"/>
          <p:cNvSpPr txBox="1">
            <a:spLocks noChangeArrowheads="1"/>
          </p:cNvSpPr>
          <p:nvPr/>
        </p:nvSpPr>
        <p:spPr bwMode="auto">
          <a:xfrm>
            <a:off x="1385888" y="2582202"/>
            <a:ext cx="2753916" cy="78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en-GB" sz="1800" dirty="0">
                <a:solidFill>
                  <a:srgbClr val="000000"/>
                </a:solidFill>
                <a:latin typeface="+mn-lt"/>
              </a:rPr>
              <a:t>Skin and eye infections.</a:t>
            </a:r>
          </a:p>
          <a:p>
            <a:pPr>
              <a:spcBef>
                <a:spcPct val="50000"/>
              </a:spcBef>
            </a:pPr>
            <a:endParaRPr lang="en-GB" sz="1800" dirty="0">
              <a:solidFill>
                <a:srgbClr val="000000"/>
              </a:solidFill>
              <a:latin typeface="+mn-lt"/>
            </a:endParaRPr>
          </a:p>
        </p:txBody>
      </p:sp>
      <p:sp>
        <p:nvSpPr>
          <p:cNvPr id="6" name="Text Box 5"/>
          <p:cNvSpPr txBox="1">
            <a:spLocks noChangeArrowheads="1"/>
          </p:cNvSpPr>
          <p:nvPr/>
        </p:nvSpPr>
        <p:spPr bwMode="auto">
          <a:xfrm>
            <a:off x="4733925" y="2547012"/>
            <a:ext cx="3025379" cy="78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marL="257175" indent="-257175">
              <a:spcBef>
                <a:spcPct val="50000"/>
              </a:spcBef>
              <a:buFont typeface="Arial"/>
              <a:buChar char="•"/>
            </a:pPr>
            <a:r>
              <a:rPr lang="es-ES" sz="1800" dirty="0">
                <a:solidFill>
                  <a:srgbClr val="000000"/>
                </a:solidFill>
                <a:latin typeface="+mn-lt"/>
              </a:rPr>
              <a:t> </a:t>
            </a:r>
            <a:r>
              <a:rPr lang="en-GB" sz="1800" dirty="0">
                <a:solidFill>
                  <a:srgbClr val="000000"/>
                </a:solidFill>
                <a:latin typeface="+mn-lt"/>
              </a:rPr>
              <a:t>Inadequate water</a:t>
            </a:r>
          </a:p>
          <a:p>
            <a:pPr marL="257175" indent="-257175">
              <a:spcBef>
                <a:spcPct val="50000"/>
              </a:spcBef>
              <a:buFont typeface="Arial"/>
              <a:buChar char="•"/>
            </a:pPr>
            <a:r>
              <a:rPr lang="en-GB" sz="1800" dirty="0">
                <a:solidFill>
                  <a:srgbClr val="000000"/>
                </a:solidFill>
                <a:latin typeface="+mn-lt"/>
              </a:rPr>
              <a:t>Poor personal hygiene</a:t>
            </a:r>
          </a:p>
        </p:txBody>
      </p:sp>
      <p:sp>
        <p:nvSpPr>
          <p:cNvPr id="7" name="Rectangle 6"/>
          <p:cNvSpPr>
            <a:spLocks noChangeArrowheads="1"/>
          </p:cNvSpPr>
          <p:nvPr/>
        </p:nvSpPr>
        <p:spPr bwMode="auto">
          <a:xfrm>
            <a:off x="4787505" y="1322785"/>
            <a:ext cx="2645569" cy="809625"/>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b"/>
          <a:lstStyle/>
          <a:p>
            <a:pPr algn="ctr" eaLnBrk="1" hangingPunct="1"/>
            <a:r>
              <a:rPr lang="en-GB" b="1">
                <a:solidFill>
                  <a:schemeClr val="bg1"/>
                </a:solidFill>
              </a:rPr>
              <a:t>Transmission mechanisms</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6675554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87304" y="1607755"/>
            <a:ext cx="6479204" cy="2018822"/>
          </a:xfrm>
          <a:prstGeom prst="rect">
            <a:avLst/>
          </a:prstGeom>
        </p:spPr>
        <p:txBody>
          <a:bodyPr wrap="square">
            <a:spAutoFit/>
          </a:bodyPr>
          <a:lstStyle/>
          <a:p>
            <a:pPr>
              <a:lnSpc>
                <a:spcPct val="80000"/>
              </a:lnSpc>
              <a:defRPr/>
            </a:pPr>
            <a:r>
              <a:rPr lang="en-GB" sz="1950" i="1" dirty="0" err="1">
                <a:solidFill>
                  <a:srgbClr val="000000"/>
                </a:solidFill>
              </a:rPr>
              <a:t>Sarcoptes</a:t>
            </a:r>
            <a:r>
              <a:rPr lang="en-GB" sz="1950" i="1" dirty="0">
                <a:solidFill>
                  <a:srgbClr val="000000"/>
                </a:solidFill>
              </a:rPr>
              <a:t> </a:t>
            </a:r>
            <a:r>
              <a:rPr lang="en-GB" sz="1950" i="1" dirty="0" err="1">
                <a:solidFill>
                  <a:srgbClr val="000000"/>
                </a:solidFill>
              </a:rPr>
              <a:t>scabiei</a:t>
            </a:r>
            <a:r>
              <a:rPr lang="en-GB" sz="1950" i="1" dirty="0">
                <a:solidFill>
                  <a:srgbClr val="000000"/>
                </a:solidFill>
              </a:rPr>
              <a:t> </a:t>
            </a:r>
            <a:r>
              <a:rPr lang="en-GB" sz="1950" i="1" dirty="0" err="1">
                <a:solidFill>
                  <a:srgbClr val="000000"/>
                </a:solidFill>
              </a:rPr>
              <a:t>hominis</a:t>
            </a:r>
            <a:r>
              <a:rPr lang="en-GB" sz="1950" i="1" dirty="0">
                <a:solidFill>
                  <a:srgbClr val="000000"/>
                </a:solidFill>
              </a:rPr>
              <a:t> </a:t>
            </a:r>
            <a:r>
              <a:rPr lang="en-GB" sz="1950" dirty="0">
                <a:solidFill>
                  <a:srgbClr val="000000"/>
                </a:solidFill>
              </a:rPr>
              <a:t>(parasite)</a:t>
            </a:r>
          </a:p>
          <a:p>
            <a:pPr>
              <a:lnSpc>
                <a:spcPct val="80000"/>
              </a:lnSpc>
              <a:defRPr/>
            </a:pPr>
            <a:endParaRPr lang="en-GB" sz="1950" dirty="0">
              <a:solidFill>
                <a:srgbClr val="000000"/>
              </a:solidFill>
            </a:endParaRPr>
          </a:p>
          <a:p>
            <a:pPr>
              <a:lnSpc>
                <a:spcPct val="80000"/>
              </a:lnSpc>
              <a:defRPr/>
            </a:pPr>
            <a:r>
              <a:rPr lang="en-GB" sz="1950" dirty="0">
                <a:solidFill>
                  <a:srgbClr val="000000"/>
                </a:solidFill>
              </a:rPr>
              <a:t>Skin infection caused by the ‘scabies mite’ </a:t>
            </a:r>
            <a:r>
              <a:rPr lang="en-US" sz="1950" dirty="0">
                <a:solidFill>
                  <a:srgbClr val="000000"/>
                </a:solidFill>
              </a:rPr>
              <a:t>–</a:t>
            </a:r>
            <a:r>
              <a:rPr lang="en-GB" sz="1950" dirty="0">
                <a:solidFill>
                  <a:srgbClr val="000000"/>
                </a:solidFill>
              </a:rPr>
              <a:t> females lay their eggs in a burrow in the skin and cause the typical ‘scabies rash.</a:t>
            </a:r>
            <a:endParaRPr lang="en-GB" sz="1950" b="1" dirty="0"/>
          </a:p>
          <a:p>
            <a:pPr>
              <a:lnSpc>
                <a:spcPct val="80000"/>
              </a:lnSpc>
              <a:defRPr/>
            </a:pPr>
            <a:r>
              <a:rPr lang="en-GB" sz="1950" dirty="0"/>
              <a:t>Larvae dig tunnels in the external skin layers. </a:t>
            </a:r>
          </a:p>
          <a:p>
            <a:pPr>
              <a:lnSpc>
                <a:spcPct val="80000"/>
              </a:lnSpc>
              <a:buFontTx/>
              <a:buNone/>
              <a:defRPr/>
            </a:pPr>
            <a:r>
              <a:rPr lang="en-GB" sz="1950" dirty="0"/>
              <a:t>	-  Rash, scab skin.</a:t>
            </a:r>
          </a:p>
          <a:p>
            <a:pPr>
              <a:lnSpc>
                <a:spcPct val="80000"/>
              </a:lnSpc>
              <a:buFontTx/>
              <a:buNone/>
              <a:defRPr/>
            </a:pPr>
            <a:r>
              <a:rPr lang="en-GB" sz="1950" dirty="0"/>
              <a:t>	-  Wrinkles, between fingers, elbows, penis, nipples.</a:t>
            </a:r>
          </a:p>
        </p:txBody>
      </p:sp>
      <p:grpSp>
        <p:nvGrpSpPr>
          <p:cNvPr id="9" name="Group 8"/>
          <p:cNvGrpSpPr/>
          <p:nvPr/>
        </p:nvGrpSpPr>
        <p:grpSpPr>
          <a:xfrm>
            <a:off x="1445119" y="3408938"/>
            <a:ext cx="6003929" cy="1948875"/>
            <a:chOff x="402824" y="3402250"/>
            <a:chExt cx="8005239" cy="259850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30" t="52833" r="6577" b="5057"/>
            <a:stretch/>
          </p:blipFill>
          <p:spPr bwMode="auto">
            <a:xfrm>
              <a:off x="402824" y="3598586"/>
              <a:ext cx="5540073" cy="20205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769" r="23243"/>
            <a:stretch/>
          </p:blipFill>
          <p:spPr bwMode="auto">
            <a:xfrm>
              <a:off x="6502891" y="3402250"/>
              <a:ext cx="1905172" cy="2598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2629320" y="999634"/>
            <a:ext cx="3665297" cy="507831"/>
          </a:xfrm>
          <a:prstGeom prst="rect">
            <a:avLst/>
          </a:prstGeom>
          <a:noFill/>
        </p:spPr>
        <p:txBody>
          <a:bodyPr wrap="square" rtlCol="0">
            <a:spAutoFit/>
          </a:bodyPr>
          <a:lstStyle/>
          <a:p>
            <a:pPr algn="ctr"/>
            <a:r>
              <a:rPr lang="en-US" sz="2700" b="1" dirty="0"/>
              <a:t>Skin diseases - Scabies</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5397608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txBox="1">
            <a:spLocks/>
          </p:cNvSpPr>
          <p:nvPr/>
        </p:nvSpPr>
        <p:spPr>
          <a:xfrm>
            <a:off x="4629151" y="1593502"/>
            <a:ext cx="3252800" cy="339447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GB" sz="1800" dirty="0" err="1">
                <a:effectLst>
                  <a:outerShdw blurRad="38100" dist="38100" dir="2700000" algn="tl">
                    <a:srgbClr val="DDDDDD"/>
                  </a:outerShdw>
                </a:effectLst>
              </a:rPr>
              <a:t>Keratoconjunctivitis</a:t>
            </a:r>
            <a:r>
              <a:rPr lang="en-GB" sz="1800" dirty="0">
                <a:effectLst>
                  <a:outerShdw blurRad="38100" dist="38100" dir="2700000" algn="tl">
                    <a:srgbClr val="DDDDDD"/>
                  </a:outerShdw>
                </a:effectLst>
              </a:rPr>
              <a:t> due to </a:t>
            </a:r>
            <a:r>
              <a:rPr lang="es-ES" sz="1800" i="1" dirty="0">
                <a:effectLst>
                  <a:outerShdw blurRad="38100" dist="38100" dir="2700000" algn="tl">
                    <a:srgbClr val="DDDDDD"/>
                  </a:outerShdw>
                </a:effectLst>
              </a:rPr>
              <a:t>Chlamydia </a:t>
            </a:r>
            <a:r>
              <a:rPr lang="es-ES" sz="1800" i="1" dirty="0" err="1">
                <a:effectLst>
                  <a:outerShdw blurRad="38100" dist="38100" dir="2700000" algn="tl">
                    <a:srgbClr val="DDDDDD"/>
                  </a:outerShdw>
                </a:effectLst>
              </a:rPr>
              <a:t>trachomatis</a:t>
            </a:r>
            <a:endParaRPr lang="es-ES" sz="1800" i="1" dirty="0">
              <a:effectLst>
                <a:outerShdw blurRad="38100" dist="38100" dir="2700000" algn="tl">
                  <a:srgbClr val="DDDDDD"/>
                </a:outerShdw>
              </a:effectLst>
            </a:endParaRPr>
          </a:p>
          <a:p>
            <a:pPr>
              <a:lnSpc>
                <a:spcPct val="90000"/>
              </a:lnSpc>
            </a:pPr>
            <a:r>
              <a:rPr lang="en-GB" sz="1800" dirty="0"/>
              <a:t>Progressive conjunctivitis and	most 	common cause of blindness in endemic areas. </a:t>
            </a:r>
          </a:p>
          <a:p>
            <a:pPr>
              <a:lnSpc>
                <a:spcPct val="90000"/>
              </a:lnSpc>
            </a:pPr>
            <a:r>
              <a:rPr lang="en-GB" sz="1800" u="sng" dirty="0"/>
              <a:t>Contagious:</a:t>
            </a:r>
            <a:r>
              <a:rPr lang="en-GB" sz="1800" dirty="0"/>
              <a:t> contact with infected conjunctivitis secretions, hands and clothes contaminated, fly….</a:t>
            </a:r>
          </a:p>
          <a:p>
            <a:endParaRPr lang="en-US" sz="1800" dirty="0"/>
          </a:p>
        </p:txBody>
      </p:sp>
      <p:sp>
        <p:nvSpPr>
          <p:cNvPr id="4" name="Title 5"/>
          <p:cNvSpPr txBox="1">
            <a:spLocks noGrp="1"/>
          </p:cNvSpPr>
          <p:nvPr>
            <p:ph type="title"/>
          </p:nvPr>
        </p:nvSpPr>
        <p:spPr>
          <a:xfrm>
            <a:off x="1485900" y="1055138"/>
            <a:ext cx="6172200" cy="415498"/>
          </a:xfrm>
          <a:prstGeom prst="rect">
            <a:avLst/>
          </a:prstGeom>
          <a:noFill/>
        </p:spPr>
        <p:txBody>
          <a:bodyPr wrap="square" rtlCol="0">
            <a:spAutoFit/>
          </a:bodyPr>
          <a:lstStyle/>
          <a:p>
            <a:pPr algn="ctr"/>
            <a:r>
              <a:rPr lang="en-US" sz="2700" dirty="0"/>
              <a:t>Eye Diseases - Trachoma</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81" t="25237" r="12020"/>
          <a:stretch/>
        </p:blipFill>
        <p:spPr bwMode="auto">
          <a:xfrm>
            <a:off x="1180571" y="1754311"/>
            <a:ext cx="3448578" cy="2393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6" descr="trachoma">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134" y="4032056"/>
            <a:ext cx="1600033" cy="128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8739087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110502"/>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3326433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110501"/>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384021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309241" y="279019"/>
            <a:ext cx="4258945" cy="574040"/>
          </a:xfrm>
          <a:prstGeom prst="rect">
            <a:avLst/>
          </a:prstGeom>
        </p:spPr>
        <p:txBody>
          <a:bodyPr vert="horz" wrap="square" lIns="0" tIns="12700" rIns="0" bIns="0" rtlCol="0">
            <a:spAutoFit/>
          </a:bodyPr>
          <a:lstStyle/>
          <a:p>
            <a:pPr marL="12700">
              <a:lnSpc>
                <a:spcPct val="100000"/>
              </a:lnSpc>
              <a:spcBef>
                <a:spcPts val="100"/>
              </a:spcBef>
            </a:pPr>
            <a:r>
              <a:rPr spc="-10" dirty="0"/>
              <a:t>“Electronic</a:t>
            </a:r>
            <a:r>
              <a:rPr spc="-25" dirty="0"/>
              <a:t> </a:t>
            </a:r>
            <a:r>
              <a:rPr spc="-35" dirty="0"/>
              <a:t>graveyard”</a:t>
            </a:r>
          </a:p>
        </p:txBody>
      </p:sp>
      <p:sp>
        <p:nvSpPr>
          <p:cNvPr id="6" name="object 6"/>
          <p:cNvSpPr txBox="1"/>
          <p:nvPr/>
        </p:nvSpPr>
        <p:spPr>
          <a:xfrm>
            <a:off x="267715" y="1090624"/>
            <a:ext cx="8412480" cy="2159635"/>
          </a:xfrm>
          <a:prstGeom prst="rect">
            <a:avLst/>
          </a:prstGeom>
        </p:spPr>
        <p:txBody>
          <a:bodyPr vert="horz" wrap="square" lIns="0" tIns="12065" rIns="0" bIns="0" rtlCol="0">
            <a:spAutoFit/>
          </a:bodyPr>
          <a:lstStyle/>
          <a:p>
            <a:pPr marL="355600" marR="5080" indent="-342900" algn="just">
              <a:lnSpc>
                <a:spcPct val="100000"/>
              </a:lnSpc>
              <a:spcBef>
                <a:spcPts val="95"/>
              </a:spcBef>
              <a:buFont typeface="Arial"/>
              <a:buChar char="•"/>
              <a:tabLst>
                <a:tab pos="355600" algn="l"/>
              </a:tabLst>
            </a:pPr>
            <a:r>
              <a:rPr sz="2800" spc="-10" dirty="0">
                <a:latin typeface="Calibri"/>
                <a:cs typeface="Calibri"/>
              </a:rPr>
              <a:t>Guiyu, China </a:t>
            </a:r>
            <a:r>
              <a:rPr sz="2800" spc="-5" dirty="0">
                <a:latin typeface="Calibri"/>
                <a:cs typeface="Calibri"/>
              </a:rPr>
              <a:t>- </a:t>
            </a:r>
            <a:r>
              <a:rPr sz="2800" spc="-20" dirty="0">
                <a:latin typeface="Calibri"/>
                <a:cs typeface="Calibri"/>
              </a:rPr>
              <a:t>Largest </a:t>
            </a:r>
            <a:r>
              <a:rPr sz="2800" spc="-10" dirty="0">
                <a:latin typeface="Calibri"/>
                <a:cs typeface="Calibri"/>
              </a:rPr>
              <a:t>electronic </a:t>
            </a:r>
            <a:r>
              <a:rPr sz="2800" spc="-25" dirty="0">
                <a:latin typeface="Calibri"/>
                <a:cs typeface="Calibri"/>
              </a:rPr>
              <a:t>waste </a:t>
            </a:r>
            <a:r>
              <a:rPr sz="2800" spc="-15" dirty="0">
                <a:latin typeface="Calibri"/>
                <a:cs typeface="Calibri"/>
              </a:rPr>
              <a:t>(e-waste) site </a:t>
            </a:r>
            <a:r>
              <a:rPr sz="2800" spc="-10" dirty="0">
                <a:latin typeface="Calibri"/>
                <a:cs typeface="Calibri"/>
              </a:rPr>
              <a:t>on  </a:t>
            </a:r>
            <a:r>
              <a:rPr sz="2800" spc="-5" dirty="0">
                <a:latin typeface="Calibri"/>
                <a:cs typeface="Calibri"/>
              </a:rPr>
              <a:t>earth.</a:t>
            </a:r>
            <a:endParaRPr sz="2800">
              <a:latin typeface="Calibri"/>
              <a:cs typeface="Calibri"/>
            </a:endParaRPr>
          </a:p>
          <a:p>
            <a:pPr marL="355600" marR="454659" indent="-342900" algn="just">
              <a:lnSpc>
                <a:spcPct val="100000"/>
              </a:lnSpc>
              <a:spcBef>
                <a:spcPts val="5"/>
              </a:spcBef>
              <a:buFont typeface="Arial"/>
              <a:buChar char="•"/>
              <a:tabLst>
                <a:tab pos="355600" algn="l"/>
              </a:tabLst>
            </a:pPr>
            <a:r>
              <a:rPr sz="2800" spc="-15" dirty="0">
                <a:latin typeface="Calibri"/>
                <a:cs typeface="Calibri"/>
              </a:rPr>
              <a:t>Over </a:t>
            </a:r>
            <a:r>
              <a:rPr sz="2800" spc="-5" dirty="0">
                <a:latin typeface="Calibri"/>
                <a:cs typeface="Calibri"/>
              </a:rPr>
              <a:t>88% of the </a:t>
            </a:r>
            <a:r>
              <a:rPr sz="2800" spc="-15" dirty="0">
                <a:latin typeface="Calibri"/>
                <a:cs typeface="Calibri"/>
              </a:rPr>
              <a:t>children </a:t>
            </a:r>
            <a:r>
              <a:rPr sz="2800" spc="-5" dirty="0">
                <a:latin typeface="Calibri"/>
                <a:cs typeface="Calibri"/>
              </a:rPr>
              <a:t>in the </a:t>
            </a:r>
            <a:r>
              <a:rPr sz="2800" spc="-15" dirty="0">
                <a:latin typeface="Calibri"/>
                <a:cs typeface="Calibri"/>
              </a:rPr>
              <a:t>area </a:t>
            </a:r>
            <a:r>
              <a:rPr sz="2800" spc="-25" dirty="0">
                <a:latin typeface="Calibri"/>
                <a:cs typeface="Calibri"/>
              </a:rPr>
              <a:t>suffer </a:t>
            </a:r>
            <a:r>
              <a:rPr sz="2800" spc="-20" dirty="0">
                <a:latin typeface="Calibri"/>
                <a:cs typeface="Calibri"/>
              </a:rPr>
              <a:t>from </a:t>
            </a:r>
            <a:r>
              <a:rPr sz="2800" spc="-5" dirty="0">
                <a:latin typeface="Calibri"/>
                <a:cs typeface="Calibri"/>
              </a:rPr>
              <a:t>lead  </a:t>
            </a:r>
            <a:r>
              <a:rPr sz="2800" spc="-10" dirty="0">
                <a:latin typeface="Calibri"/>
                <a:cs typeface="Calibri"/>
              </a:rPr>
              <a:t>poisoning </a:t>
            </a:r>
            <a:r>
              <a:rPr sz="2800" spc="-5" dirty="0">
                <a:latin typeface="Calibri"/>
                <a:cs typeface="Calibri"/>
              </a:rPr>
              <a:t>and </a:t>
            </a:r>
            <a:r>
              <a:rPr sz="2800" spc="-15" dirty="0">
                <a:latin typeface="Calibri"/>
                <a:cs typeface="Calibri"/>
              </a:rPr>
              <a:t>there </a:t>
            </a:r>
            <a:r>
              <a:rPr sz="2800" spc="-5" dirty="0">
                <a:latin typeface="Calibri"/>
                <a:cs typeface="Calibri"/>
              </a:rPr>
              <a:t>is </a:t>
            </a:r>
            <a:r>
              <a:rPr sz="2800" spc="-15" dirty="0">
                <a:latin typeface="Calibri"/>
                <a:cs typeface="Calibri"/>
              </a:rPr>
              <a:t>more </a:t>
            </a:r>
            <a:r>
              <a:rPr sz="2800" spc="-5" dirty="0">
                <a:latin typeface="Calibri"/>
                <a:cs typeface="Calibri"/>
              </a:rPr>
              <a:t>than the </a:t>
            </a:r>
            <a:r>
              <a:rPr sz="2800" spc="-25" dirty="0">
                <a:latin typeface="Calibri"/>
                <a:cs typeface="Calibri"/>
              </a:rPr>
              <a:t>average </a:t>
            </a:r>
            <a:r>
              <a:rPr sz="2800" spc="-30" dirty="0">
                <a:latin typeface="Calibri"/>
                <a:cs typeface="Calibri"/>
              </a:rPr>
              <a:t>rate </a:t>
            </a:r>
            <a:r>
              <a:rPr sz="2800" spc="-10" dirty="0">
                <a:latin typeface="Calibri"/>
                <a:cs typeface="Calibri"/>
              </a:rPr>
              <a:t>of  miscarriages.</a:t>
            </a:r>
            <a:endParaRPr sz="2800">
              <a:latin typeface="Calibri"/>
              <a:cs typeface="Calibri"/>
            </a:endParaRPr>
          </a:p>
        </p:txBody>
      </p:sp>
      <p:sp>
        <p:nvSpPr>
          <p:cNvPr id="7" name="object 7"/>
          <p:cNvSpPr/>
          <p:nvPr/>
        </p:nvSpPr>
        <p:spPr>
          <a:xfrm>
            <a:off x="2391155" y="3582923"/>
            <a:ext cx="4157472" cy="22860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258444" y="1174302"/>
            <a:ext cx="664154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2400" b="1" dirty="0">
                <a:solidFill>
                  <a:srgbClr val="000000"/>
                </a:solidFill>
                <a:latin typeface="+mn-lt"/>
              </a:rPr>
              <a:t>Key factors for preventing non-</a:t>
            </a:r>
            <a:r>
              <a:rPr lang="en-GB" sz="2400" b="1" dirty="0" err="1">
                <a:solidFill>
                  <a:srgbClr val="000000"/>
                </a:solidFill>
                <a:latin typeface="+mn-lt"/>
              </a:rPr>
              <a:t>faeco</a:t>
            </a:r>
            <a:r>
              <a:rPr lang="en-GB" sz="2400" b="1" dirty="0">
                <a:solidFill>
                  <a:srgbClr val="000000"/>
                </a:solidFill>
                <a:latin typeface="+mn-lt"/>
              </a:rPr>
              <a:t>-oral water-washed diseases</a:t>
            </a:r>
            <a:endParaRPr lang="en-US" sz="2400" b="1" dirty="0">
              <a:solidFill>
                <a:srgbClr val="000000"/>
              </a:solidFill>
              <a:latin typeface="+mn-lt"/>
            </a:endParaRPr>
          </a:p>
        </p:txBody>
      </p:sp>
      <p:sp>
        <p:nvSpPr>
          <p:cNvPr id="4" name="Rectangle 3"/>
          <p:cNvSpPr txBox="1">
            <a:spLocks noChangeArrowheads="1"/>
          </p:cNvSpPr>
          <p:nvPr/>
        </p:nvSpPr>
        <p:spPr bwMode="auto">
          <a:xfrm>
            <a:off x="1600201" y="2228850"/>
            <a:ext cx="5826919" cy="2743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2100" dirty="0"/>
          </a:p>
          <a:p>
            <a:r>
              <a:rPr lang="en-GB" sz="2100" dirty="0"/>
              <a:t>Non contaminated water for hygiene </a:t>
            </a:r>
          </a:p>
          <a:p>
            <a:r>
              <a:rPr lang="en-GB" sz="2100" dirty="0"/>
              <a:t>Hand washing with soap </a:t>
            </a:r>
          </a:p>
          <a:p>
            <a:r>
              <a:rPr lang="en-GB" sz="2100" dirty="0"/>
              <a:t>Laundry with soap and water</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5552774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150" y="1157288"/>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30745693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119188"/>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7723467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093787"/>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9939445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1494235" y="1431131"/>
            <a:ext cx="2700338" cy="910829"/>
          </a:xfrm>
          <a:solidFill>
            <a:schemeClr val="accent2"/>
          </a:solidFill>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en-GB" sz="1500">
                <a:solidFill>
                  <a:schemeClr val="bg1"/>
                </a:solidFill>
                <a:latin typeface="+mn-lt"/>
              </a:rPr>
              <a:t>Excreta-related helminths</a:t>
            </a:r>
            <a:br>
              <a:rPr lang="en-GB" sz="1500">
                <a:solidFill>
                  <a:schemeClr val="bg1"/>
                </a:solidFill>
                <a:latin typeface="+mn-lt"/>
              </a:rPr>
            </a:br>
            <a:r>
              <a:rPr lang="en-GB" sz="1200">
                <a:solidFill>
                  <a:schemeClr val="bg1"/>
                </a:solidFill>
                <a:latin typeface="+mn-lt"/>
              </a:rPr>
              <a:t>(Parasite worms in human intestine)</a:t>
            </a:r>
            <a:endParaRPr lang="en-GB" sz="1200">
              <a:latin typeface="+mn-lt"/>
            </a:endParaRPr>
          </a:p>
        </p:txBody>
      </p:sp>
      <p:sp>
        <p:nvSpPr>
          <p:cNvPr id="5" name="Text Box 3"/>
          <p:cNvSpPr txBox="1">
            <a:spLocks noChangeArrowheads="1"/>
          </p:cNvSpPr>
          <p:nvPr/>
        </p:nvSpPr>
        <p:spPr bwMode="auto">
          <a:xfrm>
            <a:off x="1385889" y="2726532"/>
            <a:ext cx="2807494" cy="18928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endParaRPr lang="es-ES" sz="1800" dirty="0">
              <a:solidFill>
                <a:srgbClr val="000000"/>
              </a:solidFill>
              <a:latin typeface="+mn-lt"/>
            </a:endParaRPr>
          </a:p>
          <a:p>
            <a:pPr>
              <a:spcBef>
                <a:spcPct val="50000"/>
              </a:spcBef>
            </a:pPr>
            <a:r>
              <a:rPr lang="en-GB" sz="1800" dirty="0">
                <a:solidFill>
                  <a:srgbClr val="000000"/>
                </a:solidFill>
                <a:latin typeface="+mn-lt"/>
              </a:rPr>
              <a:t>Roundworm, hookworm, whipworm</a:t>
            </a:r>
          </a:p>
          <a:p>
            <a:pPr>
              <a:spcBef>
                <a:spcPct val="50000"/>
              </a:spcBef>
            </a:pPr>
            <a:endParaRPr lang="en-GB" sz="1800" dirty="0">
              <a:solidFill>
                <a:srgbClr val="000000"/>
              </a:solidFill>
              <a:latin typeface="+mn-lt"/>
            </a:endParaRPr>
          </a:p>
          <a:p>
            <a:pPr>
              <a:spcBef>
                <a:spcPct val="50000"/>
              </a:spcBef>
            </a:pPr>
            <a:endParaRPr lang="en-GB" sz="1800" dirty="0">
              <a:solidFill>
                <a:srgbClr val="000000"/>
              </a:solidFill>
              <a:latin typeface="+mn-lt"/>
            </a:endParaRPr>
          </a:p>
        </p:txBody>
      </p:sp>
      <p:sp>
        <p:nvSpPr>
          <p:cNvPr id="6" name="Text Box 5"/>
          <p:cNvSpPr txBox="1">
            <a:spLocks noChangeArrowheads="1"/>
          </p:cNvSpPr>
          <p:nvPr/>
        </p:nvSpPr>
        <p:spPr bwMode="auto">
          <a:xfrm>
            <a:off x="4733925" y="2402682"/>
            <a:ext cx="3267075"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endParaRPr lang="es-ES" sz="1800" i="1" dirty="0">
              <a:latin typeface="+mn-lt"/>
            </a:endParaRPr>
          </a:p>
          <a:p>
            <a:pPr>
              <a:spcBef>
                <a:spcPct val="50000"/>
              </a:spcBef>
            </a:pPr>
            <a:r>
              <a:rPr lang="en-GB" sz="1800" u="sng" dirty="0">
                <a:latin typeface="+mn-lt"/>
              </a:rPr>
              <a:t>Soil transmitted </a:t>
            </a:r>
            <a:r>
              <a:rPr lang="en-GB" sz="1800" u="sng" dirty="0" err="1">
                <a:latin typeface="+mn-lt"/>
              </a:rPr>
              <a:t>Helminths</a:t>
            </a:r>
            <a:endParaRPr lang="en-GB" sz="1800" u="sng" dirty="0">
              <a:latin typeface="+mn-lt"/>
            </a:endParaRPr>
          </a:p>
          <a:p>
            <a:pPr>
              <a:spcBef>
                <a:spcPct val="50000"/>
              </a:spcBef>
              <a:buFontTx/>
              <a:buChar char="•"/>
            </a:pPr>
            <a:endParaRPr lang="en-GB" sz="1800" i="1" dirty="0">
              <a:latin typeface="+mn-lt"/>
            </a:endParaRPr>
          </a:p>
          <a:p>
            <a:pPr>
              <a:spcBef>
                <a:spcPct val="50000"/>
              </a:spcBef>
              <a:buFontTx/>
              <a:buChar char="•"/>
            </a:pPr>
            <a:r>
              <a:rPr lang="en-GB" sz="1800" i="1" dirty="0">
                <a:latin typeface="+mn-lt"/>
              </a:rPr>
              <a:t> Open defecation</a:t>
            </a:r>
          </a:p>
          <a:p>
            <a:pPr>
              <a:spcBef>
                <a:spcPct val="50000"/>
              </a:spcBef>
              <a:buFontTx/>
              <a:buChar char="•"/>
            </a:pPr>
            <a:r>
              <a:rPr lang="en-GB" sz="1800" i="1" dirty="0">
                <a:latin typeface="+mn-lt"/>
              </a:rPr>
              <a:t> Ground contamination </a:t>
            </a:r>
            <a:endParaRPr lang="en-GB" sz="1800" dirty="0">
              <a:latin typeface="+mn-lt"/>
            </a:endParaRPr>
          </a:p>
        </p:txBody>
      </p:sp>
      <p:sp>
        <p:nvSpPr>
          <p:cNvPr id="7" name="Rectangle 7"/>
          <p:cNvSpPr>
            <a:spLocks noChangeArrowheads="1"/>
          </p:cNvSpPr>
          <p:nvPr/>
        </p:nvSpPr>
        <p:spPr bwMode="auto">
          <a:xfrm>
            <a:off x="4787505" y="1484710"/>
            <a:ext cx="2645569" cy="809625"/>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b"/>
          <a:lstStyle/>
          <a:p>
            <a:pPr algn="ctr" eaLnBrk="1" hangingPunct="1"/>
            <a:r>
              <a:rPr lang="en-GB" b="1">
                <a:solidFill>
                  <a:schemeClr val="bg1"/>
                </a:solidFill>
              </a:rPr>
              <a:t>Transmission mechanisms</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4928715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Life cycle of Ascaris lumbricoi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013200" y="1527974"/>
            <a:ext cx="3716603" cy="341115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4" name="TextBox 3"/>
          <p:cNvSpPr txBox="1"/>
          <p:nvPr/>
        </p:nvSpPr>
        <p:spPr>
          <a:xfrm>
            <a:off x="1574801" y="971551"/>
            <a:ext cx="5333996" cy="461665"/>
          </a:xfrm>
          <a:prstGeom prst="rect">
            <a:avLst/>
          </a:prstGeom>
          <a:noFill/>
        </p:spPr>
        <p:txBody>
          <a:bodyPr wrap="square" rtlCol="0">
            <a:spAutoFit/>
          </a:bodyPr>
          <a:lstStyle/>
          <a:p>
            <a:pPr algn="ctr"/>
            <a:r>
              <a:rPr lang="en-US" sz="2400" b="1" dirty="0"/>
              <a:t>Life cycle </a:t>
            </a:r>
            <a:r>
              <a:rPr lang="en-US" sz="2400" b="1" i="1" dirty="0" err="1"/>
              <a:t>Ascaris</a:t>
            </a:r>
            <a:r>
              <a:rPr lang="en-US" sz="2400" b="1" i="1" dirty="0"/>
              <a:t> </a:t>
            </a:r>
            <a:r>
              <a:rPr lang="en-US" sz="2400" b="1" i="1" dirty="0" err="1"/>
              <a:t>lumbricoides</a:t>
            </a:r>
            <a:r>
              <a:rPr lang="en-US" sz="2400" b="1" i="1" dirty="0"/>
              <a:t> </a:t>
            </a:r>
            <a:endParaRPr lang="en-US" sz="2400" b="1" dirty="0"/>
          </a:p>
        </p:txBody>
      </p:sp>
      <p:sp>
        <p:nvSpPr>
          <p:cNvPr id="5" name="Rectangle 4"/>
          <p:cNvSpPr/>
          <p:nvPr/>
        </p:nvSpPr>
        <p:spPr>
          <a:xfrm>
            <a:off x="1333500" y="1715225"/>
            <a:ext cx="3429000" cy="715581"/>
          </a:xfrm>
          <a:prstGeom prst="rect">
            <a:avLst/>
          </a:prstGeom>
        </p:spPr>
        <p:txBody>
          <a:bodyPr wrap="square">
            <a:spAutoFit/>
          </a:bodyPr>
          <a:lstStyle/>
          <a:p>
            <a:r>
              <a:rPr lang="en-US" sz="1350" dirty="0">
                <a:latin typeface="Arial" charset="0"/>
              </a:rPr>
              <a:t>Occurs when an individual swallows the infective eggs of </a:t>
            </a:r>
            <a:r>
              <a:rPr lang="en-US" sz="1350" b="1" i="1" dirty="0" err="1">
                <a:latin typeface="Arial" charset="0"/>
              </a:rPr>
              <a:t>Ascaris</a:t>
            </a:r>
            <a:r>
              <a:rPr lang="en-US" sz="1350" dirty="0">
                <a:latin typeface="Arial" charset="0"/>
              </a:rPr>
              <a:t> with contaminated food or water.</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6477196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244599" y="1085851"/>
            <a:ext cx="3213100" cy="22860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1500" b="1" i="1" dirty="0" err="1"/>
              <a:t>Ascaris</a:t>
            </a:r>
            <a:r>
              <a:rPr lang="en-US" sz="1500" b="1" dirty="0"/>
              <a:t>: Roundworm</a:t>
            </a:r>
          </a:p>
          <a:p>
            <a:pPr lvl="1">
              <a:lnSpc>
                <a:spcPct val="90000"/>
              </a:lnSpc>
            </a:pPr>
            <a:r>
              <a:rPr lang="en-US" sz="1500" dirty="0"/>
              <a:t>Hatch/live in intestines</a:t>
            </a:r>
          </a:p>
          <a:p>
            <a:pPr lvl="1">
              <a:lnSpc>
                <a:spcPct val="90000"/>
              </a:lnSpc>
            </a:pPr>
            <a:r>
              <a:rPr lang="en-US" sz="1500" dirty="0"/>
              <a:t>Symptoms</a:t>
            </a:r>
          </a:p>
          <a:p>
            <a:pPr lvl="2">
              <a:lnSpc>
                <a:spcPct val="90000"/>
              </a:lnSpc>
            </a:pPr>
            <a:r>
              <a:rPr lang="en-US" sz="1500" dirty="0"/>
              <a:t>Fatigue, Weight los</a:t>
            </a:r>
          </a:p>
          <a:p>
            <a:pPr lvl="2">
              <a:lnSpc>
                <a:spcPct val="90000"/>
              </a:lnSpc>
            </a:pPr>
            <a:r>
              <a:rPr lang="en-US" sz="1500" dirty="0"/>
              <a:t>Irritability, Poor appetite</a:t>
            </a:r>
          </a:p>
          <a:p>
            <a:pPr lvl="2">
              <a:lnSpc>
                <a:spcPct val="90000"/>
              </a:lnSpc>
            </a:pPr>
            <a:r>
              <a:rPr lang="en-US" sz="1500" dirty="0"/>
              <a:t>Abdominal pain, Diarrhea</a:t>
            </a:r>
          </a:p>
          <a:p>
            <a:pPr lvl="1">
              <a:lnSpc>
                <a:spcPct val="90000"/>
              </a:lnSpc>
            </a:pPr>
            <a:r>
              <a:rPr lang="en-US" sz="1500" dirty="0"/>
              <a:t>Untreated</a:t>
            </a:r>
          </a:p>
          <a:p>
            <a:pPr lvl="2">
              <a:lnSpc>
                <a:spcPct val="90000"/>
              </a:lnSpc>
            </a:pPr>
            <a:r>
              <a:rPr lang="en-US" sz="1500" dirty="0" err="1"/>
              <a:t>Anaemia</a:t>
            </a:r>
            <a:endParaRPr lang="en-US" sz="1500" dirty="0"/>
          </a:p>
          <a:p>
            <a:pPr lvl="2">
              <a:lnSpc>
                <a:spcPct val="90000"/>
              </a:lnSpc>
            </a:pPr>
            <a:r>
              <a:rPr lang="en-US" sz="1500" dirty="0"/>
              <a:t>Malnutrition</a:t>
            </a:r>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10477" t="48546" r="14494" b="-1"/>
          <a:stretch/>
        </p:blipFill>
        <p:spPr bwMode="auto">
          <a:xfrm>
            <a:off x="5664200" y="1510429"/>
            <a:ext cx="1854200" cy="18614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728" r="62099"/>
          <a:stretch/>
        </p:blipFill>
        <p:spPr bwMode="auto">
          <a:xfrm>
            <a:off x="4457698" y="1455113"/>
            <a:ext cx="1003301" cy="21707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 Box 3"/>
          <p:cNvSpPr txBox="1">
            <a:spLocks noChangeArrowheads="1"/>
          </p:cNvSpPr>
          <p:nvPr/>
        </p:nvSpPr>
        <p:spPr bwMode="auto">
          <a:xfrm>
            <a:off x="1485900" y="3536948"/>
            <a:ext cx="6373416" cy="15835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lnSpc>
                <a:spcPct val="90000"/>
              </a:lnSpc>
              <a:spcBef>
                <a:spcPct val="20000"/>
              </a:spcBef>
            </a:pPr>
            <a:endParaRPr lang="en-GB" sz="600" dirty="0">
              <a:solidFill>
                <a:srgbClr val="CC3300"/>
              </a:solidFill>
              <a:latin typeface="+mn-lt"/>
            </a:endParaRPr>
          </a:p>
          <a:p>
            <a:pPr eaLnBrk="1" hangingPunct="1">
              <a:lnSpc>
                <a:spcPct val="90000"/>
              </a:lnSpc>
              <a:spcBef>
                <a:spcPct val="20000"/>
              </a:spcBef>
              <a:buFontTx/>
              <a:buChar char="•"/>
            </a:pPr>
            <a:r>
              <a:rPr lang="en-GB" sz="1500" dirty="0">
                <a:latin typeface="+mn-lt"/>
              </a:rPr>
              <a:t> Clinical</a:t>
            </a:r>
          </a:p>
          <a:p>
            <a:pPr lvl="1" eaLnBrk="1" hangingPunct="1">
              <a:lnSpc>
                <a:spcPct val="90000"/>
              </a:lnSpc>
              <a:spcBef>
                <a:spcPct val="20000"/>
              </a:spcBef>
              <a:buFont typeface="Wingdings" charset="0"/>
              <a:buChar char="ü"/>
            </a:pPr>
            <a:r>
              <a:rPr lang="en-GB" sz="1500" i="1" u="sng" dirty="0">
                <a:latin typeface="+mn-lt"/>
              </a:rPr>
              <a:t>Phase of larva migration</a:t>
            </a:r>
            <a:r>
              <a:rPr lang="en-GB" sz="1500" dirty="0">
                <a:latin typeface="+mn-lt"/>
              </a:rPr>
              <a:t>: pulmonary and allergic signs (non 	productive cough, mild fever)</a:t>
            </a:r>
          </a:p>
          <a:p>
            <a:pPr lvl="1" eaLnBrk="1" hangingPunct="1">
              <a:lnSpc>
                <a:spcPct val="90000"/>
              </a:lnSpc>
              <a:spcBef>
                <a:spcPct val="20000"/>
              </a:spcBef>
              <a:buFont typeface="Wingdings" charset="0"/>
              <a:buChar char="ü"/>
            </a:pPr>
            <a:r>
              <a:rPr lang="en-GB" sz="1500" i="1" u="sng" dirty="0">
                <a:latin typeface="+mn-lt"/>
              </a:rPr>
              <a:t>Established infection</a:t>
            </a:r>
            <a:r>
              <a:rPr lang="en-GB" sz="1500" i="1" dirty="0">
                <a:latin typeface="+mn-lt"/>
              </a:rPr>
              <a:t>:</a:t>
            </a:r>
            <a:r>
              <a:rPr lang="en-GB" sz="1500" dirty="0">
                <a:latin typeface="+mn-lt"/>
              </a:rPr>
              <a:t> non specific digestive signs, nausea, vomits, 	diarrhoea, intestinal irritation</a:t>
            </a:r>
            <a:endParaRPr lang="en-GB" sz="600" dirty="0">
              <a:latin typeface="+mn-lt"/>
            </a:endParaRPr>
          </a:p>
          <a:p>
            <a:pPr>
              <a:buFontTx/>
              <a:buChar char="•"/>
            </a:pPr>
            <a:r>
              <a:rPr lang="en-GB" sz="1500" dirty="0">
                <a:latin typeface="+mn-lt"/>
              </a:rPr>
              <a:t> TRANSMISSION: </a:t>
            </a:r>
            <a:r>
              <a:rPr lang="en-GB" sz="1500" dirty="0" err="1">
                <a:latin typeface="+mn-lt"/>
              </a:rPr>
              <a:t>Faeco</a:t>
            </a:r>
            <a:r>
              <a:rPr lang="en-GB" sz="1500" dirty="0">
                <a:latin typeface="+mn-lt"/>
              </a:rPr>
              <a:t>-Oral</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8695934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371601" y="1828800"/>
            <a:ext cx="631864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2400" b="1" dirty="0">
                <a:solidFill>
                  <a:srgbClr val="CC0000"/>
                </a:solidFill>
                <a:latin typeface="+mn-lt"/>
              </a:rPr>
              <a:t>Key factors for preventing </a:t>
            </a:r>
            <a:r>
              <a:rPr lang="en-GB" sz="2400" b="1" dirty="0" err="1">
                <a:solidFill>
                  <a:srgbClr val="CC0000"/>
                </a:solidFill>
                <a:latin typeface="+mn-lt"/>
              </a:rPr>
              <a:t>Helminths</a:t>
            </a:r>
            <a:endParaRPr lang="en-US" sz="2400" b="1" dirty="0">
              <a:solidFill>
                <a:srgbClr val="CC0000"/>
              </a:solidFill>
              <a:latin typeface="+mn-lt"/>
            </a:endParaRPr>
          </a:p>
        </p:txBody>
      </p:sp>
      <p:sp>
        <p:nvSpPr>
          <p:cNvPr id="5" name="Rectangle 3"/>
          <p:cNvSpPr txBox="1">
            <a:spLocks noChangeArrowheads="1"/>
          </p:cNvSpPr>
          <p:nvPr/>
        </p:nvSpPr>
        <p:spPr bwMode="auto">
          <a:xfrm>
            <a:off x="1601392" y="2564606"/>
            <a:ext cx="5826919" cy="145851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100" dirty="0"/>
              <a:t>Controlled excreta disposal </a:t>
            </a:r>
          </a:p>
          <a:p>
            <a:r>
              <a:rPr lang="en-GB" sz="2100" dirty="0"/>
              <a:t>Hand washing with soap</a:t>
            </a:r>
          </a:p>
          <a:p>
            <a:r>
              <a:rPr lang="en-GB" sz="2100" dirty="0"/>
              <a:t>Non contaminated food</a:t>
            </a:r>
          </a:p>
        </p:txBody>
      </p:sp>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11276185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081088"/>
            <a:ext cx="5143500" cy="3857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a:t>2018/2019 </a:t>
            </a:r>
            <a:endParaRPr lang="en-US"/>
          </a:p>
        </p:txBody>
      </p:sp>
    </p:spTree>
    <p:extLst>
      <p:ext uri="{BB962C8B-B14F-4D97-AF65-F5344CB8AC3E}">
        <p14:creationId xmlns:p14="http://schemas.microsoft.com/office/powerpoint/2010/main" val="29266242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2512" y="2007149"/>
            <a:ext cx="8599412" cy="1470025"/>
          </a:xfrm>
        </p:spPr>
        <p:txBody>
          <a:bodyPr>
            <a:normAutofit/>
          </a:bodyPr>
          <a:lstStyle/>
          <a:p>
            <a:r>
              <a:rPr lang="en-US" b="1" dirty="0">
                <a:latin typeface="Helvetica"/>
                <a:cs typeface="Helvetica"/>
              </a:rPr>
              <a:t>BIOL 252: MICROBIAL ECOLOGY</a:t>
            </a:r>
            <a:br>
              <a:rPr lang="en-US" b="1" dirty="0">
                <a:latin typeface="Helvetica"/>
                <a:cs typeface="Helvetica"/>
              </a:rPr>
            </a:br>
            <a:r>
              <a:rPr lang="en-US" b="1" dirty="0">
                <a:latin typeface="Helvetica"/>
                <a:cs typeface="Helvetica"/>
              </a:rPr>
              <a:t>2019/2020</a:t>
            </a:r>
          </a:p>
        </p:txBody>
      </p:sp>
      <p:pic>
        <p:nvPicPr>
          <p:cNvPr id="2" name="Picture 1">
            <a:extLst>
              <a:ext uri="{FF2B5EF4-FFF2-40B4-BE49-F238E27FC236}">
                <a16:creationId xmlns:a16="http://schemas.microsoft.com/office/drawing/2014/main" id="{E69C2F66-A6F0-4167-887F-6C6D4E3E70A8}"/>
              </a:ext>
            </a:extLst>
          </p:cNvPr>
          <p:cNvPicPr>
            <a:picLocks noChangeAspect="1"/>
          </p:cNvPicPr>
          <p:nvPr/>
        </p:nvPicPr>
        <p:blipFill>
          <a:blip r:embed="rId2"/>
          <a:stretch>
            <a:fillRect/>
          </a:stretch>
        </p:blipFill>
        <p:spPr>
          <a:xfrm>
            <a:off x="232512" y="4157376"/>
            <a:ext cx="9016765" cy="2200847"/>
          </a:xfrm>
          <a:prstGeom prst="rect">
            <a:avLst/>
          </a:prstGeom>
        </p:spPr>
      </p:pic>
    </p:spTree>
    <p:extLst>
      <p:ext uri="{BB962C8B-B14F-4D97-AF65-F5344CB8AC3E}">
        <p14:creationId xmlns:p14="http://schemas.microsoft.com/office/powerpoint/2010/main" val="2972354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691692" y="1301241"/>
            <a:ext cx="7474584" cy="2038350"/>
          </a:xfrm>
          <a:prstGeom prst="rect">
            <a:avLst/>
          </a:prstGeom>
        </p:spPr>
        <p:txBody>
          <a:bodyPr vert="horz" wrap="square" lIns="0" tIns="13335" rIns="0" bIns="0" rtlCol="0">
            <a:spAutoFit/>
          </a:bodyPr>
          <a:lstStyle/>
          <a:p>
            <a:pPr marL="12065" marR="5080" algn="ctr">
              <a:lnSpc>
                <a:spcPct val="100000"/>
              </a:lnSpc>
              <a:spcBef>
                <a:spcPts val="105"/>
              </a:spcBef>
            </a:pPr>
            <a:r>
              <a:rPr sz="4400" b="0" spc="-5" dirty="0">
                <a:latin typeface="Calibri"/>
                <a:cs typeface="Calibri"/>
              </a:rPr>
              <a:t>New </a:t>
            </a:r>
            <a:r>
              <a:rPr sz="4400" b="0" spc="-10" dirty="0">
                <a:latin typeface="Calibri"/>
                <a:cs typeface="Calibri"/>
              </a:rPr>
              <a:t>Coronavirus </a:t>
            </a:r>
            <a:r>
              <a:rPr sz="4400" b="0" dirty="0">
                <a:latin typeface="Calibri"/>
                <a:cs typeface="Calibri"/>
              </a:rPr>
              <a:t>– </a:t>
            </a:r>
            <a:r>
              <a:rPr sz="4400" b="0" spc="-30" dirty="0">
                <a:latin typeface="Calibri"/>
                <a:cs typeface="Calibri"/>
              </a:rPr>
              <a:t>Wuhan</a:t>
            </a:r>
            <a:r>
              <a:rPr sz="4400" b="0" spc="-95" dirty="0">
                <a:latin typeface="Calibri"/>
                <a:cs typeface="Calibri"/>
              </a:rPr>
              <a:t> </a:t>
            </a:r>
            <a:r>
              <a:rPr sz="4400" b="0" spc="-5" dirty="0">
                <a:latin typeface="Calibri"/>
                <a:cs typeface="Calibri"/>
              </a:rPr>
              <a:t>China  </a:t>
            </a:r>
            <a:r>
              <a:rPr sz="4400" b="0" spc="-5" dirty="0">
                <a:solidFill>
                  <a:srgbClr val="FF0000"/>
                </a:solidFill>
                <a:latin typeface="Calibri"/>
                <a:cs typeface="Calibri"/>
              </a:rPr>
              <a:t>now </a:t>
            </a:r>
            <a:r>
              <a:rPr sz="4400" b="0" spc="-10" dirty="0">
                <a:solidFill>
                  <a:srgbClr val="FF0000"/>
                </a:solidFill>
                <a:latin typeface="Calibri"/>
                <a:cs typeface="Calibri"/>
              </a:rPr>
              <a:t>spreading </a:t>
            </a:r>
            <a:r>
              <a:rPr sz="4400" b="0" spc="-15" dirty="0">
                <a:solidFill>
                  <a:srgbClr val="FF0000"/>
                </a:solidFill>
                <a:latin typeface="Calibri"/>
                <a:cs typeface="Calibri"/>
              </a:rPr>
              <a:t>around </a:t>
            </a:r>
            <a:r>
              <a:rPr sz="4400" b="0" dirty="0">
                <a:solidFill>
                  <a:srgbClr val="FF0000"/>
                </a:solidFill>
                <a:latin typeface="Calibri"/>
                <a:cs typeface="Calibri"/>
              </a:rPr>
              <a:t>the  globe</a:t>
            </a:r>
            <a:r>
              <a:rPr sz="4400" b="0" dirty="0">
                <a:latin typeface="Calibri"/>
                <a:cs typeface="Calibri"/>
              </a:rPr>
              <a:t>…….</a:t>
            </a:r>
            <a:endParaRPr sz="4400">
              <a:latin typeface="Calibri"/>
              <a:cs typeface="Calibri"/>
            </a:endParaRPr>
          </a:p>
        </p:txBody>
      </p:sp>
      <p:sp>
        <p:nvSpPr>
          <p:cNvPr id="6" name="object 6"/>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eaLnBrk="1" hangingPunct="1"/>
            <a:r>
              <a:rPr lang="en-US" altLang="en-US" sz="3600" b="1" dirty="0">
                <a:latin typeface="Times New Roman" pitchFamily="18" charset="0"/>
                <a:cs typeface="Times New Roman" pitchFamily="18" charset="0"/>
              </a:rPr>
              <a:t>Recommended texts for further reading</a:t>
            </a:r>
            <a:endParaRPr lang="en-US" altLang="en-US" sz="3600" dirty="0">
              <a:latin typeface="Times New Roman" pitchFamily="18" charset="0"/>
              <a:cs typeface="Times New Roman" pitchFamily="18" charset="0"/>
            </a:endParaRPr>
          </a:p>
        </p:txBody>
      </p:sp>
      <p:sp>
        <p:nvSpPr>
          <p:cNvPr id="2" name="Rectangle 1"/>
          <p:cNvSpPr/>
          <p:nvPr/>
        </p:nvSpPr>
        <p:spPr>
          <a:xfrm>
            <a:off x="202037" y="1417638"/>
            <a:ext cx="8803062" cy="4401205"/>
          </a:xfrm>
          <a:prstGeom prst="rect">
            <a:avLst/>
          </a:prstGeom>
        </p:spPr>
        <p:txBody>
          <a:bodyPr wrap="square">
            <a:spAutoFit/>
          </a:bodyPr>
          <a:lstStyle/>
          <a:p>
            <a:pPr marL="457200" indent="-457200">
              <a:buFont typeface="Arial"/>
              <a:buChar char="•"/>
            </a:pPr>
            <a:r>
              <a:rPr lang="en-US" sz="2800" dirty="0"/>
              <a:t>Introduction to Microbiology – Ingraham and Ingraham</a:t>
            </a:r>
          </a:p>
          <a:p>
            <a:pPr marL="457200" indent="-457200">
              <a:buFont typeface="Arial"/>
              <a:buChar char="•"/>
            </a:pPr>
            <a:endParaRPr lang="en-US" sz="2800" dirty="0"/>
          </a:p>
          <a:p>
            <a:pPr marL="457200" indent="-457200">
              <a:buFont typeface="Arial"/>
              <a:buChar char="•"/>
            </a:pPr>
            <a:r>
              <a:rPr lang="en-US" sz="2800" dirty="0"/>
              <a:t>MICROBIOLOGY - Prescott, Harley and Klein</a:t>
            </a:r>
          </a:p>
          <a:p>
            <a:pPr marL="457200" indent="-457200">
              <a:buFont typeface="Arial"/>
              <a:buChar char="•"/>
            </a:pPr>
            <a:endParaRPr lang="en-US" sz="2800" dirty="0"/>
          </a:p>
          <a:p>
            <a:pPr marL="457200" indent="-457200">
              <a:buFont typeface="Arial"/>
              <a:buChar char="•"/>
            </a:pPr>
            <a:r>
              <a:rPr lang="en-US" sz="2800" dirty="0"/>
              <a:t>Fundamentals of Microbiology – Frobisher </a:t>
            </a:r>
          </a:p>
          <a:p>
            <a:pPr marL="457200" indent="-457200">
              <a:buFont typeface="Arial"/>
              <a:buChar char="•"/>
            </a:pPr>
            <a:endParaRPr lang="en-US" sz="2800" dirty="0"/>
          </a:p>
          <a:p>
            <a:pPr marL="457200" indent="-457200">
              <a:buFont typeface="Arial"/>
              <a:buChar char="•"/>
            </a:pPr>
            <a:r>
              <a:rPr lang="en-US" sz="2800" dirty="0"/>
              <a:t>Essential Microbiology – S. Hogg</a:t>
            </a:r>
          </a:p>
          <a:p>
            <a:pPr marL="457200" indent="-457200">
              <a:buFont typeface="Arial"/>
              <a:buChar char="•"/>
            </a:pPr>
            <a:r>
              <a:rPr lang="en-US" sz="2800" dirty="0"/>
              <a:t>Any good Microbiology book</a:t>
            </a:r>
          </a:p>
          <a:p>
            <a:pPr marL="457200" indent="-457200">
              <a:buFont typeface="Arial"/>
              <a:buChar char="•"/>
            </a:pPr>
            <a:endParaRPr lang="en-US" sz="2800" dirty="0"/>
          </a:p>
          <a:p>
            <a:pPr marL="457200" indent="-457200">
              <a:buFont typeface="Arial"/>
              <a:buChar char="•"/>
            </a:pPr>
            <a:r>
              <a:rPr lang="en-US" sz="2800" dirty="0"/>
              <a:t>Authentic Microbiology journals</a:t>
            </a:r>
          </a:p>
        </p:txBody>
      </p:sp>
      <p:sp>
        <p:nvSpPr>
          <p:cNvPr id="3" name="Footer Placeholder 2"/>
          <p:cNvSpPr>
            <a:spLocks noGrp="1"/>
          </p:cNvSpPr>
          <p:nvPr>
            <p:ph type="ftr" sz="quarter" idx="11"/>
          </p:nvPr>
        </p:nvSpPr>
        <p:spPr/>
        <p:txBody>
          <a:bodyPr/>
          <a:lstStyle/>
          <a:p>
            <a:r>
              <a:rPr lang="is-IS" dirty="0"/>
              <a:t>2019/2020</a:t>
            </a:r>
            <a:endParaRPr lang="en-US" dirty="0"/>
          </a:p>
        </p:txBody>
      </p:sp>
    </p:spTree>
    <p:extLst>
      <p:ext uri="{BB962C8B-B14F-4D97-AF65-F5344CB8AC3E}">
        <p14:creationId xmlns:p14="http://schemas.microsoft.com/office/powerpoint/2010/main" val="31006430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600201"/>
            <a:ext cx="8229600" cy="428470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spcAft>
                <a:spcPts val="1800"/>
              </a:spcAft>
              <a:buFont typeface="Wingdings" charset="2"/>
              <a:buChar char="u"/>
            </a:pPr>
            <a:endParaRPr lang="en-US" dirty="0">
              <a:latin typeface="Helvetica"/>
              <a:cs typeface="Helvetica"/>
            </a:endParaRPr>
          </a:p>
        </p:txBody>
      </p:sp>
      <p:sp>
        <p:nvSpPr>
          <p:cNvPr id="5" name="Title 1"/>
          <p:cNvSpPr>
            <a:spLocks noGrp="1"/>
          </p:cNvSpPr>
          <p:nvPr>
            <p:ph type="title"/>
          </p:nvPr>
        </p:nvSpPr>
        <p:spPr>
          <a:xfrm>
            <a:off x="457200" y="228600"/>
            <a:ext cx="8229600" cy="824812"/>
          </a:xfrm>
        </p:spPr>
        <p:txBody>
          <a:bodyPr/>
          <a:lstStyle/>
          <a:p>
            <a:pPr eaLnBrk="1" hangingPunct="1">
              <a:defRPr/>
            </a:pPr>
            <a:r>
              <a:rPr lang="en-US" sz="3600" b="1" dirty="0">
                <a:latin typeface="+mn-lt"/>
                <a:cs typeface="Times New Roman" charset="0"/>
              </a:rPr>
              <a:t>Assessment  Requirements</a:t>
            </a:r>
            <a:endParaRPr lang="en-US" sz="3600" dirty="0">
              <a:latin typeface="+mn-lt"/>
            </a:endParaRPr>
          </a:p>
        </p:txBody>
      </p:sp>
      <p:sp>
        <p:nvSpPr>
          <p:cNvPr id="7" name="Content Placeholder 2"/>
          <p:cNvSpPr txBox="1">
            <a:spLocks/>
          </p:cNvSpPr>
          <p:nvPr/>
        </p:nvSpPr>
        <p:spPr>
          <a:xfrm>
            <a:off x="152400" y="1189830"/>
            <a:ext cx="8686800" cy="4419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Wingdings" charset="0"/>
              <a:buChar char="ü"/>
            </a:pPr>
            <a:r>
              <a:rPr lang="en-US" sz="2400" b="1" dirty="0">
                <a:latin typeface="Times New Roman" charset="0"/>
                <a:cs typeface="Times New Roman" charset="0"/>
              </a:rPr>
              <a:t>Punctuality, Attendance</a:t>
            </a:r>
          </a:p>
          <a:p>
            <a:pPr>
              <a:lnSpc>
                <a:spcPct val="150000"/>
              </a:lnSpc>
              <a:buFont typeface="Wingdings" charset="0"/>
              <a:buChar char="ü"/>
            </a:pPr>
            <a:r>
              <a:rPr lang="en-US" sz="2400" b="1" dirty="0">
                <a:latin typeface="Times New Roman" charset="0"/>
                <a:cs typeface="Times New Roman" charset="0"/>
              </a:rPr>
              <a:t>Presentations (Group)</a:t>
            </a:r>
          </a:p>
          <a:p>
            <a:pPr>
              <a:lnSpc>
                <a:spcPct val="150000"/>
              </a:lnSpc>
              <a:buFont typeface="Wingdings" charset="0"/>
              <a:buChar char="ü"/>
            </a:pPr>
            <a:r>
              <a:rPr lang="en-US" sz="2400" b="1" dirty="0">
                <a:latin typeface="Times New Roman" charset="0"/>
                <a:cs typeface="Times New Roman" charset="0"/>
              </a:rPr>
              <a:t>Assignments (Individual and Group)</a:t>
            </a:r>
          </a:p>
          <a:p>
            <a:pPr>
              <a:lnSpc>
                <a:spcPct val="150000"/>
              </a:lnSpc>
              <a:buFont typeface="Wingdings" charset="0"/>
              <a:buChar char="ü"/>
            </a:pPr>
            <a:r>
              <a:rPr lang="en-US" sz="2400" b="1" dirty="0">
                <a:latin typeface="Times New Roman" charset="0"/>
                <a:cs typeface="Times New Roman" charset="0"/>
              </a:rPr>
              <a:t>Short Quizzes – </a:t>
            </a:r>
            <a:r>
              <a:rPr lang="en-US" sz="2400" b="1" dirty="0">
                <a:solidFill>
                  <a:srgbClr val="FF0000"/>
                </a:solidFill>
                <a:latin typeface="Times New Roman" charset="0"/>
                <a:cs typeface="Times New Roman" charset="0"/>
              </a:rPr>
              <a:t>U</a:t>
            </a:r>
            <a:r>
              <a:rPr lang="en-US" sz="2400" b="1" u="sng" dirty="0">
                <a:solidFill>
                  <a:srgbClr val="FF0000"/>
                </a:solidFill>
                <a:latin typeface="Times New Roman" charset="0"/>
                <a:cs typeface="Times New Roman" charset="0"/>
              </a:rPr>
              <a:t>n/announced</a:t>
            </a:r>
          </a:p>
          <a:p>
            <a:pPr>
              <a:lnSpc>
                <a:spcPct val="150000"/>
              </a:lnSpc>
              <a:buFont typeface="Wingdings" charset="0"/>
              <a:buChar char="ü"/>
            </a:pPr>
            <a:r>
              <a:rPr lang="en-US" sz="2400" b="1" dirty="0">
                <a:latin typeface="Times New Roman" charset="0"/>
                <a:cs typeface="Times New Roman" charset="0"/>
              </a:rPr>
              <a:t>Mid Semester Examination**</a:t>
            </a:r>
          </a:p>
          <a:p>
            <a:pPr>
              <a:lnSpc>
                <a:spcPct val="150000"/>
              </a:lnSpc>
              <a:buFont typeface="Wingdings" charset="0"/>
              <a:buChar char="ü"/>
            </a:pPr>
            <a:r>
              <a:rPr lang="en-US" sz="2400" b="1" dirty="0">
                <a:latin typeface="Times New Roman" charset="0"/>
                <a:cs typeface="Times New Roman" charset="0"/>
              </a:rPr>
              <a:t>Practical Assignments – Weekly</a:t>
            </a:r>
          </a:p>
          <a:p>
            <a:pPr>
              <a:lnSpc>
                <a:spcPct val="150000"/>
              </a:lnSpc>
              <a:buFont typeface="Wingdings" charset="0"/>
              <a:buChar char="ü"/>
            </a:pPr>
            <a:r>
              <a:rPr lang="en-US" sz="2400" b="1" dirty="0">
                <a:solidFill>
                  <a:srgbClr val="FF0000"/>
                </a:solidFill>
                <a:latin typeface="Times New Roman" charset="0"/>
                <a:cs typeface="Times New Roman" charset="0"/>
              </a:rPr>
              <a:t>End of Semester Examination 70%</a:t>
            </a:r>
          </a:p>
        </p:txBody>
      </p:sp>
      <p:grpSp>
        <p:nvGrpSpPr>
          <p:cNvPr id="8" name="Group 1"/>
          <p:cNvGrpSpPr>
            <a:grpSpLocks/>
          </p:cNvGrpSpPr>
          <p:nvPr/>
        </p:nvGrpSpPr>
        <p:grpSpPr bwMode="auto">
          <a:xfrm>
            <a:off x="5322888" y="1340908"/>
            <a:ext cx="3352800" cy="3451227"/>
            <a:chOff x="5181600" y="1371600"/>
            <a:chExt cx="3352800" cy="2514600"/>
          </a:xfrm>
        </p:grpSpPr>
        <p:sp>
          <p:nvSpPr>
            <p:cNvPr id="9" name="Right Brace 8"/>
            <p:cNvSpPr/>
            <p:nvPr/>
          </p:nvSpPr>
          <p:spPr>
            <a:xfrm>
              <a:off x="5181600" y="1371600"/>
              <a:ext cx="838200" cy="2514600"/>
            </a:xfrm>
            <a:prstGeom prst="rightBrace">
              <a:avLst>
                <a:gd name="adj1" fmla="val 8333"/>
                <a:gd name="adj2" fmla="val 48770"/>
              </a:avLst>
            </a:prstGeom>
            <a:ln w="254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0" name="TextBox 9"/>
            <p:cNvSpPr txBox="1"/>
            <p:nvPr/>
          </p:nvSpPr>
          <p:spPr>
            <a:xfrm>
              <a:off x="6156325" y="1981200"/>
              <a:ext cx="2378075" cy="1384300"/>
            </a:xfrm>
            <a:prstGeom prst="rect">
              <a:avLst/>
            </a:prstGeom>
            <a:noFill/>
            <a:ln>
              <a:solidFill>
                <a:schemeClr val="tx2">
                  <a:lumMod val="75000"/>
                </a:schemeClr>
              </a:solidFill>
            </a:ln>
          </p:spPr>
          <p:txBody>
            <a:bodyPr>
              <a:spAutoFit/>
            </a:bodyPr>
            <a:lstStyle/>
            <a:p>
              <a:pPr algn="ctr" fontAlgn="auto">
                <a:spcBef>
                  <a:spcPts val="0"/>
                </a:spcBef>
                <a:spcAft>
                  <a:spcPts val="0"/>
                </a:spcAft>
                <a:defRPr/>
              </a:pPr>
              <a:r>
                <a:rPr lang="en-US" sz="2800" b="1" dirty="0">
                  <a:solidFill>
                    <a:srgbClr val="000099"/>
                  </a:solidFill>
                  <a:latin typeface="Times New Roman" pitchFamily="18" charset="0"/>
                  <a:ea typeface="+mn-ea"/>
                  <a:cs typeface="Times New Roman" pitchFamily="18" charset="0"/>
                </a:rPr>
                <a:t>Continuous Assessment 30%</a:t>
              </a:r>
            </a:p>
          </p:txBody>
        </p:sp>
      </p:gr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4122200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59198"/>
            <a:ext cx="8229600" cy="576746"/>
          </a:xfrm>
        </p:spPr>
        <p:txBody>
          <a:bodyPr/>
          <a:lstStyle/>
          <a:p>
            <a:pPr eaLnBrk="1" hangingPunct="1"/>
            <a:r>
              <a:rPr lang="en-US" sz="3600" b="1" dirty="0">
                <a:latin typeface="Arial" charset="0"/>
                <a:cs typeface="Times New Roman" charset="0"/>
              </a:rPr>
              <a:t>Course Outline</a:t>
            </a:r>
            <a:endParaRPr lang="en-US" sz="3600" dirty="0">
              <a:latin typeface="Arial" charset="0"/>
              <a:cs typeface="Times New Roman" charset="0"/>
            </a:endParaRPr>
          </a:p>
        </p:txBody>
      </p:sp>
      <p:sp>
        <p:nvSpPr>
          <p:cNvPr id="4" name="Content Placeholder 2"/>
          <p:cNvSpPr txBox="1">
            <a:spLocks/>
          </p:cNvSpPr>
          <p:nvPr/>
        </p:nvSpPr>
        <p:spPr>
          <a:xfrm>
            <a:off x="457200" y="990600"/>
            <a:ext cx="8229600" cy="448412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GB" sz="2800" dirty="0"/>
          </a:p>
          <a:p>
            <a:endParaRPr lang="en-GB" sz="2800" dirty="0"/>
          </a:p>
          <a:p>
            <a:pPr marL="0" indent="0">
              <a:buFont typeface="Arial"/>
              <a:buNone/>
            </a:pPr>
            <a:endParaRPr lang="en-GB" sz="2800" dirty="0"/>
          </a:p>
          <a:p>
            <a:endParaRPr lang="en-GB" sz="2800" dirty="0"/>
          </a:p>
        </p:txBody>
      </p:sp>
      <p:sp>
        <p:nvSpPr>
          <p:cNvPr id="2" name="Rectangle 1"/>
          <p:cNvSpPr/>
          <p:nvPr/>
        </p:nvSpPr>
        <p:spPr>
          <a:xfrm>
            <a:off x="237067" y="990600"/>
            <a:ext cx="8771466" cy="5078313"/>
          </a:xfrm>
          <a:prstGeom prst="rect">
            <a:avLst/>
          </a:prstGeom>
        </p:spPr>
        <p:txBody>
          <a:bodyPr wrap="square">
            <a:spAutoFit/>
          </a:bodyPr>
          <a:lstStyle/>
          <a:p>
            <a:pPr marL="342900" indent="-342900">
              <a:buFont typeface="Arial"/>
              <a:buChar char="•"/>
            </a:pPr>
            <a:r>
              <a:rPr lang="en-GB" sz="3600" dirty="0">
                <a:solidFill>
                  <a:srgbClr val="FF0000"/>
                </a:solidFill>
              </a:rPr>
              <a:t>Natural Microbial Environments---</a:t>
            </a:r>
            <a:r>
              <a:rPr lang="en-GB" sz="3600" dirty="0">
                <a:solidFill>
                  <a:srgbClr val="1AE109"/>
                </a:solidFill>
              </a:rPr>
              <a:t>done</a:t>
            </a:r>
          </a:p>
          <a:p>
            <a:pPr marL="342900" indent="-342900">
              <a:buFont typeface="Arial"/>
              <a:buChar char="•"/>
            </a:pPr>
            <a:r>
              <a:rPr lang="en-US" sz="3600" dirty="0">
                <a:solidFill>
                  <a:srgbClr val="FF0000"/>
                </a:solidFill>
              </a:rPr>
              <a:t>Microorganisms of Extreme environments--</a:t>
            </a:r>
            <a:r>
              <a:rPr lang="en-US" sz="3600" dirty="0">
                <a:solidFill>
                  <a:srgbClr val="1AE109"/>
                </a:solidFill>
              </a:rPr>
              <a:t>done</a:t>
            </a:r>
          </a:p>
          <a:p>
            <a:pPr marL="342900" indent="-342900">
              <a:buFont typeface="Arial"/>
              <a:buChar char="•"/>
            </a:pPr>
            <a:r>
              <a:rPr lang="en-US" sz="3600" dirty="0">
                <a:solidFill>
                  <a:srgbClr val="FF0000"/>
                </a:solidFill>
              </a:rPr>
              <a:t>Strategies for survival---</a:t>
            </a:r>
            <a:r>
              <a:rPr lang="en-US" sz="3600" dirty="0">
                <a:solidFill>
                  <a:srgbClr val="1AE109"/>
                </a:solidFill>
              </a:rPr>
              <a:t>done</a:t>
            </a:r>
          </a:p>
          <a:p>
            <a:pPr marL="342900" indent="-342900">
              <a:buFont typeface="Arial"/>
              <a:buChar char="•"/>
            </a:pPr>
            <a:r>
              <a:rPr lang="en-US" sz="3600" dirty="0">
                <a:solidFill>
                  <a:srgbClr val="FF0000"/>
                </a:solidFill>
              </a:rPr>
              <a:t>Some important diseases ---- </a:t>
            </a:r>
            <a:r>
              <a:rPr lang="en-US" sz="3600" dirty="0">
                <a:solidFill>
                  <a:srgbClr val="1AE109"/>
                </a:solidFill>
              </a:rPr>
              <a:t>done</a:t>
            </a:r>
          </a:p>
          <a:p>
            <a:pPr marL="342900" indent="-342900">
              <a:buFont typeface="Arial"/>
              <a:buChar char="•"/>
            </a:pPr>
            <a:r>
              <a:rPr lang="en-US" sz="3600" dirty="0"/>
              <a:t>Water and excreta-related diseases</a:t>
            </a:r>
          </a:p>
          <a:p>
            <a:pPr marL="342900" indent="-342900">
              <a:buFont typeface="Arial"/>
              <a:buChar char="•"/>
            </a:pPr>
            <a:r>
              <a:rPr lang="en-US" sz="3600" dirty="0"/>
              <a:t>Biofilms </a:t>
            </a:r>
          </a:p>
          <a:p>
            <a:pPr marL="342900" indent="-342900">
              <a:buFont typeface="Arial"/>
              <a:buChar char="•"/>
            </a:pPr>
            <a:r>
              <a:rPr lang="en-US" sz="3600" dirty="0"/>
              <a:t>Water Treatment</a:t>
            </a:r>
          </a:p>
          <a:p>
            <a:pPr marL="342900" indent="-342900">
              <a:buFont typeface="Arial"/>
              <a:buChar char="•"/>
            </a:pPr>
            <a:r>
              <a:rPr lang="en-US" sz="3600" dirty="0"/>
              <a:t>Sewage Treatment </a:t>
            </a:r>
          </a:p>
        </p:txBody>
      </p:sp>
      <p:sp>
        <p:nvSpPr>
          <p:cNvPr id="5" name="Footer Placeholder 4"/>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8290272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5" y="301842"/>
            <a:ext cx="8388219" cy="57070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7597330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783175" y="820196"/>
            <a:ext cx="5141763" cy="2217208"/>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5000"/>
              </a:lnSpc>
              <a:spcBef>
                <a:spcPct val="0"/>
              </a:spcBef>
              <a:buFontTx/>
              <a:buNone/>
            </a:pPr>
            <a:r>
              <a:rPr lang="en-US" sz="2200" dirty="0">
                <a:solidFill>
                  <a:srgbClr val="000000"/>
                </a:solidFill>
              </a:rPr>
              <a:t>Uncooked or infected meat such as:</a:t>
            </a:r>
          </a:p>
          <a:p>
            <a:pPr marL="0" indent="0">
              <a:lnSpc>
                <a:spcPct val="95000"/>
              </a:lnSpc>
              <a:spcBef>
                <a:spcPct val="0"/>
              </a:spcBef>
              <a:buFontTx/>
              <a:buNone/>
            </a:pPr>
            <a:endParaRPr lang="en-US" sz="2200" dirty="0"/>
          </a:p>
          <a:p>
            <a:pPr marL="0" indent="0">
              <a:lnSpc>
                <a:spcPct val="95000"/>
              </a:lnSpc>
              <a:spcBef>
                <a:spcPct val="0"/>
              </a:spcBef>
              <a:buFontTx/>
              <a:buNone/>
            </a:pPr>
            <a:r>
              <a:rPr lang="en-US" sz="2200" dirty="0">
                <a:solidFill>
                  <a:srgbClr val="000000"/>
                </a:solidFill>
              </a:rPr>
              <a:t>-Fish (fish tapeworm)</a:t>
            </a:r>
            <a:endParaRPr lang="en-US" sz="2200" dirty="0"/>
          </a:p>
          <a:p>
            <a:pPr marL="0" indent="0">
              <a:lnSpc>
                <a:spcPct val="95000"/>
              </a:lnSpc>
              <a:spcBef>
                <a:spcPct val="0"/>
              </a:spcBef>
              <a:buFontTx/>
              <a:buNone/>
            </a:pPr>
            <a:endParaRPr lang="en-US" sz="2200" dirty="0">
              <a:solidFill>
                <a:srgbClr val="000000"/>
              </a:solidFill>
            </a:endParaRPr>
          </a:p>
          <a:p>
            <a:pPr marL="0" indent="0">
              <a:lnSpc>
                <a:spcPct val="95000"/>
              </a:lnSpc>
              <a:spcBef>
                <a:spcPct val="0"/>
              </a:spcBef>
              <a:buFontTx/>
              <a:buNone/>
            </a:pPr>
            <a:r>
              <a:rPr lang="en-US" sz="2200" dirty="0">
                <a:solidFill>
                  <a:srgbClr val="000000"/>
                </a:solidFill>
              </a:rPr>
              <a:t>-Beef (beef tapeworm)</a:t>
            </a:r>
            <a:endParaRPr lang="en-US" sz="2200" dirty="0"/>
          </a:p>
          <a:p>
            <a:pPr marL="0" indent="0">
              <a:lnSpc>
                <a:spcPct val="95000"/>
              </a:lnSpc>
              <a:spcBef>
                <a:spcPct val="0"/>
              </a:spcBef>
              <a:buFontTx/>
              <a:buNone/>
            </a:pPr>
            <a:endParaRPr lang="en-US" sz="2200" dirty="0">
              <a:solidFill>
                <a:srgbClr val="000000"/>
              </a:solidFill>
            </a:endParaRPr>
          </a:p>
          <a:p>
            <a:pPr marL="0" indent="0">
              <a:lnSpc>
                <a:spcPct val="95000"/>
              </a:lnSpc>
              <a:spcBef>
                <a:spcPct val="0"/>
              </a:spcBef>
              <a:buFontTx/>
              <a:buNone/>
            </a:pPr>
            <a:r>
              <a:rPr lang="en-US" sz="2200" dirty="0">
                <a:solidFill>
                  <a:srgbClr val="000000"/>
                </a:solidFill>
              </a:rPr>
              <a:t>-Pork (pork tapeworm)</a:t>
            </a:r>
          </a:p>
        </p:txBody>
      </p:sp>
      <p:sp>
        <p:nvSpPr>
          <p:cNvPr id="4" name="TextBox 3"/>
          <p:cNvSpPr txBox="1"/>
          <p:nvPr/>
        </p:nvSpPr>
        <p:spPr>
          <a:xfrm>
            <a:off x="1388533" y="184834"/>
            <a:ext cx="5757333" cy="646331"/>
          </a:xfrm>
          <a:prstGeom prst="rect">
            <a:avLst/>
          </a:prstGeom>
          <a:noFill/>
        </p:spPr>
        <p:txBody>
          <a:bodyPr wrap="square" rtlCol="0">
            <a:spAutoFit/>
          </a:bodyPr>
          <a:lstStyle/>
          <a:p>
            <a:pPr algn="ctr"/>
            <a:r>
              <a:rPr lang="en-US" sz="3600" b="1" dirty="0"/>
              <a:t>Mode of transmission</a:t>
            </a:r>
          </a:p>
        </p:txBody>
      </p:sp>
      <p:grpSp>
        <p:nvGrpSpPr>
          <p:cNvPr id="7" name="Group 6"/>
          <p:cNvGrpSpPr/>
          <p:nvPr/>
        </p:nvGrpSpPr>
        <p:grpSpPr>
          <a:xfrm>
            <a:off x="4430102" y="1049330"/>
            <a:ext cx="4641398" cy="4182532"/>
            <a:chOff x="4267200" y="1017055"/>
            <a:chExt cx="4641398" cy="4182532"/>
          </a:xfrm>
        </p:grpSpPr>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6190" b="10623"/>
            <a:stretch/>
          </p:blipFill>
          <p:spPr bwMode="auto">
            <a:xfrm>
              <a:off x="4267200" y="3099854"/>
              <a:ext cx="2905936" cy="2099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descr="nwyzjr.jpg (74022 字节)"/>
            <p:cNvPicPr>
              <a:picLocks noChangeAspect="1" noChangeArrowheads="1"/>
            </p:cNvPicPr>
            <p:nvPr/>
          </p:nvPicPr>
          <p:blipFill rotWithShape="1">
            <a:blip r:embed="rId3">
              <a:extLst>
                <a:ext uri="{28A0092B-C50C-407E-A947-70E740481C1C}">
                  <a14:useLocalDpi xmlns:a14="http://schemas.microsoft.com/office/drawing/2010/main" val="0"/>
                </a:ext>
              </a:extLst>
            </a:blip>
            <a:srcRect t="6734" r="48333"/>
            <a:stretch/>
          </p:blipFill>
          <p:spPr>
            <a:xfrm>
              <a:off x="6805075" y="1017055"/>
              <a:ext cx="2103523" cy="3132666"/>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grpSp>
      <p:sp>
        <p:nvSpPr>
          <p:cNvPr id="8" name="Content Placeholder 2"/>
          <p:cNvSpPr txBox="1">
            <a:spLocks/>
          </p:cNvSpPr>
          <p:nvPr/>
        </p:nvSpPr>
        <p:spPr>
          <a:xfrm>
            <a:off x="72499" y="3243787"/>
            <a:ext cx="4266235" cy="3911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200" dirty="0"/>
              <a:t>Live in intestines</a:t>
            </a:r>
          </a:p>
          <a:p>
            <a:pPr lvl="1"/>
            <a:r>
              <a:rPr lang="en-US" sz="2200" dirty="0"/>
              <a:t>Symptoms</a:t>
            </a:r>
          </a:p>
          <a:p>
            <a:pPr lvl="2"/>
            <a:r>
              <a:rPr lang="en-US" sz="2200" dirty="0"/>
              <a:t>Usually absent</a:t>
            </a:r>
          </a:p>
          <a:p>
            <a:pPr lvl="2"/>
            <a:r>
              <a:rPr lang="en-US" sz="2200" dirty="0"/>
              <a:t>May include abdominal pain, fatigue, weight loss, diarrhea</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9906324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8006" y="74296"/>
            <a:ext cx="5808133" cy="646331"/>
          </a:xfrm>
          <a:prstGeom prst="rect">
            <a:avLst/>
          </a:prstGeom>
          <a:noFill/>
        </p:spPr>
        <p:txBody>
          <a:bodyPr wrap="square" rtlCol="0">
            <a:spAutoFit/>
          </a:bodyPr>
          <a:lstStyle/>
          <a:p>
            <a:pPr algn="ctr"/>
            <a:r>
              <a:rPr lang="en-US" sz="3600" b="1" dirty="0"/>
              <a:t>Life cycle</a:t>
            </a:r>
          </a:p>
        </p:txBody>
      </p:sp>
      <p:grpSp>
        <p:nvGrpSpPr>
          <p:cNvPr id="10" name="Group 9"/>
          <p:cNvGrpSpPr/>
          <p:nvPr/>
        </p:nvGrpSpPr>
        <p:grpSpPr>
          <a:xfrm>
            <a:off x="186269" y="934196"/>
            <a:ext cx="6690391" cy="5094067"/>
            <a:chOff x="4201323" y="1286933"/>
            <a:chExt cx="4798759" cy="4295639"/>
          </a:xfrm>
        </p:grpSpPr>
        <p:pic>
          <p:nvPicPr>
            <p:cNvPr id="3" name="Picture 2"/>
            <p:cNvPicPr>
              <a:picLocks noChangeAspect="1"/>
            </p:cNvPicPr>
            <p:nvPr/>
          </p:nvPicPr>
          <p:blipFill>
            <a:blip r:embed="rId2"/>
            <a:stretch>
              <a:fillRect/>
            </a:stretch>
          </p:blipFill>
          <p:spPr>
            <a:xfrm>
              <a:off x="4201323" y="1286933"/>
              <a:ext cx="4798759" cy="3841642"/>
            </a:xfrm>
            <a:prstGeom prst="rect">
              <a:avLst/>
            </a:prstGeom>
          </p:spPr>
        </p:pic>
        <p:sp>
          <p:nvSpPr>
            <p:cNvPr id="5" name="TextBox 4"/>
            <p:cNvSpPr txBox="1"/>
            <p:nvPr/>
          </p:nvSpPr>
          <p:spPr>
            <a:xfrm>
              <a:off x="5757332" y="5213240"/>
              <a:ext cx="2032000" cy="369332"/>
            </a:xfrm>
            <a:prstGeom prst="rect">
              <a:avLst/>
            </a:prstGeom>
            <a:noFill/>
          </p:spPr>
          <p:txBody>
            <a:bodyPr wrap="square" rtlCol="0">
              <a:spAutoFit/>
            </a:bodyPr>
            <a:lstStyle/>
            <a:p>
              <a:pPr algn="ctr"/>
              <a:r>
                <a:rPr lang="en-US" b="1" dirty="0">
                  <a:solidFill>
                    <a:srgbClr val="FF0000"/>
                  </a:solidFill>
                </a:rPr>
                <a:t>Hermaphrodites</a:t>
              </a:r>
            </a:p>
          </p:txBody>
        </p:sp>
      </p:grpSp>
      <p:pic>
        <p:nvPicPr>
          <p:cNvPr id="11" name="Picture 5" descr="tapeworm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2869" y="1464507"/>
            <a:ext cx="2201131" cy="13253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9134722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Grp="1" noChangeArrowheads="1"/>
          </p:cNvSpPr>
          <p:nvPr>
            <p:ph type="title"/>
          </p:nvPr>
        </p:nvSpPr>
        <p:spPr bwMode="auto">
          <a:xfrm>
            <a:off x="457200" y="325437"/>
            <a:ext cx="82296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600" b="1" dirty="0">
                <a:solidFill>
                  <a:srgbClr val="CC0000"/>
                </a:solidFill>
                <a:latin typeface="+mn-lt"/>
              </a:rPr>
              <a:t>Key factors for preventing Taeniases</a:t>
            </a:r>
            <a:endParaRPr lang="en-US" sz="3600" b="1" dirty="0">
              <a:solidFill>
                <a:srgbClr val="CC0000"/>
              </a:solidFill>
              <a:latin typeface="+mn-lt"/>
            </a:endParaRPr>
          </a:p>
        </p:txBody>
      </p:sp>
      <p:sp>
        <p:nvSpPr>
          <p:cNvPr id="4" name="TextBox 3"/>
          <p:cNvSpPr txBox="1"/>
          <p:nvPr/>
        </p:nvSpPr>
        <p:spPr>
          <a:xfrm>
            <a:off x="457201" y="1811866"/>
            <a:ext cx="7772400" cy="523220"/>
          </a:xfrm>
          <a:prstGeom prst="rect">
            <a:avLst/>
          </a:prstGeom>
          <a:noFill/>
        </p:spPr>
        <p:txBody>
          <a:bodyPr wrap="square" rtlCol="0">
            <a:spAutoFit/>
          </a:bodyPr>
          <a:lstStyle/>
          <a:p>
            <a:r>
              <a:rPr lang="en-US" sz="2800" dirty="0"/>
              <a:t>Consume well-cooked meat and fish</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665459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9" y="190154"/>
            <a:ext cx="7688424" cy="5766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9727357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18" y="349250"/>
            <a:ext cx="7548466" cy="566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5266866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2" y="67215"/>
            <a:ext cx="7772400" cy="5829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414730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546985" y="264667"/>
            <a:ext cx="4047490" cy="574040"/>
          </a:xfrm>
          <a:prstGeom prst="rect">
            <a:avLst/>
          </a:prstGeom>
        </p:spPr>
        <p:txBody>
          <a:bodyPr vert="horz" wrap="square" lIns="0" tIns="12700" rIns="0" bIns="0" rtlCol="0">
            <a:spAutoFit/>
          </a:bodyPr>
          <a:lstStyle/>
          <a:p>
            <a:pPr marL="12700">
              <a:lnSpc>
                <a:spcPct val="100000"/>
              </a:lnSpc>
              <a:spcBef>
                <a:spcPts val="100"/>
              </a:spcBef>
            </a:pPr>
            <a:r>
              <a:rPr spc="-15" dirty="0"/>
              <a:t>Accra </a:t>
            </a:r>
            <a:r>
              <a:rPr dirty="0"/>
              <a:t>- </a:t>
            </a:r>
            <a:r>
              <a:rPr spc="-10" dirty="0"/>
              <a:t>Circle</a:t>
            </a:r>
            <a:r>
              <a:rPr spc="-80" dirty="0"/>
              <a:t> </a:t>
            </a:r>
            <a:r>
              <a:rPr spc="-15" dirty="0"/>
              <a:t>disaster</a:t>
            </a:r>
          </a:p>
        </p:txBody>
      </p:sp>
      <p:sp>
        <p:nvSpPr>
          <p:cNvPr id="6" name="object 6"/>
          <p:cNvSpPr/>
          <p:nvPr/>
        </p:nvSpPr>
        <p:spPr>
          <a:xfrm>
            <a:off x="4529328" y="1068324"/>
            <a:ext cx="4392168" cy="238048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255520" y="3712464"/>
            <a:ext cx="3957828" cy="2351532"/>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0" y="1068324"/>
            <a:ext cx="4203192" cy="2400300"/>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56" y="863586"/>
            <a:ext cx="9025466" cy="4893646"/>
          </a:xfrm>
          <a:prstGeom prst="rect">
            <a:avLst/>
          </a:prstGeom>
        </p:spPr>
        <p:txBody>
          <a:bodyPr wrap="square">
            <a:spAutoFit/>
          </a:bodyPr>
          <a:lstStyle/>
          <a:p>
            <a:pPr>
              <a:lnSpc>
                <a:spcPct val="90000"/>
              </a:lnSpc>
              <a:spcBef>
                <a:spcPct val="20000"/>
              </a:spcBef>
              <a:buFontTx/>
              <a:buChar char="•"/>
            </a:pPr>
            <a:r>
              <a:rPr lang="en-GB" sz="2400" dirty="0"/>
              <a:t> Infections by</a:t>
            </a:r>
            <a:r>
              <a:rPr lang="en-GB" sz="2400" i="1" dirty="0"/>
              <a:t> </a:t>
            </a:r>
            <a:r>
              <a:rPr lang="en-GB" sz="2400" i="1" dirty="0" err="1">
                <a:solidFill>
                  <a:srgbClr val="CC3300"/>
                </a:solidFill>
              </a:rPr>
              <a:t>Schistosoma</a:t>
            </a:r>
            <a:r>
              <a:rPr lang="en-GB" sz="2400" dirty="0">
                <a:solidFill>
                  <a:srgbClr val="CC3300"/>
                </a:solidFill>
              </a:rPr>
              <a:t> </a:t>
            </a:r>
            <a:r>
              <a:rPr lang="en-GB" sz="2400" i="1" dirty="0" err="1">
                <a:solidFill>
                  <a:srgbClr val="CC3300"/>
                </a:solidFill>
              </a:rPr>
              <a:t>haematobium</a:t>
            </a:r>
            <a:r>
              <a:rPr lang="en-GB" sz="2400" i="1" dirty="0"/>
              <a:t>, </a:t>
            </a:r>
            <a:r>
              <a:rPr lang="en-GB" sz="2400" i="1" dirty="0">
                <a:solidFill>
                  <a:srgbClr val="CC3300"/>
                </a:solidFill>
              </a:rPr>
              <a:t>S. mansoni</a:t>
            </a:r>
            <a:r>
              <a:rPr lang="en-GB" sz="2400" dirty="0"/>
              <a:t> are frequent than those by </a:t>
            </a:r>
            <a:r>
              <a:rPr lang="en-GB" sz="2400" i="1" dirty="0">
                <a:solidFill>
                  <a:srgbClr val="CC3300"/>
                </a:solidFill>
              </a:rPr>
              <a:t>S. </a:t>
            </a:r>
            <a:r>
              <a:rPr lang="en-GB" sz="2400" i="1" dirty="0" err="1">
                <a:solidFill>
                  <a:srgbClr val="CC3300"/>
                </a:solidFill>
              </a:rPr>
              <a:t>japonicum</a:t>
            </a:r>
            <a:r>
              <a:rPr lang="en-GB" sz="2400" i="1" dirty="0">
                <a:solidFill>
                  <a:srgbClr val="CC3300"/>
                </a:solidFill>
              </a:rPr>
              <a:t> </a:t>
            </a:r>
            <a:r>
              <a:rPr lang="en-GB" sz="2400" dirty="0">
                <a:solidFill>
                  <a:srgbClr val="CC3300"/>
                </a:solidFill>
              </a:rPr>
              <a:t>and</a:t>
            </a:r>
            <a:r>
              <a:rPr lang="en-GB" sz="2400" i="1" dirty="0">
                <a:solidFill>
                  <a:srgbClr val="CC3300"/>
                </a:solidFill>
              </a:rPr>
              <a:t> S. </a:t>
            </a:r>
            <a:r>
              <a:rPr lang="en-GB" sz="2400" i="1" dirty="0" err="1">
                <a:solidFill>
                  <a:srgbClr val="CC3300"/>
                </a:solidFill>
              </a:rPr>
              <a:t>intercalatum</a:t>
            </a:r>
            <a:r>
              <a:rPr lang="en-GB" sz="2400" i="1" dirty="0"/>
              <a:t> </a:t>
            </a:r>
            <a:endParaRPr lang="en-GB" sz="2400" dirty="0"/>
          </a:p>
          <a:p>
            <a:pPr>
              <a:lnSpc>
                <a:spcPct val="90000"/>
              </a:lnSpc>
              <a:spcBef>
                <a:spcPct val="20000"/>
              </a:spcBef>
            </a:pPr>
            <a:endParaRPr lang="en-GB" sz="2400" dirty="0"/>
          </a:p>
          <a:p>
            <a:pPr>
              <a:lnSpc>
                <a:spcPct val="90000"/>
              </a:lnSpc>
              <a:spcBef>
                <a:spcPct val="20000"/>
              </a:spcBef>
              <a:buFontTx/>
              <a:buChar char="•"/>
            </a:pPr>
            <a:r>
              <a:rPr lang="en-GB" sz="2400" dirty="0"/>
              <a:t> </a:t>
            </a:r>
            <a:r>
              <a:rPr lang="en-GB" sz="2400" b="1" dirty="0"/>
              <a:t>Clinical:</a:t>
            </a:r>
          </a:p>
          <a:p>
            <a:pPr lvl="1">
              <a:lnSpc>
                <a:spcPct val="90000"/>
              </a:lnSpc>
              <a:spcBef>
                <a:spcPct val="20000"/>
              </a:spcBef>
              <a:buFontTx/>
              <a:buChar char="•"/>
            </a:pPr>
            <a:r>
              <a:rPr lang="en-GB" sz="2400" dirty="0"/>
              <a:t> Each species give rise to specific clinical form, it depends on the </a:t>
            </a:r>
            <a:r>
              <a:rPr lang="en-GB" sz="2400" b="1" dirty="0">
                <a:solidFill>
                  <a:srgbClr val="FF0000"/>
                </a:solidFill>
              </a:rPr>
              <a:t>	parasite load</a:t>
            </a:r>
          </a:p>
          <a:p>
            <a:pPr lvl="1">
              <a:lnSpc>
                <a:spcPct val="90000"/>
              </a:lnSpc>
              <a:spcBef>
                <a:spcPct val="20000"/>
              </a:spcBef>
              <a:buFont typeface="Wingdings" charset="0"/>
              <a:buChar char="ü"/>
            </a:pPr>
            <a:r>
              <a:rPr lang="en-GB" sz="2400" u="sng" dirty="0"/>
              <a:t>Schistosomiases (urinary):</a:t>
            </a:r>
            <a:r>
              <a:rPr lang="en-GB" sz="2400" dirty="0"/>
              <a:t> </a:t>
            </a:r>
            <a:r>
              <a:rPr lang="en-GB" sz="2400" i="1" dirty="0"/>
              <a:t>S.</a:t>
            </a:r>
            <a:r>
              <a:rPr lang="en-GB" sz="2400" dirty="0"/>
              <a:t> </a:t>
            </a:r>
            <a:r>
              <a:rPr lang="en-GB" sz="2400" i="1" dirty="0"/>
              <a:t>haematobium</a:t>
            </a:r>
            <a:r>
              <a:rPr lang="en-GB" sz="2400" dirty="0"/>
              <a:t> signs: haematuria, 	frequent and painful micturition evolution to fibrosis urethral.</a:t>
            </a:r>
          </a:p>
          <a:p>
            <a:pPr lvl="1">
              <a:lnSpc>
                <a:spcPct val="90000"/>
              </a:lnSpc>
              <a:spcBef>
                <a:spcPct val="20000"/>
              </a:spcBef>
              <a:buFont typeface="Wingdings" charset="0"/>
              <a:buChar char="ü"/>
            </a:pPr>
            <a:r>
              <a:rPr lang="en-GB" sz="2400" u="sng" dirty="0"/>
              <a:t>Schistosomiases (intestinal)</a:t>
            </a:r>
            <a:r>
              <a:rPr lang="en-GB" sz="2400" i="1" dirty="0"/>
              <a:t>:</a:t>
            </a:r>
            <a:r>
              <a:rPr lang="en-GB" sz="2400" dirty="0"/>
              <a:t> </a:t>
            </a:r>
            <a:r>
              <a:rPr lang="en-GB" sz="2400" i="1" dirty="0"/>
              <a:t>S. mansoni</a:t>
            </a:r>
            <a:r>
              <a:rPr lang="en-GB" sz="2400" dirty="0"/>
              <a:t> signs: bloody diarrhoea ,  	abdominal pain, nauseas, vomit and it evolution liver fibrosis</a:t>
            </a:r>
          </a:p>
          <a:p>
            <a:endParaRPr lang="en-GB" sz="2400" dirty="0"/>
          </a:p>
          <a:p>
            <a:pPr>
              <a:buFontTx/>
              <a:buChar char="•"/>
            </a:pPr>
            <a:r>
              <a:rPr lang="en-GB" sz="2400" b="1" dirty="0"/>
              <a:t>TRANSMISSION</a:t>
            </a:r>
            <a:r>
              <a:rPr lang="en-GB" sz="2400" dirty="0"/>
              <a:t>: By contact with the parasite when bathing or 	swimming in contaminated water.</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7516883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297" r="2284" b="5641"/>
          <a:stretch/>
        </p:blipFill>
        <p:spPr>
          <a:xfrm>
            <a:off x="118534" y="2218268"/>
            <a:ext cx="5475906" cy="2387599"/>
          </a:xfrm>
          <a:prstGeom prst="rect">
            <a:avLst/>
          </a:prstGeom>
        </p:spPr>
      </p:pic>
      <p:pic>
        <p:nvPicPr>
          <p:cNvPr id="4" name="Picture 3"/>
          <p:cNvPicPr>
            <a:picLocks noChangeAspect="1"/>
          </p:cNvPicPr>
          <p:nvPr/>
        </p:nvPicPr>
        <p:blipFill rotWithShape="1">
          <a:blip r:embed="rId3"/>
          <a:srcRect b="2716"/>
          <a:stretch/>
        </p:blipFill>
        <p:spPr>
          <a:xfrm>
            <a:off x="5706536" y="468646"/>
            <a:ext cx="3318933" cy="5000817"/>
          </a:xfrm>
          <a:prstGeom prst="rect">
            <a:avLst/>
          </a:prstGeom>
        </p:spPr>
      </p:pic>
      <p:sp>
        <p:nvSpPr>
          <p:cNvPr id="5" name="TextBox 4"/>
          <p:cNvSpPr txBox="1"/>
          <p:nvPr/>
        </p:nvSpPr>
        <p:spPr>
          <a:xfrm>
            <a:off x="406400" y="304800"/>
            <a:ext cx="4961467" cy="646331"/>
          </a:xfrm>
          <a:prstGeom prst="rect">
            <a:avLst/>
          </a:prstGeom>
          <a:noFill/>
        </p:spPr>
        <p:txBody>
          <a:bodyPr wrap="square" rtlCol="0">
            <a:spAutoFit/>
          </a:bodyPr>
          <a:lstStyle/>
          <a:p>
            <a:pPr algn="ctr"/>
            <a:r>
              <a:rPr lang="en-US" sz="3600" b="1" dirty="0"/>
              <a:t>Distribution</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5172999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026" r="9324"/>
          <a:stretch/>
        </p:blipFill>
        <p:spPr>
          <a:xfrm>
            <a:off x="0" y="661558"/>
            <a:ext cx="6614313" cy="5350295"/>
          </a:xfrm>
          <a:prstGeom prst="rect">
            <a:avLst/>
          </a:prstGeom>
        </p:spPr>
      </p:pic>
      <p:sp>
        <p:nvSpPr>
          <p:cNvPr id="6" name="TextBox 5"/>
          <p:cNvSpPr txBox="1"/>
          <p:nvPr/>
        </p:nvSpPr>
        <p:spPr>
          <a:xfrm>
            <a:off x="1623181" y="15227"/>
            <a:ext cx="6688666" cy="646331"/>
          </a:xfrm>
          <a:prstGeom prst="rect">
            <a:avLst/>
          </a:prstGeom>
          <a:noFill/>
        </p:spPr>
        <p:txBody>
          <a:bodyPr wrap="square" rtlCol="0">
            <a:spAutoFit/>
          </a:bodyPr>
          <a:lstStyle/>
          <a:p>
            <a:pPr algn="ctr"/>
            <a:r>
              <a:rPr lang="en-US" sz="3600" b="1" dirty="0"/>
              <a:t>Life cycle</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4313" y="2948482"/>
            <a:ext cx="2625001" cy="19687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3178199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28152"/>
            <a:ext cx="3725333" cy="279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4182533" y="3010811"/>
            <a:ext cx="2827867" cy="2874920"/>
          </a:xfrm>
          <a:prstGeom prst="rect">
            <a:avLst/>
          </a:prstGeom>
        </p:spPr>
      </p:pic>
      <p:pic>
        <p:nvPicPr>
          <p:cNvPr id="7" name="Picture 6"/>
          <p:cNvPicPr>
            <a:picLocks noChangeAspect="1"/>
          </p:cNvPicPr>
          <p:nvPr/>
        </p:nvPicPr>
        <p:blipFill rotWithShape="1">
          <a:blip r:embed="rId4"/>
          <a:srcRect t="17778"/>
          <a:stretch/>
        </p:blipFill>
        <p:spPr>
          <a:xfrm>
            <a:off x="5470627" y="424153"/>
            <a:ext cx="2858462" cy="2945580"/>
          </a:xfrm>
          <a:prstGeom prst="rect">
            <a:avLst/>
          </a:prstGeom>
        </p:spPr>
      </p:pic>
      <p:sp>
        <p:nvSpPr>
          <p:cNvPr id="9" name="TextBox 8"/>
          <p:cNvSpPr txBox="1"/>
          <p:nvPr/>
        </p:nvSpPr>
        <p:spPr>
          <a:xfrm>
            <a:off x="457200" y="424153"/>
            <a:ext cx="3725333" cy="646331"/>
          </a:xfrm>
          <a:prstGeom prst="rect">
            <a:avLst/>
          </a:prstGeom>
          <a:noFill/>
        </p:spPr>
        <p:txBody>
          <a:bodyPr wrap="square" rtlCol="0">
            <a:spAutoFit/>
          </a:bodyPr>
          <a:lstStyle/>
          <a:p>
            <a:pPr algn="ctr"/>
            <a:r>
              <a:rPr lang="en-US" sz="3600" b="1" dirty="0"/>
              <a:t>Presentations</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0546571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27" y="264583"/>
            <a:ext cx="7906369" cy="5576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5882708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323850" y="399762"/>
            <a:ext cx="8424863"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200" b="1" dirty="0">
                <a:solidFill>
                  <a:srgbClr val="CC0000"/>
                </a:solidFill>
                <a:latin typeface="+mn-lt"/>
              </a:rPr>
              <a:t>Key factors for preventing water-based diseases</a:t>
            </a:r>
            <a:endParaRPr lang="en-US" sz="3200" b="1" dirty="0">
              <a:solidFill>
                <a:srgbClr val="CC0000"/>
              </a:solidFill>
              <a:latin typeface="+mn-lt"/>
            </a:endParaRPr>
          </a:p>
        </p:txBody>
      </p:sp>
      <p:sp>
        <p:nvSpPr>
          <p:cNvPr id="7" name="Rectangle 3"/>
          <p:cNvSpPr txBox="1">
            <a:spLocks noChangeArrowheads="1"/>
          </p:cNvSpPr>
          <p:nvPr/>
        </p:nvSpPr>
        <p:spPr bwMode="auto">
          <a:xfrm>
            <a:off x="539750" y="1386175"/>
            <a:ext cx="7769225" cy="169251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GB" sz="2400" dirty="0"/>
              <a:t>Safe water (drinking and domestic) supply  </a:t>
            </a:r>
          </a:p>
          <a:p>
            <a:pPr>
              <a:lnSpc>
                <a:spcPct val="90000"/>
              </a:lnSpc>
            </a:pPr>
            <a:r>
              <a:rPr lang="en-GB" sz="2400" dirty="0"/>
              <a:t>Adequate drainage of stagnant waters</a:t>
            </a:r>
          </a:p>
          <a:p>
            <a:pPr>
              <a:lnSpc>
                <a:spcPct val="90000"/>
              </a:lnSpc>
            </a:pPr>
            <a:r>
              <a:rPr lang="en-GB" sz="2400" dirty="0"/>
              <a:t>Control snails</a:t>
            </a:r>
          </a:p>
          <a:p>
            <a:pPr>
              <a:lnSpc>
                <a:spcPct val="90000"/>
              </a:lnSpc>
            </a:pPr>
            <a:r>
              <a:rPr lang="en-GB" sz="2400" dirty="0"/>
              <a:t>MDAs</a:t>
            </a:r>
          </a:p>
        </p:txBody>
      </p:sp>
      <p:pic>
        <p:nvPicPr>
          <p:cNvPr id="8" name="Picture 4" descr="3729641dranculus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284376"/>
            <a:ext cx="3121803" cy="267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descr="hdc_0001_0003_0_img0226">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2" y="3284376"/>
            <a:ext cx="3858461" cy="25607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016092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09" y="383112"/>
            <a:ext cx="7202491" cy="54018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42725440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03" y="366180"/>
            <a:ext cx="7895315" cy="5540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426696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23850" y="2492375"/>
            <a:ext cx="3887788"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en-GB" sz="2400" dirty="0">
                <a:solidFill>
                  <a:srgbClr val="000000"/>
                </a:solidFill>
                <a:latin typeface="+mn-lt"/>
              </a:rPr>
              <a:t>Malaria, Dengue, sleeping sickness, </a:t>
            </a:r>
            <a:r>
              <a:rPr lang="en-GB" sz="2400" dirty="0" err="1">
                <a:solidFill>
                  <a:srgbClr val="000000"/>
                </a:solidFill>
                <a:latin typeface="+mn-lt"/>
              </a:rPr>
              <a:t>Filariasis</a:t>
            </a:r>
            <a:r>
              <a:rPr lang="en-GB" sz="2400" dirty="0">
                <a:solidFill>
                  <a:srgbClr val="000000"/>
                </a:solidFill>
                <a:latin typeface="+mn-lt"/>
              </a:rPr>
              <a:t>, yellow fever.</a:t>
            </a:r>
          </a:p>
        </p:txBody>
      </p:sp>
      <p:sp>
        <p:nvSpPr>
          <p:cNvPr id="5" name="Text Box 4"/>
          <p:cNvSpPr txBox="1">
            <a:spLocks noChangeArrowheads="1"/>
          </p:cNvSpPr>
          <p:nvPr/>
        </p:nvSpPr>
        <p:spPr bwMode="auto">
          <a:xfrm>
            <a:off x="4669369" y="2060575"/>
            <a:ext cx="43561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en-GB" sz="2400" dirty="0">
                <a:solidFill>
                  <a:srgbClr val="000000"/>
                </a:solidFill>
                <a:latin typeface="+mn-lt"/>
              </a:rPr>
              <a:t>Biting by mosquitoes, flies. </a:t>
            </a:r>
          </a:p>
          <a:p>
            <a:pPr>
              <a:spcBef>
                <a:spcPct val="50000"/>
              </a:spcBef>
            </a:pPr>
            <a:r>
              <a:rPr lang="en-GB" sz="2400" dirty="0">
                <a:solidFill>
                  <a:srgbClr val="000000"/>
                </a:solidFill>
                <a:latin typeface="+mn-lt"/>
              </a:rPr>
              <a:t> Transmitted by mosquitoes and flies</a:t>
            </a:r>
          </a:p>
          <a:p>
            <a:pPr marL="342900" indent="-342900">
              <a:spcBef>
                <a:spcPct val="50000"/>
              </a:spcBef>
              <a:buFont typeface="Arial"/>
              <a:buChar char="•"/>
            </a:pPr>
            <a:r>
              <a:rPr lang="en-GB" sz="2400" i="1" dirty="0">
                <a:solidFill>
                  <a:srgbClr val="000000"/>
                </a:solidFill>
                <a:latin typeface="+mn-lt"/>
              </a:rPr>
              <a:t>Bite near water</a:t>
            </a:r>
          </a:p>
          <a:p>
            <a:pPr marL="342900" indent="-342900">
              <a:spcBef>
                <a:spcPct val="50000"/>
              </a:spcBef>
              <a:buFont typeface="Arial"/>
              <a:buChar char="•"/>
            </a:pPr>
            <a:r>
              <a:rPr lang="en-GB" sz="2400" i="1" dirty="0">
                <a:solidFill>
                  <a:srgbClr val="000000"/>
                </a:solidFill>
                <a:latin typeface="+mn-lt"/>
              </a:rPr>
              <a:t>Breed in water</a:t>
            </a:r>
          </a:p>
          <a:p>
            <a:pPr marL="342900" indent="-342900">
              <a:spcBef>
                <a:spcPct val="50000"/>
              </a:spcBef>
              <a:buFont typeface="Arial"/>
              <a:buChar char="•"/>
            </a:pPr>
            <a:r>
              <a:rPr lang="en-GB" sz="2400" i="1" dirty="0">
                <a:solidFill>
                  <a:srgbClr val="000000"/>
                </a:solidFill>
                <a:latin typeface="+mn-lt"/>
              </a:rPr>
              <a:t>Dirty environment</a:t>
            </a:r>
            <a:endParaRPr lang="en-GB" sz="2400" dirty="0">
              <a:solidFill>
                <a:srgbClr val="000000"/>
              </a:solidFill>
              <a:latin typeface="+mn-lt"/>
            </a:endParaRPr>
          </a:p>
        </p:txBody>
      </p:sp>
      <p:sp>
        <p:nvSpPr>
          <p:cNvPr id="6" name="Text Box 5"/>
          <p:cNvSpPr txBox="1">
            <a:spLocks noChangeArrowheads="1"/>
          </p:cNvSpPr>
          <p:nvPr/>
        </p:nvSpPr>
        <p:spPr bwMode="auto">
          <a:xfrm>
            <a:off x="323850" y="951438"/>
            <a:ext cx="3527425" cy="400110"/>
          </a:xfrm>
          <a:prstGeom prst="rect">
            <a:avLst/>
          </a:prstGeom>
          <a:solidFill>
            <a:srgbClr val="33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s-ES" b="1" dirty="0" err="1">
                <a:solidFill>
                  <a:schemeClr val="bg1"/>
                </a:solidFill>
              </a:rPr>
              <a:t>Insect</a:t>
            </a:r>
            <a:r>
              <a:rPr lang="es-ES" b="1" dirty="0">
                <a:solidFill>
                  <a:schemeClr val="bg1"/>
                </a:solidFill>
              </a:rPr>
              <a:t> </a:t>
            </a:r>
            <a:r>
              <a:rPr lang="es-ES" b="1" dirty="0" err="1">
                <a:solidFill>
                  <a:schemeClr val="bg1"/>
                </a:solidFill>
              </a:rPr>
              <a:t>vectors</a:t>
            </a:r>
            <a:endParaRPr lang="es-ES" b="1" dirty="0">
              <a:solidFill>
                <a:schemeClr val="bg1"/>
              </a:solidFill>
            </a:endParaRPr>
          </a:p>
        </p:txBody>
      </p:sp>
      <p:sp>
        <p:nvSpPr>
          <p:cNvPr id="7" name="Rectangle 6"/>
          <p:cNvSpPr>
            <a:spLocks noChangeArrowheads="1"/>
          </p:cNvSpPr>
          <p:nvPr/>
        </p:nvSpPr>
        <p:spPr bwMode="auto">
          <a:xfrm>
            <a:off x="4859338" y="836613"/>
            <a:ext cx="3527425" cy="863600"/>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b"/>
          <a:lstStyle/>
          <a:p>
            <a:pPr algn="ctr" eaLnBrk="1" hangingPunct="1"/>
            <a:r>
              <a:rPr lang="en-GB" sz="2400" b="1" dirty="0">
                <a:solidFill>
                  <a:schemeClr val="bg1"/>
                </a:solidFill>
              </a:rPr>
              <a:t>Transmission mechanisms</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42240973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339975" y="125944"/>
            <a:ext cx="207962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600" b="1" dirty="0">
                <a:solidFill>
                  <a:srgbClr val="CC0000"/>
                </a:solidFill>
                <a:latin typeface="+mn-lt"/>
              </a:rPr>
              <a:t>Malaria</a:t>
            </a:r>
            <a:endParaRPr lang="en-US" sz="3600" b="1" dirty="0">
              <a:solidFill>
                <a:srgbClr val="CC0000"/>
              </a:solidFill>
              <a:latin typeface="+mn-lt"/>
            </a:endParaRPr>
          </a:p>
        </p:txBody>
      </p:sp>
      <p:sp>
        <p:nvSpPr>
          <p:cNvPr id="5" name="Text Box 3"/>
          <p:cNvSpPr txBox="1">
            <a:spLocks noChangeArrowheads="1"/>
          </p:cNvSpPr>
          <p:nvPr/>
        </p:nvSpPr>
        <p:spPr bwMode="auto">
          <a:xfrm>
            <a:off x="179388" y="772275"/>
            <a:ext cx="8659812" cy="2228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spcBef>
                <a:spcPct val="20000"/>
              </a:spcBef>
              <a:buFontTx/>
              <a:buChar char="•"/>
            </a:pPr>
            <a:r>
              <a:rPr lang="en-GB" dirty="0">
                <a:latin typeface="+mn-lt"/>
              </a:rPr>
              <a:t> </a:t>
            </a:r>
            <a:r>
              <a:rPr lang="en-GB" b="1" dirty="0">
                <a:latin typeface="+mn-lt"/>
              </a:rPr>
              <a:t>Pathogen: </a:t>
            </a:r>
            <a:r>
              <a:rPr lang="en-GB" i="1" dirty="0">
                <a:solidFill>
                  <a:srgbClr val="CC3300"/>
                </a:solidFill>
                <a:latin typeface="+mn-lt"/>
              </a:rPr>
              <a:t>Plasmodium falciparum</a:t>
            </a:r>
            <a:r>
              <a:rPr lang="en-GB" dirty="0">
                <a:solidFill>
                  <a:srgbClr val="CC3300"/>
                </a:solidFill>
                <a:latin typeface="+mn-lt"/>
              </a:rPr>
              <a:t>, </a:t>
            </a:r>
            <a:r>
              <a:rPr lang="en-GB" i="1" dirty="0" err="1">
                <a:solidFill>
                  <a:srgbClr val="CC3300"/>
                </a:solidFill>
                <a:latin typeface="+mn-lt"/>
              </a:rPr>
              <a:t>vivax</a:t>
            </a:r>
            <a:r>
              <a:rPr lang="en-GB" i="1" dirty="0">
                <a:solidFill>
                  <a:srgbClr val="CC3300"/>
                </a:solidFill>
                <a:latin typeface="+mn-lt"/>
              </a:rPr>
              <a:t>, </a:t>
            </a:r>
            <a:r>
              <a:rPr lang="en-GB" i="1" dirty="0" err="1">
                <a:solidFill>
                  <a:srgbClr val="CC3300"/>
                </a:solidFill>
                <a:latin typeface="+mn-lt"/>
              </a:rPr>
              <a:t>malariae</a:t>
            </a:r>
            <a:r>
              <a:rPr lang="en-GB" dirty="0">
                <a:solidFill>
                  <a:srgbClr val="CC3300"/>
                </a:solidFill>
                <a:latin typeface="+mn-lt"/>
              </a:rPr>
              <a:t> and </a:t>
            </a:r>
            <a:r>
              <a:rPr lang="en-GB" i="1" dirty="0" err="1">
                <a:solidFill>
                  <a:srgbClr val="CC3300"/>
                </a:solidFill>
                <a:latin typeface="+mn-lt"/>
              </a:rPr>
              <a:t>ovale</a:t>
            </a:r>
            <a:r>
              <a:rPr lang="en-GB" dirty="0">
                <a:solidFill>
                  <a:srgbClr val="CC3300"/>
                </a:solidFill>
                <a:latin typeface="+mn-lt"/>
              </a:rPr>
              <a:t> (Parasite)</a:t>
            </a:r>
          </a:p>
          <a:p>
            <a:pPr eaLnBrk="1" hangingPunct="1">
              <a:spcBef>
                <a:spcPct val="20000"/>
              </a:spcBef>
              <a:buFontTx/>
              <a:buChar char="•"/>
            </a:pPr>
            <a:r>
              <a:rPr lang="en-GB" dirty="0">
                <a:latin typeface="+mn-lt"/>
              </a:rPr>
              <a:t> </a:t>
            </a:r>
            <a:r>
              <a:rPr lang="en-GB" b="1" dirty="0">
                <a:latin typeface="+mn-lt"/>
              </a:rPr>
              <a:t>Vector</a:t>
            </a:r>
            <a:r>
              <a:rPr lang="en-GB" dirty="0">
                <a:latin typeface="+mn-lt"/>
              </a:rPr>
              <a:t>: Mosquito </a:t>
            </a:r>
            <a:r>
              <a:rPr lang="en-GB" i="1" dirty="0">
                <a:latin typeface="+mn-lt"/>
              </a:rPr>
              <a:t>Anopheles</a:t>
            </a:r>
            <a:r>
              <a:rPr lang="en-GB" dirty="0">
                <a:latin typeface="+mn-lt"/>
              </a:rPr>
              <a:t> female (</a:t>
            </a:r>
            <a:r>
              <a:rPr lang="en-GB" i="1" dirty="0">
                <a:latin typeface="+mn-lt"/>
              </a:rPr>
              <a:t>Anopheles gambiae </a:t>
            </a:r>
            <a:r>
              <a:rPr lang="en-GB" dirty="0">
                <a:latin typeface="+mn-lt"/>
              </a:rPr>
              <a:t>complex) </a:t>
            </a:r>
          </a:p>
          <a:p>
            <a:pPr eaLnBrk="1" hangingPunct="1">
              <a:spcBef>
                <a:spcPct val="20000"/>
              </a:spcBef>
              <a:buFontTx/>
              <a:buChar char="•"/>
            </a:pPr>
            <a:r>
              <a:rPr lang="en-GB" dirty="0">
                <a:latin typeface="+mn-lt"/>
              </a:rPr>
              <a:t> </a:t>
            </a:r>
            <a:r>
              <a:rPr lang="en-GB" b="1" dirty="0">
                <a:latin typeface="+mn-lt"/>
              </a:rPr>
              <a:t>Clinical</a:t>
            </a:r>
            <a:r>
              <a:rPr lang="en-GB" dirty="0">
                <a:latin typeface="+mn-lt"/>
              </a:rPr>
              <a:t>:</a:t>
            </a:r>
          </a:p>
          <a:p>
            <a:pPr lvl="1" eaLnBrk="1" hangingPunct="1">
              <a:spcBef>
                <a:spcPct val="20000"/>
              </a:spcBef>
              <a:buFont typeface="Wingdings" charset="0"/>
              <a:buChar char="ü"/>
            </a:pPr>
            <a:r>
              <a:rPr lang="en-GB" dirty="0">
                <a:latin typeface="+mn-lt"/>
              </a:rPr>
              <a:t>Painful muscles and joints, high fever with chills, headache, 	diarrhoea and vomiting, coma, death, anaemia</a:t>
            </a:r>
          </a:p>
          <a:p>
            <a:pPr eaLnBrk="1" hangingPunct="1">
              <a:lnSpc>
                <a:spcPct val="90000"/>
              </a:lnSpc>
              <a:spcBef>
                <a:spcPct val="20000"/>
              </a:spcBef>
              <a:buFontTx/>
              <a:buChar char="•"/>
            </a:pPr>
            <a:r>
              <a:rPr lang="en-GB" sz="2400" dirty="0">
                <a:latin typeface="+mn-lt"/>
              </a:rPr>
              <a:t> Stagnant waters are the breeding place.</a:t>
            </a:r>
            <a:endParaRPr lang="en-GB" dirty="0">
              <a:latin typeface="+mn-lt"/>
            </a:endParaRPr>
          </a:p>
        </p:txBody>
      </p:sp>
      <p:pic>
        <p:nvPicPr>
          <p:cNvPr id="6" name="Picture 4" descr="Mosquito_transmite_malaria">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317" y="3589870"/>
            <a:ext cx="2157416" cy="2157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descr="C:\Users\kiki\Desktop\Sep 2014 Presentation\malaria-1.gif"/>
          <p:cNvPicPr>
            <a:picLocks noChangeAspect="1" noChangeArrowheads="1"/>
          </p:cNvPicPr>
          <p:nvPr/>
        </p:nvPicPr>
        <p:blipFill rotWithShape="1">
          <a:blip r:embed="rId4">
            <a:extLst>
              <a:ext uri="{28A0092B-C50C-407E-A947-70E740481C1C}">
                <a14:useLocalDpi xmlns:a14="http://schemas.microsoft.com/office/drawing/2010/main" val="0"/>
              </a:ext>
            </a:extLst>
          </a:blip>
          <a:srcRect r="3343" b="9204"/>
          <a:stretch/>
        </p:blipFill>
        <p:spPr bwMode="auto">
          <a:xfrm>
            <a:off x="1592515" y="3073391"/>
            <a:ext cx="4926818" cy="285926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082262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83540" y="1153834"/>
            <a:ext cx="8453755" cy="4069079"/>
          </a:xfrm>
          <a:prstGeom prst="rect">
            <a:avLst/>
          </a:prstGeom>
        </p:spPr>
        <p:txBody>
          <a:bodyPr vert="horz" wrap="square" lIns="0" tIns="92075" rIns="0" bIns="0" rtlCol="0">
            <a:spAutoFit/>
          </a:bodyPr>
          <a:lstStyle/>
          <a:p>
            <a:pPr marL="355600" indent="-342900">
              <a:lnSpc>
                <a:spcPct val="100000"/>
              </a:lnSpc>
              <a:spcBef>
                <a:spcPts val="725"/>
              </a:spcBef>
              <a:buFont typeface="Arial"/>
              <a:buChar char="•"/>
              <a:tabLst>
                <a:tab pos="354965" algn="l"/>
                <a:tab pos="355600" algn="l"/>
              </a:tabLst>
            </a:pPr>
            <a:r>
              <a:rPr sz="2600" b="1" spc="-114" dirty="0">
                <a:solidFill>
                  <a:srgbClr val="000099"/>
                </a:solidFill>
                <a:latin typeface="Calibri"/>
                <a:cs typeface="Calibri"/>
              </a:rPr>
              <a:t>To </a:t>
            </a:r>
            <a:r>
              <a:rPr sz="2600" b="1" spc="-25" dirty="0">
                <a:solidFill>
                  <a:srgbClr val="000099"/>
                </a:solidFill>
                <a:latin typeface="Calibri"/>
                <a:cs typeface="Calibri"/>
              </a:rPr>
              <a:t>attend </a:t>
            </a:r>
            <a:r>
              <a:rPr sz="2600" b="1" spc="-5" dirty="0">
                <a:solidFill>
                  <a:srgbClr val="000099"/>
                </a:solidFill>
                <a:latin typeface="Calibri"/>
                <a:cs typeface="Calibri"/>
              </a:rPr>
              <a:t>all </a:t>
            </a:r>
            <a:r>
              <a:rPr sz="2600" b="1" spc="-10" dirty="0">
                <a:solidFill>
                  <a:srgbClr val="000099"/>
                </a:solidFill>
                <a:latin typeface="Calibri"/>
                <a:cs typeface="Calibri"/>
              </a:rPr>
              <a:t>lectures </a:t>
            </a:r>
            <a:r>
              <a:rPr sz="2600" b="1" dirty="0">
                <a:solidFill>
                  <a:srgbClr val="000099"/>
                </a:solidFill>
                <a:latin typeface="Calibri"/>
                <a:cs typeface="Calibri"/>
              </a:rPr>
              <a:t>and </a:t>
            </a:r>
            <a:r>
              <a:rPr sz="2600" b="1" spc="-10" dirty="0">
                <a:solidFill>
                  <a:srgbClr val="000099"/>
                </a:solidFill>
                <a:latin typeface="Calibri"/>
                <a:cs typeface="Calibri"/>
              </a:rPr>
              <a:t>practical </a:t>
            </a:r>
            <a:r>
              <a:rPr sz="2600" b="1" dirty="0">
                <a:solidFill>
                  <a:srgbClr val="000099"/>
                </a:solidFill>
                <a:latin typeface="Calibri"/>
                <a:cs typeface="Calibri"/>
              </a:rPr>
              <a:t>sessions and on</a:t>
            </a:r>
            <a:r>
              <a:rPr sz="2600" b="1" spc="220" dirty="0">
                <a:solidFill>
                  <a:srgbClr val="000099"/>
                </a:solidFill>
                <a:latin typeface="Calibri"/>
                <a:cs typeface="Calibri"/>
              </a:rPr>
              <a:t> </a:t>
            </a:r>
            <a:r>
              <a:rPr sz="2600" b="1" spc="-5" dirty="0">
                <a:solidFill>
                  <a:srgbClr val="000099"/>
                </a:solidFill>
                <a:latin typeface="Calibri"/>
                <a:cs typeface="Calibri"/>
              </a:rPr>
              <a:t>time</a:t>
            </a:r>
            <a:endParaRPr sz="2600">
              <a:latin typeface="Calibri"/>
              <a:cs typeface="Calibri"/>
            </a:endParaRPr>
          </a:p>
          <a:p>
            <a:pPr marL="355600" marR="5080" indent="-342900">
              <a:lnSpc>
                <a:spcPct val="100000"/>
              </a:lnSpc>
              <a:spcBef>
                <a:spcPts val="625"/>
              </a:spcBef>
              <a:buFont typeface="Arial"/>
              <a:buChar char="•"/>
              <a:tabLst>
                <a:tab pos="354965" algn="l"/>
                <a:tab pos="355600" algn="l"/>
              </a:tabLst>
            </a:pPr>
            <a:r>
              <a:rPr sz="2600" b="1" spc="-5" dirty="0">
                <a:solidFill>
                  <a:srgbClr val="000099"/>
                </a:solidFill>
                <a:latin typeface="Calibri"/>
                <a:cs typeface="Calibri"/>
              </a:rPr>
              <a:t>Once lecture </a:t>
            </a:r>
            <a:r>
              <a:rPr sz="2600" b="1" dirty="0">
                <a:solidFill>
                  <a:srgbClr val="000099"/>
                </a:solidFill>
                <a:latin typeface="Calibri"/>
                <a:cs typeface="Calibri"/>
              </a:rPr>
              <a:t>begins </a:t>
            </a:r>
            <a:r>
              <a:rPr sz="2600" b="1" spc="-10" dirty="0">
                <a:solidFill>
                  <a:srgbClr val="000099"/>
                </a:solidFill>
                <a:latin typeface="Calibri"/>
                <a:cs typeface="Calibri"/>
              </a:rPr>
              <a:t>you </a:t>
            </a:r>
            <a:r>
              <a:rPr sz="2600" b="1" spc="-5" dirty="0">
                <a:solidFill>
                  <a:srgbClr val="000099"/>
                </a:solidFill>
                <a:latin typeface="Calibri"/>
                <a:cs typeface="Calibri"/>
              </a:rPr>
              <a:t>will </a:t>
            </a:r>
            <a:r>
              <a:rPr sz="2600" b="1" dirty="0">
                <a:solidFill>
                  <a:srgbClr val="000099"/>
                </a:solidFill>
                <a:latin typeface="Calibri"/>
                <a:cs typeface="Calibri"/>
              </a:rPr>
              <a:t>not </a:t>
            </a:r>
            <a:r>
              <a:rPr sz="2600" b="1" spc="-5" dirty="0">
                <a:solidFill>
                  <a:srgbClr val="000099"/>
                </a:solidFill>
                <a:latin typeface="Calibri"/>
                <a:cs typeface="Calibri"/>
              </a:rPr>
              <a:t>be allowed </a:t>
            </a:r>
            <a:r>
              <a:rPr sz="2600" b="1" spc="-15" dirty="0">
                <a:solidFill>
                  <a:srgbClr val="000099"/>
                </a:solidFill>
                <a:latin typeface="Calibri"/>
                <a:cs typeface="Calibri"/>
              </a:rPr>
              <a:t>to enter </a:t>
            </a:r>
            <a:r>
              <a:rPr sz="2600" b="1" spc="-5" dirty="0">
                <a:solidFill>
                  <a:srgbClr val="000099"/>
                </a:solidFill>
                <a:latin typeface="Calibri"/>
                <a:cs typeface="Calibri"/>
              </a:rPr>
              <a:t>the  lecture</a:t>
            </a:r>
            <a:r>
              <a:rPr sz="2600" b="1" dirty="0">
                <a:solidFill>
                  <a:srgbClr val="000099"/>
                </a:solidFill>
                <a:latin typeface="Calibri"/>
                <a:cs typeface="Calibri"/>
              </a:rPr>
              <a:t> </a:t>
            </a:r>
            <a:r>
              <a:rPr sz="2600" b="1" spc="-10" dirty="0">
                <a:solidFill>
                  <a:srgbClr val="000099"/>
                </a:solidFill>
                <a:latin typeface="Calibri"/>
                <a:cs typeface="Calibri"/>
              </a:rPr>
              <a:t>room</a:t>
            </a:r>
            <a:endParaRPr sz="2600">
              <a:latin typeface="Calibri"/>
              <a:cs typeface="Calibri"/>
            </a:endParaRPr>
          </a:p>
          <a:p>
            <a:pPr marL="355600" marR="5080" indent="-342900">
              <a:lnSpc>
                <a:spcPct val="100000"/>
              </a:lnSpc>
              <a:spcBef>
                <a:spcPts val="625"/>
              </a:spcBef>
              <a:buFont typeface="Arial"/>
              <a:buChar char="•"/>
              <a:tabLst>
                <a:tab pos="354965" algn="l"/>
                <a:tab pos="355600" algn="l"/>
                <a:tab pos="835660" algn="l"/>
                <a:tab pos="2002789" algn="l"/>
                <a:tab pos="3502660" algn="l"/>
                <a:tab pos="5081905" algn="l"/>
                <a:tab pos="5539105" algn="l"/>
                <a:tab pos="6164580" algn="l"/>
                <a:tab pos="7235825" algn="l"/>
                <a:tab pos="7686675" algn="l"/>
              </a:tabLst>
            </a:pPr>
            <a:r>
              <a:rPr sz="2600" b="1" spc="-235" dirty="0">
                <a:solidFill>
                  <a:srgbClr val="000099"/>
                </a:solidFill>
                <a:latin typeface="Calibri"/>
                <a:cs typeface="Calibri"/>
              </a:rPr>
              <a:t>T</a:t>
            </a:r>
            <a:r>
              <a:rPr sz="2600" b="1" dirty="0">
                <a:solidFill>
                  <a:srgbClr val="000099"/>
                </a:solidFill>
                <a:latin typeface="Calibri"/>
                <a:cs typeface="Calibri"/>
              </a:rPr>
              <a:t>o	a</a:t>
            </a:r>
            <a:r>
              <a:rPr sz="2600" b="1" spc="-10" dirty="0">
                <a:solidFill>
                  <a:srgbClr val="000099"/>
                </a:solidFill>
                <a:latin typeface="Calibri"/>
                <a:cs typeface="Calibri"/>
              </a:rPr>
              <a:t>ns</a:t>
            </a:r>
            <a:r>
              <a:rPr sz="2600" b="1" spc="-25" dirty="0">
                <a:solidFill>
                  <a:srgbClr val="000099"/>
                </a:solidFill>
                <a:latin typeface="Calibri"/>
                <a:cs typeface="Calibri"/>
              </a:rPr>
              <a:t>w</a:t>
            </a:r>
            <a:r>
              <a:rPr sz="2600" b="1" spc="-5" dirty="0">
                <a:solidFill>
                  <a:srgbClr val="000099"/>
                </a:solidFill>
                <a:latin typeface="Calibri"/>
                <a:cs typeface="Calibri"/>
              </a:rPr>
              <a:t>e</a:t>
            </a:r>
            <a:r>
              <a:rPr sz="2600" b="1" dirty="0">
                <a:solidFill>
                  <a:srgbClr val="000099"/>
                </a:solidFill>
                <a:latin typeface="Calibri"/>
                <a:cs typeface="Calibri"/>
              </a:rPr>
              <a:t>r	q</a:t>
            </a:r>
            <a:r>
              <a:rPr sz="2600" b="1" spc="-15" dirty="0">
                <a:solidFill>
                  <a:srgbClr val="000099"/>
                </a:solidFill>
                <a:latin typeface="Calibri"/>
                <a:cs typeface="Calibri"/>
              </a:rPr>
              <a:t>u</a:t>
            </a:r>
            <a:r>
              <a:rPr sz="2600" b="1" spc="-5" dirty="0">
                <a:solidFill>
                  <a:srgbClr val="000099"/>
                </a:solidFill>
                <a:latin typeface="Calibri"/>
                <a:cs typeface="Calibri"/>
              </a:rPr>
              <a:t>e</a:t>
            </a:r>
            <a:r>
              <a:rPr sz="2600" b="1" spc="-25" dirty="0">
                <a:solidFill>
                  <a:srgbClr val="000099"/>
                </a:solidFill>
                <a:latin typeface="Calibri"/>
                <a:cs typeface="Calibri"/>
              </a:rPr>
              <a:t>s</a:t>
            </a:r>
            <a:r>
              <a:rPr sz="2600" b="1" dirty="0">
                <a:solidFill>
                  <a:srgbClr val="000099"/>
                </a:solidFill>
                <a:latin typeface="Calibri"/>
                <a:cs typeface="Calibri"/>
              </a:rPr>
              <a:t>t</a:t>
            </a:r>
            <a:r>
              <a:rPr sz="2600" b="1" spc="-10" dirty="0">
                <a:solidFill>
                  <a:srgbClr val="000099"/>
                </a:solidFill>
                <a:latin typeface="Calibri"/>
                <a:cs typeface="Calibri"/>
              </a:rPr>
              <a:t>i</a:t>
            </a:r>
            <a:r>
              <a:rPr sz="2600" b="1" dirty="0">
                <a:solidFill>
                  <a:srgbClr val="000099"/>
                </a:solidFill>
                <a:latin typeface="Calibri"/>
                <a:cs typeface="Calibri"/>
              </a:rPr>
              <a:t>ons	p</a:t>
            </a:r>
            <a:r>
              <a:rPr sz="2600" b="1" spc="-10" dirty="0">
                <a:solidFill>
                  <a:srgbClr val="000099"/>
                </a:solidFill>
                <a:latin typeface="Calibri"/>
                <a:cs typeface="Calibri"/>
              </a:rPr>
              <a:t>e</a:t>
            </a:r>
            <a:r>
              <a:rPr sz="2600" b="1" spc="-5" dirty="0">
                <a:solidFill>
                  <a:srgbClr val="000099"/>
                </a:solidFill>
                <a:latin typeface="Calibri"/>
                <a:cs typeface="Calibri"/>
              </a:rPr>
              <a:t>r</a:t>
            </a:r>
            <a:r>
              <a:rPr sz="2600" b="1" spc="-30" dirty="0">
                <a:solidFill>
                  <a:srgbClr val="000099"/>
                </a:solidFill>
                <a:latin typeface="Calibri"/>
                <a:cs typeface="Calibri"/>
              </a:rPr>
              <a:t>t</a:t>
            </a:r>
            <a:r>
              <a:rPr sz="2600" b="1" dirty="0">
                <a:solidFill>
                  <a:srgbClr val="000099"/>
                </a:solidFill>
                <a:latin typeface="Calibri"/>
                <a:cs typeface="Calibri"/>
              </a:rPr>
              <a:t>aining	</a:t>
            </a:r>
            <a:r>
              <a:rPr sz="2600" b="1" spc="-30" dirty="0">
                <a:solidFill>
                  <a:srgbClr val="000099"/>
                </a:solidFill>
                <a:latin typeface="Calibri"/>
                <a:cs typeface="Calibri"/>
              </a:rPr>
              <a:t>t</a:t>
            </a:r>
            <a:r>
              <a:rPr sz="2600" b="1" dirty="0">
                <a:solidFill>
                  <a:srgbClr val="000099"/>
                </a:solidFill>
                <a:latin typeface="Calibri"/>
                <a:cs typeface="Calibri"/>
              </a:rPr>
              <a:t>o	t</a:t>
            </a:r>
            <a:r>
              <a:rPr sz="2600" b="1" spc="-15" dirty="0">
                <a:solidFill>
                  <a:srgbClr val="000099"/>
                </a:solidFill>
                <a:latin typeface="Calibri"/>
                <a:cs typeface="Calibri"/>
              </a:rPr>
              <a:t>h</a:t>
            </a:r>
            <a:r>
              <a:rPr sz="2600" b="1" dirty="0">
                <a:solidFill>
                  <a:srgbClr val="000099"/>
                </a:solidFill>
                <a:latin typeface="Calibri"/>
                <a:cs typeface="Calibri"/>
              </a:rPr>
              <a:t>e	</a:t>
            </a:r>
            <a:r>
              <a:rPr sz="2600" b="1" spc="-15" dirty="0">
                <a:solidFill>
                  <a:srgbClr val="000099"/>
                </a:solidFill>
                <a:latin typeface="Calibri"/>
                <a:cs typeface="Calibri"/>
              </a:rPr>
              <a:t>c</a:t>
            </a:r>
            <a:r>
              <a:rPr sz="2600" b="1" dirty="0">
                <a:solidFill>
                  <a:srgbClr val="000099"/>
                </a:solidFill>
                <a:latin typeface="Calibri"/>
                <a:cs typeface="Calibri"/>
              </a:rPr>
              <a:t>ou</a:t>
            </a:r>
            <a:r>
              <a:rPr sz="2600" b="1" spc="-45" dirty="0">
                <a:solidFill>
                  <a:srgbClr val="000099"/>
                </a:solidFill>
                <a:latin typeface="Calibri"/>
                <a:cs typeface="Calibri"/>
              </a:rPr>
              <a:t>r</a:t>
            </a:r>
            <a:r>
              <a:rPr sz="2600" b="1" dirty="0">
                <a:solidFill>
                  <a:srgbClr val="000099"/>
                </a:solidFill>
                <a:latin typeface="Calibri"/>
                <a:cs typeface="Calibri"/>
              </a:rPr>
              <a:t>se	of	</a:t>
            </a:r>
            <a:r>
              <a:rPr sz="2600" b="1" spc="-35" dirty="0">
                <a:solidFill>
                  <a:srgbClr val="000099"/>
                </a:solidFill>
                <a:latin typeface="Calibri"/>
                <a:cs typeface="Calibri"/>
              </a:rPr>
              <a:t>s</a:t>
            </a:r>
            <a:r>
              <a:rPr sz="2600" b="1" dirty="0">
                <a:solidFill>
                  <a:srgbClr val="000099"/>
                </a:solidFill>
                <a:latin typeface="Calibri"/>
                <a:cs typeface="Calibri"/>
              </a:rPr>
              <a:t>t</a:t>
            </a:r>
            <a:r>
              <a:rPr sz="2600" b="1" spc="-15" dirty="0">
                <a:solidFill>
                  <a:srgbClr val="000099"/>
                </a:solidFill>
                <a:latin typeface="Calibri"/>
                <a:cs typeface="Calibri"/>
              </a:rPr>
              <a:t>u</a:t>
            </a:r>
            <a:r>
              <a:rPr sz="2600" b="1" dirty="0">
                <a:solidFill>
                  <a:srgbClr val="000099"/>
                </a:solidFill>
                <a:latin typeface="Calibri"/>
                <a:cs typeface="Calibri"/>
              </a:rPr>
              <a:t>dy  </a:t>
            </a:r>
            <a:r>
              <a:rPr sz="2600" b="1" spc="-5" dirty="0">
                <a:solidFill>
                  <a:srgbClr val="000099"/>
                </a:solidFill>
                <a:latin typeface="Calibri"/>
                <a:cs typeface="Calibri"/>
              </a:rPr>
              <a:t>during</a:t>
            </a:r>
            <a:r>
              <a:rPr sz="2600" b="1" spc="25" dirty="0">
                <a:solidFill>
                  <a:srgbClr val="000099"/>
                </a:solidFill>
                <a:latin typeface="Calibri"/>
                <a:cs typeface="Calibri"/>
              </a:rPr>
              <a:t> </a:t>
            </a:r>
            <a:r>
              <a:rPr sz="2600" b="1" spc="-5" dirty="0">
                <a:solidFill>
                  <a:srgbClr val="000099"/>
                </a:solidFill>
                <a:latin typeface="Calibri"/>
                <a:cs typeface="Calibri"/>
              </a:rPr>
              <a:t>lectures</a:t>
            </a:r>
            <a:endParaRPr sz="2600">
              <a:latin typeface="Calibri"/>
              <a:cs typeface="Calibri"/>
            </a:endParaRPr>
          </a:p>
          <a:p>
            <a:pPr marL="355600" indent="-342900">
              <a:lnSpc>
                <a:spcPct val="100000"/>
              </a:lnSpc>
              <a:spcBef>
                <a:spcPts val="630"/>
              </a:spcBef>
              <a:buFont typeface="Arial"/>
              <a:buChar char="•"/>
              <a:tabLst>
                <a:tab pos="354965" algn="l"/>
                <a:tab pos="355600" algn="l"/>
              </a:tabLst>
            </a:pPr>
            <a:r>
              <a:rPr sz="2600" b="1" spc="-120" dirty="0">
                <a:solidFill>
                  <a:srgbClr val="000099"/>
                </a:solidFill>
                <a:latin typeface="Calibri"/>
                <a:cs typeface="Calibri"/>
              </a:rPr>
              <a:t>To </a:t>
            </a:r>
            <a:r>
              <a:rPr sz="2600" b="1" spc="-10" dirty="0">
                <a:solidFill>
                  <a:srgbClr val="000099"/>
                </a:solidFill>
                <a:latin typeface="Calibri"/>
                <a:cs typeface="Calibri"/>
              </a:rPr>
              <a:t>revise previous </a:t>
            </a:r>
            <a:r>
              <a:rPr sz="2600" b="1" spc="-5" dirty="0">
                <a:solidFill>
                  <a:srgbClr val="000099"/>
                </a:solidFill>
                <a:latin typeface="Calibri"/>
                <a:cs typeface="Calibri"/>
              </a:rPr>
              <a:t>lecture </a:t>
            </a:r>
            <a:r>
              <a:rPr sz="2600" b="1" spc="-10" dirty="0">
                <a:solidFill>
                  <a:srgbClr val="000099"/>
                </a:solidFill>
                <a:latin typeface="Calibri"/>
                <a:cs typeface="Calibri"/>
              </a:rPr>
              <a:t>notes </a:t>
            </a:r>
            <a:r>
              <a:rPr sz="2600" b="1" spc="-5" dirty="0">
                <a:solidFill>
                  <a:srgbClr val="000099"/>
                </a:solidFill>
                <a:latin typeface="Calibri"/>
                <a:cs typeface="Calibri"/>
              </a:rPr>
              <a:t>prior </a:t>
            </a:r>
            <a:r>
              <a:rPr sz="2600" b="1" spc="-15" dirty="0">
                <a:solidFill>
                  <a:srgbClr val="000099"/>
                </a:solidFill>
                <a:latin typeface="Calibri"/>
                <a:cs typeface="Calibri"/>
              </a:rPr>
              <a:t>to </a:t>
            </a:r>
            <a:r>
              <a:rPr sz="2600" b="1" spc="-5" dirty="0">
                <a:solidFill>
                  <a:srgbClr val="000099"/>
                </a:solidFill>
                <a:latin typeface="Calibri"/>
                <a:cs typeface="Calibri"/>
              </a:rPr>
              <a:t>the </a:t>
            </a:r>
            <a:r>
              <a:rPr sz="2600" b="1" spc="-15" dirty="0">
                <a:solidFill>
                  <a:srgbClr val="000099"/>
                </a:solidFill>
                <a:latin typeface="Calibri"/>
                <a:cs typeface="Calibri"/>
              </a:rPr>
              <a:t>next</a:t>
            </a:r>
            <a:r>
              <a:rPr sz="2600" b="1" spc="210" dirty="0">
                <a:solidFill>
                  <a:srgbClr val="000099"/>
                </a:solidFill>
                <a:latin typeface="Calibri"/>
                <a:cs typeface="Calibri"/>
              </a:rPr>
              <a:t> </a:t>
            </a:r>
            <a:r>
              <a:rPr sz="2600" b="1" spc="-5" dirty="0">
                <a:solidFill>
                  <a:srgbClr val="000099"/>
                </a:solidFill>
                <a:latin typeface="Calibri"/>
                <a:cs typeface="Calibri"/>
              </a:rPr>
              <a:t>lecture</a:t>
            </a:r>
            <a:endParaRPr sz="2600">
              <a:latin typeface="Calibri"/>
              <a:cs typeface="Calibri"/>
            </a:endParaRPr>
          </a:p>
          <a:p>
            <a:pPr>
              <a:lnSpc>
                <a:spcPct val="100000"/>
              </a:lnSpc>
              <a:spcBef>
                <a:spcPts val="35"/>
              </a:spcBef>
            </a:pPr>
            <a:endParaRPr sz="3550">
              <a:latin typeface="Calibri"/>
              <a:cs typeface="Calibri"/>
            </a:endParaRPr>
          </a:p>
          <a:p>
            <a:pPr marL="355600" indent="-342900">
              <a:lnSpc>
                <a:spcPct val="100000"/>
              </a:lnSpc>
              <a:buFont typeface="Wingdings"/>
              <a:buChar char=""/>
              <a:tabLst>
                <a:tab pos="355600" algn="l"/>
              </a:tabLst>
            </a:pPr>
            <a:r>
              <a:rPr sz="2600" b="1" dirty="0">
                <a:solidFill>
                  <a:srgbClr val="FF0000"/>
                </a:solidFill>
                <a:latin typeface="Calibri"/>
                <a:cs typeface="Calibri"/>
              </a:rPr>
              <a:t>Do </a:t>
            </a:r>
            <a:r>
              <a:rPr sz="2600" b="1" spc="-20" dirty="0">
                <a:solidFill>
                  <a:srgbClr val="FF0000"/>
                </a:solidFill>
                <a:latin typeface="Calibri"/>
                <a:cs typeface="Calibri"/>
              </a:rPr>
              <a:t>NOT </a:t>
            </a:r>
            <a:r>
              <a:rPr sz="2600" b="1" dirty="0">
                <a:solidFill>
                  <a:srgbClr val="FF0000"/>
                </a:solidFill>
                <a:latin typeface="Calibri"/>
                <a:cs typeface="Calibri"/>
              </a:rPr>
              <a:t>use </a:t>
            </a:r>
            <a:r>
              <a:rPr sz="2600" b="1" spc="-5" dirty="0">
                <a:solidFill>
                  <a:srgbClr val="FF0000"/>
                </a:solidFill>
                <a:latin typeface="Calibri"/>
                <a:cs typeface="Calibri"/>
              </a:rPr>
              <a:t>your cell </a:t>
            </a:r>
            <a:r>
              <a:rPr sz="2600" b="1" dirty="0">
                <a:solidFill>
                  <a:srgbClr val="FF0000"/>
                </a:solidFill>
                <a:latin typeface="Calibri"/>
                <a:cs typeface="Calibri"/>
              </a:rPr>
              <a:t>phone in class. It </a:t>
            </a:r>
            <a:r>
              <a:rPr sz="2600" b="1" spc="-5" dirty="0">
                <a:solidFill>
                  <a:srgbClr val="FF0000"/>
                </a:solidFill>
                <a:latin typeface="Calibri"/>
                <a:cs typeface="Calibri"/>
              </a:rPr>
              <a:t>should be </a:t>
            </a:r>
            <a:r>
              <a:rPr sz="2600" b="1" i="1" spc="-5" dirty="0">
                <a:solidFill>
                  <a:srgbClr val="FF0000"/>
                </a:solidFill>
                <a:latin typeface="Calibri"/>
                <a:cs typeface="Calibri"/>
              </a:rPr>
              <a:t>placed</a:t>
            </a:r>
            <a:r>
              <a:rPr sz="2600" b="1" i="1" spc="345" dirty="0">
                <a:solidFill>
                  <a:srgbClr val="FF0000"/>
                </a:solidFill>
                <a:latin typeface="Calibri"/>
                <a:cs typeface="Calibri"/>
              </a:rPr>
              <a:t> </a:t>
            </a:r>
            <a:r>
              <a:rPr sz="2600" b="1" i="1" spc="-10" dirty="0">
                <a:solidFill>
                  <a:srgbClr val="FF0000"/>
                </a:solidFill>
                <a:latin typeface="Calibri"/>
                <a:cs typeface="Calibri"/>
              </a:rPr>
              <a:t>on</a:t>
            </a:r>
            <a:endParaRPr sz="2600">
              <a:latin typeface="Calibri"/>
              <a:cs typeface="Calibri"/>
            </a:endParaRPr>
          </a:p>
          <a:p>
            <a:pPr marL="355600">
              <a:lnSpc>
                <a:spcPct val="100000"/>
              </a:lnSpc>
            </a:pPr>
            <a:r>
              <a:rPr sz="2600" b="1" spc="-5" dirty="0">
                <a:solidFill>
                  <a:srgbClr val="FF0000"/>
                </a:solidFill>
                <a:latin typeface="Calibri"/>
                <a:cs typeface="Calibri"/>
              </a:rPr>
              <a:t>silence </a:t>
            </a:r>
            <a:r>
              <a:rPr sz="2600" b="1" dirty="0">
                <a:solidFill>
                  <a:srgbClr val="FF0000"/>
                </a:solidFill>
                <a:latin typeface="Calibri"/>
                <a:cs typeface="Calibri"/>
              </a:rPr>
              <a:t>or </a:t>
            </a:r>
            <a:r>
              <a:rPr sz="2600" b="1" spc="-10" dirty="0">
                <a:solidFill>
                  <a:srgbClr val="FF0000"/>
                </a:solidFill>
                <a:latin typeface="Calibri"/>
                <a:cs typeface="Calibri"/>
              </a:rPr>
              <a:t>switched </a:t>
            </a:r>
            <a:r>
              <a:rPr sz="2600" b="1" dirty="0">
                <a:solidFill>
                  <a:srgbClr val="FF0000"/>
                </a:solidFill>
                <a:latin typeface="Calibri"/>
                <a:cs typeface="Calibri"/>
              </a:rPr>
              <a:t>off </a:t>
            </a:r>
            <a:r>
              <a:rPr sz="2600" b="1" spc="-5" dirty="0">
                <a:solidFill>
                  <a:srgbClr val="FF0000"/>
                </a:solidFill>
                <a:latin typeface="Calibri"/>
                <a:cs typeface="Calibri"/>
              </a:rPr>
              <a:t>as </a:t>
            </a:r>
            <a:r>
              <a:rPr sz="2600" b="1" spc="-10" dirty="0">
                <a:solidFill>
                  <a:srgbClr val="FF0000"/>
                </a:solidFill>
                <a:latin typeface="Calibri"/>
                <a:cs typeface="Calibri"/>
              </a:rPr>
              <a:t>you </a:t>
            </a:r>
            <a:r>
              <a:rPr sz="2600" b="1" spc="-20" dirty="0">
                <a:solidFill>
                  <a:srgbClr val="FF0000"/>
                </a:solidFill>
                <a:latin typeface="Calibri"/>
                <a:cs typeface="Calibri"/>
              </a:rPr>
              <a:t>enter </a:t>
            </a:r>
            <a:r>
              <a:rPr sz="2600" b="1" spc="-5" dirty="0">
                <a:solidFill>
                  <a:srgbClr val="FF0000"/>
                </a:solidFill>
                <a:latin typeface="Calibri"/>
                <a:cs typeface="Calibri"/>
              </a:rPr>
              <a:t>the lecture</a:t>
            </a:r>
            <a:r>
              <a:rPr sz="2600" b="1" spc="90" dirty="0">
                <a:solidFill>
                  <a:srgbClr val="FF0000"/>
                </a:solidFill>
                <a:latin typeface="Calibri"/>
                <a:cs typeface="Calibri"/>
              </a:rPr>
              <a:t> </a:t>
            </a:r>
            <a:r>
              <a:rPr sz="2600" b="1" spc="-10" dirty="0">
                <a:solidFill>
                  <a:srgbClr val="FF0000"/>
                </a:solidFill>
                <a:latin typeface="Calibri"/>
                <a:cs typeface="Calibri"/>
              </a:rPr>
              <a:t>room</a:t>
            </a:r>
            <a:endParaRPr sz="26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2826257" y="279019"/>
            <a:ext cx="3491229" cy="574040"/>
          </a:xfrm>
          <a:prstGeom prst="rect">
            <a:avLst/>
          </a:prstGeom>
        </p:spPr>
        <p:txBody>
          <a:bodyPr vert="horz" wrap="square" lIns="0" tIns="12700" rIns="0" bIns="0" rtlCol="0">
            <a:spAutoFit/>
          </a:bodyPr>
          <a:lstStyle/>
          <a:p>
            <a:pPr marL="12700">
              <a:lnSpc>
                <a:spcPct val="100000"/>
              </a:lnSpc>
              <a:spcBef>
                <a:spcPts val="100"/>
              </a:spcBef>
            </a:pPr>
            <a:r>
              <a:rPr spc="-5" dirty="0"/>
              <a:t>Class</a:t>
            </a:r>
            <a:r>
              <a:rPr spc="-75" dirty="0"/>
              <a:t> </a:t>
            </a:r>
            <a:r>
              <a:rPr spc="-15" dirty="0"/>
              <a:t>expectations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905755" y="1078991"/>
            <a:ext cx="4099559" cy="2350007"/>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215034" y="279019"/>
            <a:ext cx="6715125" cy="574040"/>
          </a:xfrm>
          <a:prstGeom prst="rect">
            <a:avLst/>
          </a:prstGeom>
        </p:spPr>
        <p:txBody>
          <a:bodyPr vert="horz" wrap="square" lIns="0" tIns="12700" rIns="0" bIns="0" rtlCol="0">
            <a:spAutoFit/>
          </a:bodyPr>
          <a:lstStyle/>
          <a:p>
            <a:pPr marL="12700">
              <a:lnSpc>
                <a:spcPct val="100000"/>
              </a:lnSpc>
              <a:spcBef>
                <a:spcPts val="100"/>
              </a:spcBef>
            </a:pPr>
            <a:r>
              <a:rPr spc="-15" dirty="0"/>
              <a:t>Accra </a:t>
            </a:r>
            <a:r>
              <a:rPr dirty="0"/>
              <a:t>– </a:t>
            </a:r>
            <a:r>
              <a:rPr spc="-20" dirty="0"/>
              <a:t>Atomic/trade </a:t>
            </a:r>
            <a:r>
              <a:rPr spc="-15" dirty="0"/>
              <a:t>fair</a:t>
            </a:r>
            <a:r>
              <a:rPr spc="-20" dirty="0"/>
              <a:t> </a:t>
            </a:r>
            <a:r>
              <a:rPr spc="-15" dirty="0"/>
              <a:t>explosion</a:t>
            </a:r>
          </a:p>
        </p:txBody>
      </p:sp>
      <p:sp>
        <p:nvSpPr>
          <p:cNvPr id="7" name="object 7"/>
          <p:cNvSpPr/>
          <p:nvPr/>
        </p:nvSpPr>
        <p:spPr>
          <a:xfrm>
            <a:off x="530351" y="1078991"/>
            <a:ext cx="4181855" cy="235000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30351" y="3657600"/>
            <a:ext cx="4181855" cy="229971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077967" y="3657600"/>
            <a:ext cx="3927347" cy="2301240"/>
          </a:xfrm>
          <a:prstGeom prst="rect">
            <a:avLst/>
          </a:prstGeom>
          <a:blipFill>
            <a:blip r:embed="rId8" cstate="print"/>
            <a:stretch>
              <a:fillRect/>
            </a:stretch>
          </a:blipFill>
        </p:spPr>
        <p:txBody>
          <a:bodyPr wrap="square" lIns="0" tIns="0" rIns="0" bIns="0" rtlCol="0"/>
          <a:lstStyle/>
          <a:p>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9"/>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497" y="366182"/>
            <a:ext cx="7725747" cy="55668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6268275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46"/>
          <a:stretch/>
        </p:blipFill>
        <p:spPr bwMode="auto">
          <a:xfrm>
            <a:off x="494522" y="186239"/>
            <a:ext cx="8182947" cy="57041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9383676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09800" y="243681"/>
            <a:ext cx="36576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200" b="1" dirty="0">
                <a:solidFill>
                  <a:srgbClr val="000000"/>
                </a:solidFill>
                <a:latin typeface="+mn-lt"/>
              </a:rPr>
              <a:t>Yellow fever</a:t>
            </a:r>
            <a:endParaRPr lang="en-US" sz="3200" b="1" dirty="0">
              <a:solidFill>
                <a:srgbClr val="000000"/>
              </a:solidFill>
              <a:latin typeface="+mn-lt"/>
            </a:endParaRPr>
          </a:p>
        </p:txBody>
      </p:sp>
      <p:sp>
        <p:nvSpPr>
          <p:cNvPr id="5" name="Text Box 3"/>
          <p:cNvSpPr txBox="1">
            <a:spLocks noChangeArrowheads="1"/>
          </p:cNvSpPr>
          <p:nvPr/>
        </p:nvSpPr>
        <p:spPr bwMode="auto">
          <a:xfrm>
            <a:off x="228600" y="856986"/>
            <a:ext cx="8640763" cy="21605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spcBef>
                <a:spcPct val="20000"/>
              </a:spcBef>
              <a:buFontTx/>
              <a:buChar char="•"/>
            </a:pPr>
            <a:r>
              <a:rPr lang="en-GB" sz="2400" dirty="0">
                <a:latin typeface="+mn-lt"/>
              </a:rPr>
              <a:t> </a:t>
            </a:r>
            <a:r>
              <a:rPr lang="en-GB" sz="2400" b="1" dirty="0">
                <a:latin typeface="+mn-lt"/>
              </a:rPr>
              <a:t>Pathogen</a:t>
            </a:r>
            <a:r>
              <a:rPr lang="en-GB" sz="2400" dirty="0">
                <a:latin typeface="+mn-lt"/>
              </a:rPr>
              <a:t>: </a:t>
            </a:r>
            <a:r>
              <a:rPr lang="en-GB" sz="2400" dirty="0">
                <a:solidFill>
                  <a:srgbClr val="CC3300"/>
                </a:solidFill>
                <a:latin typeface="+mn-lt"/>
              </a:rPr>
              <a:t>Virus (</a:t>
            </a:r>
            <a:r>
              <a:rPr lang="en-GB" sz="2400" dirty="0" err="1">
                <a:solidFill>
                  <a:srgbClr val="CC3300"/>
                </a:solidFill>
                <a:latin typeface="+mn-lt"/>
              </a:rPr>
              <a:t>Flaviviridiae</a:t>
            </a:r>
            <a:r>
              <a:rPr lang="en-GB" sz="2400" dirty="0">
                <a:solidFill>
                  <a:srgbClr val="CC3300"/>
                </a:solidFill>
                <a:latin typeface="+mn-lt"/>
              </a:rPr>
              <a:t>)</a:t>
            </a:r>
          </a:p>
          <a:p>
            <a:pPr eaLnBrk="1" hangingPunct="1">
              <a:spcBef>
                <a:spcPct val="20000"/>
              </a:spcBef>
              <a:buFontTx/>
              <a:buChar char="•"/>
            </a:pPr>
            <a:r>
              <a:rPr lang="en-GB" sz="2400" dirty="0">
                <a:latin typeface="+mn-lt"/>
              </a:rPr>
              <a:t> </a:t>
            </a:r>
            <a:r>
              <a:rPr lang="en-GB" sz="2400" b="1" dirty="0">
                <a:latin typeface="+mn-lt"/>
              </a:rPr>
              <a:t>Vector</a:t>
            </a:r>
            <a:r>
              <a:rPr lang="en-GB" sz="2400" dirty="0">
                <a:latin typeface="+mn-lt"/>
              </a:rPr>
              <a:t>: </a:t>
            </a:r>
            <a:r>
              <a:rPr lang="en-GB" sz="2400" i="1" dirty="0" err="1">
                <a:latin typeface="+mn-lt"/>
              </a:rPr>
              <a:t>Aedes</a:t>
            </a:r>
            <a:r>
              <a:rPr lang="en-GB" sz="2400" i="1" dirty="0">
                <a:latin typeface="+mn-lt"/>
              </a:rPr>
              <a:t> </a:t>
            </a:r>
            <a:r>
              <a:rPr lang="en-GB" sz="2400" i="1" dirty="0" err="1">
                <a:latin typeface="+mn-lt"/>
              </a:rPr>
              <a:t>aegypti</a:t>
            </a:r>
            <a:endParaRPr lang="en-GB" sz="2400" i="1" dirty="0">
              <a:latin typeface="+mn-lt"/>
            </a:endParaRPr>
          </a:p>
          <a:p>
            <a:pPr eaLnBrk="1" hangingPunct="1">
              <a:spcBef>
                <a:spcPct val="20000"/>
              </a:spcBef>
              <a:buFontTx/>
              <a:buChar char="•"/>
            </a:pPr>
            <a:r>
              <a:rPr lang="en-GB" sz="2400" dirty="0">
                <a:latin typeface="+mn-lt"/>
              </a:rPr>
              <a:t> </a:t>
            </a:r>
            <a:r>
              <a:rPr lang="en-GB" sz="2400" b="1" dirty="0">
                <a:latin typeface="+mn-lt"/>
              </a:rPr>
              <a:t>Clinical</a:t>
            </a:r>
            <a:r>
              <a:rPr lang="en-GB" sz="2400" dirty="0">
                <a:latin typeface="+mn-lt"/>
              </a:rPr>
              <a:t>:</a:t>
            </a:r>
          </a:p>
          <a:p>
            <a:pPr lvl="1" eaLnBrk="1" hangingPunct="1">
              <a:spcBef>
                <a:spcPct val="20000"/>
              </a:spcBef>
              <a:buFont typeface="Wingdings" charset="0"/>
              <a:buChar char="ü"/>
            </a:pPr>
            <a:r>
              <a:rPr lang="en-GB" sz="2400" dirty="0">
                <a:latin typeface="+mn-lt"/>
              </a:rPr>
              <a:t>Fever, headache, myalgia, nausea, red eyes, jaundice.  </a:t>
            </a:r>
          </a:p>
          <a:p>
            <a:pPr>
              <a:buFontTx/>
              <a:buChar char="•"/>
            </a:pPr>
            <a:r>
              <a:rPr lang="en-GB" sz="2400" dirty="0">
                <a:latin typeface="+mn-lt"/>
              </a:rPr>
              <a:t> Breeds in stagnant waters. Only bites during daylight.</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3125086"/>
            <a:ext cx="2623080" cy="2769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9410540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839"/>
            <a:ext cx="8229600" cy="893762"/>
          </a:xfrm>
        </p:spPr>
        <p:txBody>
          <a:bodyPr/>
          <a:lstStyle/>
          <a:p>
            <a:r>
              <a:rPr lang="en-US" sz="3600" b="1" dirty="0">
                <a:solidFill>
                  <a:srgbClr val="000000"/>
                </a:solidFill>
              </a:rPr>
              <a:t>Lymphatic/</a:t>
            </a:r>
            <a:r>
              <a:rPr lang="en-US" sz="3600" b="1" dirty="0" err="1">
                <a:solidFill>
                  <a:srgbClr val="000000"/>
                </a:solidFill>
              </a:rPr>
              <a:t>Bancroftian</a:t>
            </a:r>
            <a:r>
              <a:rPr lang="en-US" sz="3600" b="1" dirty="0">
                <a:solidFill>
                  <a:srgbClr val="000000"/>
                </a:solidFill>
              </a:rPr>
              <a:t> </a:t>
            </a:r>
            <a:r>
              <a:rPr lang="en-US" sz="3600" b="1" dirty="0" err="1">
                <a:solidFill>
                  <a:srgbClr val="000000"/>
                </a:solidFill>
              </a:rPr>
              <a:t>Filariasis</a:t>
            </a:r>
            <a:endParaRPr lang="en-US" sz="3600" b="1" dirty="0">
              <a:solidFill>
                <a:srgbClr val="000000"/>
              </a:solidFill>
            </a:endParaRPr>
          </a:p>
        </p:txBody>
      </p:sp>
      <p:pic>
        <p:nvPicPr>
          <p:cNvPr id="3" name="Picture 16" descr="Wuchereria-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07318" y="1083734"/>
            <a:ext cx="5514553" cy="354424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617"/>
          <a:stretch/>
        </p:blipFill>
        <p:spPr bwMode="auto">
          <a:xfrm>
            <a:off x="6264911" y="1168400"/>
            <a:ext cx="2421889" cy="46122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7" descr="W. bancrofti microfilaria"/>
          <p:cNvPicPr>
            <a:picLocks noChangeAspect="1" noChangeArrowheads="1"/>
          </p:cNvPicPr>
          <p:nvPr/>
        </p:nvPicPr>
        <p:blipFill>
          <a:blip r:embed="rId4"/>
          <a:srcRect/>
          <a:stretch>
            <a:fillRect/>
          </a:stretch>
        </p:blipFill>
        <p:spPr bwMode="auto">
          <a:xfrm>
            <a:off x="3681611" y="4531823"/>
            <a:ext cx="2338189" cy="1418832"/>
          </a:xfrm>
          <a:prstGeom prst="rect">
            <a:avLst/>
          </a:prstGeom>
          <a:noFill/>
        </p:spPr>
      </p:pic>
      <p:sp>
        <p:nvSpPr>
          <p:cNvPr id="4" name="Footer Placeholder 3"/>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2622004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118531" y="745067"/>
            <a:ext cx="8788400" cy="5261229"/>
          </a:xfrm>
          <a:prstGeom prst="rect">
            <a:avLst/>
          </a:prstGeom>
        </p:spPr>
      </p:pic>
      <p:sp>
        <p:nvSpPr>
          <p:cNvPr id="5" name="TextBox 4"/>
          <p:cNvSpPr txBox="1"/>
          <p:nvPr/>
        </p:nvSpPr>
        <p:spPr>
          <a:xfrm>
            <a:off x="762000" y="0"/>
            <a:ext cx="6620933" cy="646331"/>
          </a:xfrm>
          <a:prstGeom prst="rect">
            <a:avLst/>
          </a:prstGeom>
          <a:noFill/>
        </p:spPr>
        <p:txBody>
          <a:bodyPr wrap="square" rtlCol="0">
            <a:spAutoFit/>
          </a:bodyPr>
          <a:lstStyle/>
          <a:p>
            <a:pPr algn="ctr"/>
            <a:r>
              <a:rPr lang="en-US" sz="3600" b="1" dirty="0"/>
              <a:t>Life cycle</a:t>
            </a:r>
          </a:p>
        </p:txBody>
      </p:sp>
    </p:spTree>
    <p:extLst>
      <p:ext uri="{BB962C8B-B14F-4D97-AF65-F5344CB8AC3E}">
        <p14:creationId xmlns:p14="http://schemas.microsoft.com/office/powerpoint/2010/main" val="22225385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2711"/>
            <a:ext cx="8229600" cy="690562"/>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600" b="1" dirty="0">
                <a:latin typeface="+mn-lt"/>
              </a:rPr>
              <a:t>Extreme clinical presentation</a:t>
            </a:r>
          </a:p>
        </p:txBody>
      </p:sp>
      <p:grpSp>
        <p:nvGrpSpPr>
          <p:cNvPr id="4" name="Group 3"/>
          <p:cNvGrpSpPr/>
          <p:nvPr/>
        </p:nvGrpSpPr>
        <p:grpSpPr>
          <a:xfrm>
            <a:off x="849087" y="713273"/>
            <a:ext cx="7399174" cy="5230327"/>
            <a:chOff x="457201" y="1202271"/>
            <a:chExt cx="7789334" cy="5475814"/>
          </a:xfrm>
        </p:grpSpPr>
        <p:pic>
          <p:nvPicPr>
            <p:cNvPr id="5" name="Picture 4" descr="C:\Users\kiki\Desktop\Sep 2014 Presentation\lyph fila.jpg"/>
            <p:cNvPicPr>
              <a:picLocks noChangeAspect="1" noChangeArrowheads="1"/>
            </p:cNvPicPr>
            <p:nvPr/>
          </p:nvPicPr>
          <p:blipFill rotWithShape="1">
            <a:blip r:embed="rId2">
              <a:extLst>
                <a:ext uri="{28A0092B-C50C-407E-A947-70E740481C1C}">
                  <a14:useLocalDpi xmlns:a14="http://schemas.microsoft.com/office/drawing/2010/main" val="0"/>
                </a:ext>
              </a:extLst>
            </a:blip>
            <a:srcRect t="22261" r="14165"/>
            <a:stretch/>
          </p:blipFill>
          <p:spPr bwMode="auto">
            <a:xfrm>
              <a:off x="457201" y="3334922"/>
              <a:ext cx="2302932" cy="3047756"/>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descr="C:\Users\kiki\Desktop\Sep 2014 Presentation\lymph filar.jpg"/>
            <p:cNvPicPr>
              <a:picLocks noChangeAspect="1" noChangeArrowheads="1"/>
            </p:cNvPicPr>
            <p:nvPr/>
          </p:nvPicPr>
          <p:blipFill rotWithShape="1">
            <a:blip r:embed="rId3">
              <a:extLst>
                <a:ext uri="{28A0092B-C50C-407E-A947-70E740481C1C}">
                  <a14:useLocalDpi xmlns:a14="http://schemas.microsoft.com/office/drawing/2010/main" val="0"/>
                </a:ext>
              </a:extLst>
            </a:blip>
            <a:srcRect l="317" b="15241"/>
            <a:stretch/>
          </p:blipFill>
          <p:spPr bwMode="auto">
            <a:xfrm>
              <a:off x="2401520" y="1202271"/>
              <a:ext cx="4654280" cy="272626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8765"/>
            <a:stretch/>
          </p:blipFill>
          <p:spPr bwMode="auto">
            <a:xfrm>
              <a:off x="6333541" y="3877738"/>
              <a:ext cx="1912994" cy="28003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7552646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6" y="1354661"/>
            <a:ext cx="4229078" cy="38984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10762" y="1390148"/>
            <a:ext cx="4814705" cy="4524315"/>
          </a:xfrm>
          <a:prstGeom prst="rect">
            <a:avLst/>
          </a:prstGeom>
          <a:noFill/>
        </p:spPr>
        <p:txBody>
          <a:bodyPr wrap="square" rtlCol="0">
            <a:spAutoFit/>
          </a:bodyPr>
          <a:lstStyle/>
          <a:p>
            <a:r>
              <a:rPr lang="en-US" sz="2400" dirty="0">
                <a:solidFill>
                  <a:srgbClr val="000000"/>
                </a:solidFill>
                <a:ea typeface="ＭＳ Ｐゴシック" pitchFamily="34" charset="-128"/>
                <a:cs typeface="Arial" pitchFamily="34" charset="0"/>
              </a:rPr>
              <a:t>Trypanosomiasis - spread by Tsetseflies</a:t>
            </a:r>
          </a:p>
          <a:p>
            <a:endParaRPr lang="en-US" sz="2400" dirty="0">
              <a:solidFill>
                <a:srgbClr val="000000"/>
              </a:solidFill>
            </a:endParaRPr>
          </a:p>
          <a:p>
            <a:r>
              <a:rPr lang="en-US" sz="2400" dirty="0">
                <a:solidFill>
                  <a:srgbClr val="000000"/>
                </a:solidFill>
              </a:rPr>
              <a:t>Encephalitis  - Japanese encephalitis  – </a:t>
            </a:r>
            <a:r>
              <a:rPr lang="en-US" sz="2400" i="1" dirty="0" err="1">
                <a:solidFill>
                  <a:srgbClr val="000000"/>
                </a:solidFill>
                <a:cs typeface="Arial" pitchFamily="34" charset="0"/>
              </a:rPr>
              <a:t>Culex</a:t>
            </a:r>
            <a:r>
              <a:rPr lang="en-US" sz="2400" i="1" dirty="0">
                <a:solidFill>
                  <a:srgbClr val="000000"/>
                </a:solidFill>
                <a:cs typeface="Arial" pitchFamily="34" charset="0"/>
              </a:rPr>
              <a:t> </a:t>
            </a:r>
            <a:r>
              <a:rPr lang="en-US" sz="2400" dirty="0">
                <a:solidFill>
                  <a:srgbClr val="000000"/>
                </a:solidFill>
                <a:cs typeface="Arial" pitchFamily="34" charset="0"/>
              </a:rPr>
              <a:t>(Mosquitoes)</a:t>
            </a:r>
          </a:p>
          <a:p>
            <a:endParaRPr lang="en-GB" sz="2400" dirty="0">
              <a:solidFill>
                <a:srgbClr val="000000"/>
              </a:solidFill>
            </a:endParaRPr>
          </a:p>
          <a:p>
            <a:r>
              <a:rPr lang="en-GB" sz="2400" dirty="0" err="1">
                <a:solidFill>
                  <a:srgbClr val="000000"/>
                </a:solidFill>
              </a:rPr>
              <a:t>Onchocerciasis</a:t>
            </a:r>
            <a:r>
              <a:rPr lang="en-GB" sz="2400" dirty="0">
                <a:solidFill>
                  <a:srgbClr val="000000"/>
                </a:solidFill>
              </a:rPr>
              <a:t> </a:t>
            </a:r>
            <a:r>
              <a:rPr lang="en-US" sz="2400" dirty="0">
                <a:solidFill>
                  <a:srgbClr val="000000"/>
                </a:solidFill>
              </a:rPr>
              <a:t>–</a:t>
            </a:r>
            <a:r>
              <a:rPr lang="en-GB" sz="2400" dirty="0">
                <a:solidFill>
                  <a:srgbClr val="000000"/>
                </a:solidFill>
              </a:rPr>
              <a:t> Black fly</a:t>
            </a:r>
          </a:p>
          <a:p>
            <a:endParaRPr lang="en-GB" sz="2400" i="1" dirty="0">
              <a:solidFill>
                <a:srgbClr val="000000"/>
              </a:solidFill>
            </a:endParaRPr>
          </a:p>
          <a:p>
            <a:r>
              <a:rPr lang="en-GB" sz="2400" i="1" dirty="0">
                <a:solidFill>
                  <a:srgbClr val="000000"/>
                </a:solidFill>
              </a:rPr>
              <a:t>Dengue - </a:t>
            </a:r>
            <a:r>
              <a:rPr lang="en-GB" sz="2400" i="1" dirty="0" err="1">
                <a:solidFill>
                  <a:srgbClr val="000000"/>
                </a:solidFill>
              </a:rPr>
              <a:t>Aedes</a:t>
            </a:r>
            <a:r>
              <a:rPr lang="en-GB" sz="2400" i="1" dirty="0">
                <a:solidFill>
                  <a:srgbClr val="000000"/>
                </a:solidFill>
              </a:rPr>
              <a:t> </a:t>
            </a:r>
            <a:r>
              <a:rPr lang="en-GB" sz="2400" i="1" dirty="0" err="1">
                <a:solidFill>
                  <a:srgbClr val="000000"/>
                </a:solidFill>
              </a:rPr>
              <a:t>aegypti</a:t>
            </a:r>
            <a:r>
              <a:rPr lang="en-GB" sz="2400" i="1" dirty="0">
                <a:solidFill>
                  <a:srgbClr val="000000"/>
                </a:solidFill>
              </a:rPr>
              <a:t> </a:t>
            </a:r>
            <a:r>
              <a:rPr lang="en-GB" sz="2400" dirty="0">
                <a:solidFill>
                  <a:srgbClr val="000000"/>
                </a:solidFill>
              </a:rPr>
              <a:t>(Mosquitoes)</a:t>
            </a:r>
          </a:p>
          <a:p>
            <a:endParaRPr lang="en-GB" sz="2400" dirty="0">
              <a:solidFill>
                <a:srgbClr val="000000"/>
              </a:solidFill>
            </a:endParaRPr>
          </a:p>
          <a:p>
            <a:endParaRPr lang="en-US" sz="2400" dirty="0">
              <a:solidFill>
                <a:srgbClr val="000000"/>
              </a:solidFill>
            </a:endParaRPr>
          </a:p>
        </p:txBody>
      </p:sp>
      <p:sp>
        <p:nvSpPr>
          <p:cNvPr id="5" name="TextBox 4"/>
          <p:cNvSpPr txBox="1"/>
          <p:nvPr/>
        </p:nvSpPr>
        <p:spPr>
          <a:xfrm>
            <a:off x="1337732" y="492498"/>
            <a:ext cx="7145867" cy="646331"/>
          </a:xfrm>
          <a:prstGeom prst="rect">
            <a:avLst/>
          </a:prstGeom>
          <a:noFill/>
        </p:spPr>
        <p:txBody>
          <a:bodyPr wrap="square" rtlCol="0">
            <a:spAutoFit/>
          </a:bodyPr>
          <a:lstStyle/>
          <a:p>
            <a:pPr algn="ctr"/>
            <a:r>
              <a:rPr lang="en-US" sz="3600" b="1" dirty="0"/>
              <a:t>Other insect vector-borne diseases </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5162631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23850" y="268816"/>
            <a:ext cx="8424863"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spcBef>
                <a:spcPct val="50000"/>
              </a:spcBef>
            </a:pPr>
            <a:r>
              <a:rPr lang="en-GB" sz="3600" b="1" dirty="0">
                <a:solidFill>
                  <a:srgbClr val="CC0000"/>
                </a:solidFill>
                <a:latin typeface="+mn-lt"/>
              </a:rPr>
              <a:t>Key factors for preventing Insect vector diseases</a:t>
            </a:r>
            <a:endParaRPr lang="en-US" sz="3600" b="1" dirty="0">
              <a:solidFill>
                <a:srgbClr val="CC0000"/>
              </a:solidFill>
              <a:latin typeface="+mn-lt"/>
            </a:endParaRPr>
          </a:p>
        </p:txBody>
      </p:sp>
      <p:sp>
        <p:nvSpPr>
          <p:cNvPr id="4" name="Rectangle 3"/>
          <p:cNvSpPr txBox="1">
            <a:spLocks noChangeArrowheads="1"/>
          </p:cNvSpPr>
          <p:nvPr/>
        </p:nvSpPr>
        <p:spPr bwMode="auto">
          <a:xfrm>
            <a:off x="611188" y="1920875"/>
            <a:ext cx="7466012" cy="34385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endParaRPr lang="en-GB" sz="2400" dirty="0"/>
          </a:p>
          <a:p>
            <a:pPr>
              <a:lnSpc>
                <a:spcPct val="80000"/>
              </a:lnSpc>
            </a:pPr>
            <a:r>
              <a:rPr lang="en-GB" sz="2400" dirty="0"/>
              <a:t>Adequate drainage of stagnant water</a:t>
            </a:r>
          </a:p>
          <a:p>
            <a:pPr>
              <a:lnSpc>
                <a:spcPct val="80000"/>
              </a:lnSpc>
            </a:pPr>
            <a:endParaRPr lang="en-GB" sz="2400" dirty="0"/>
          </a:p>
          <a:p>
            <a:pPr>
              <a:lnSpc>
                <a:spcPct val="80000"/>
              </a:lnSpc>
            </a:pPr>
            <a:r>
              <a:rPr lang="en-GB" sz="2400" dirty="0"/>
              <a:t>Disposal of waste water</a:t>
            </a:r>
          </a:p>
          <a:p>
            <a:pPr marL="0" indent="0">
              <a:lnSpc>
                <a:spcPct val="80000"/>
              </a:lnSpc>
              <a:buNone/>
            </a:pPr>
            <a:endParaRPr lang="en-GB" sz="2400" dirty="0"/>
          </a:p>
          <a:p>
            <a:pPr>
              <a:lnSpc>
                <a:spcPct val="80000"/>
              </a:lnSpc>
            </a:pPr>
            <a:r>
              <a:rPr lang="en-GB" sz="2400" dirty="0"/>
              <a:t>Vector control </a:t>
            </a:r>
          </a:p>
        </p:txBody>
      </p:sp>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33646484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70" y="247650"/>
            <a:ext cx="7806266" cy="5683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23747232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b="42676"/>
          <a:stretch/>
        </p:blipFill>
        <p:spPr bwMode="auto">
          <a:xfrm>
            <a:off x="338667" y="286354"/>
            <a:ext cx="5037393" cy="2915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3"/>
          <a:srcRect t="8470"/>
          <a:stretch/>
        </p:blipFill>
        <p:spPr>
          <a:xfrm>
            <a:off x="600182" y="3332648"/>
            <a:ext cx="7943636" cy="2538646"/>
          </a:xfrm>
          <a:prstGeom prst="rect">
            <a:avLst/>
          </a:prstGeom>
        </p:spPr>
      </p:pic>
    </p:spTree>
    <p:extLst>
      <p:ext uri="{BB962C8B-B14F-4D97-AF65-F5344CB8AC3E}">
        <p14:creationId xmlns:p14="http://schemas.microsoft.com/office/powerpoint/2010/main" val="402691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338452" y="210769"/>
            <a:ext cx="6468110" cy="574675"/>
          </a:xfrm>
          <a:prstGeom prst="rect">
            <a:avLst/>
          </a:prstGeom>
        </p:spPr>
        <p:txBody>
          <a:bodyPr vert="horz" wrap="square" lIns="0" tIns="12700" rIns="0" bIns="0" rtlCol="0">
            <a:spAutoFit/>
          </a:bodyPr>
          <a:lstStyle/>
          <a:p>
            <a:pPr marL="12700">
              <a:lnSpc>
                <a:spcPct val="100000"/>
              </a:lnSpc>
              <a:spcBef>
                <a:spcPts val="100"/>
              </a:spcBef>
              <a:tabLst>
                <a:tab pos="3879215" algn="l"/>
              </a:tabLst>
            </a:pPr>
            <a:r>
              <a:rPr spc="-15" dirty="0"/>
              <a:t>Accra </a:t>
            </a:r>
            <a:r>
              <a:rPr spc="-20" dirty="0"/>
              <a:t>e-waste</a:t>
            </a:r>
            <a:r>
              <a:rPr spc="25" dirty="0"/>
              <a:t> </a:t>
            </a:r>
            <a:r>
              <a:rPr spc="-15" dirty="0"/>
              <a:t>site</a:t>
            </a:r>
            <a:r>
              <a:rPr spc="5" dirty="0"/>
              <a:t> </a:t>
            </a:r>
            <a:r>
              <a:rPr dirty="0"/>
              <a:t>-	</a:t>
            </a:r>
            <a:r>
              <a:rPr spc="-5" dirty="0"/>
              <a:t>Agbogbloshie</a:t>
            </a:r>
          </a:p>
        </p:txBody>
      </p:sp>
      <p:sp>
        <p:nvSpPr>
          <p:cNvPr id="6" name="object 6"/>
          <p:cNvSpPr/>
          <p:nvPr/>
        </p:nvSpPr>
        <p:spPr>
          <a:xfrm>
            <a:off x="457200" y="897636"/>
            <a:ext cx="3995928" cy="265785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588764" y="914400"/>
            <a:ext cx="4227576" cy="284530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596895" y="3404615"/>
            <a:ext cx="3419855" cy="2555748"/>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775229"/>
          </a:xfrm>
        </p:spPr>
        <p:txBody>
          <a:bodyPr/>
          <a:lstStyle/>
          <a:p>
            <a:r>
              <a:rPr lang="en-US" sz="3600" b="1" dirty="0"/>
              <a:t>Diseases transmitted by rodents</a:t>
            </a:r>
          </a:p>
        </p:txBody>
      </p:sp>
      <p:sp>
        <p:nvSpPr>
          <p:cNvPr id="4" name="TextBox 3"/>
          <p:cNvSpPr txBox="1"/>
          <p:nvPr/>
        </p:nvSpPr>
        <p:spPr>
          <a:xfrm>
            <a:off x="457200" y="1405467"/>
            <a:ext cx="8009467" cy="4401205"/>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Hantavirus Pulmonary Syndrome</a:t>
            </a:r>
          </a:p>
          <a:p>
            <a:pPr marL="457200" indent="-457200">
              <a:buFont typeface="Arial" panose="020B0604020202020204" pitchFamily="34" charset="0"/>
              <a:buChar char="•"/>
            </a:pPr>
            <a:r>
              <a:rPr lang="en-US" sz="2800" dirty="0"/>
              <a:t>Lassa fever</a:t>
            </a:r>
          </a:p>
          <a:p>
            <a:pPr marL="457200" indent="-457200">
              <a:buFont typeface="Arial" panose="020B0604020202020204" pitchFamily="34" charset="0"/>
              <a:buChar char="•"/>
            </a:pPr>
            <a:r>
              <a:rPr lang="en-US" sz="2800" dirty="0"/>
              <a:t>Plague</a:t>
            </a:r>
          </a:p>
          <a:p>
            <a:pPr marL="457200" indent="-457200">
              <a:buFont typeface="Arial" panose="020B0604020202020204" pitchFamily="34" charset="0"/>
              <a:buChar char="•"/>
            </a:pPr>
            <a:r>
              <a:rPr lang="en-US" sz="2800" dirty="0"/>
              <a:t>Rat-Bite Fever</a:t>
            </a:r>
          </a:p>
          <a:p>
            <a:pPr marL="457200" indent="-457200">
              <a:buFont typeface="Arial" panose="020B0604020202020204" pitchFamily="34" charset="0"/>
              <a:buChar char="•"/>
            </a:pPr>
            <a:r>
              <a:rPr lang="en-US" sz="2800" dirty="0"/>
              <a:t>Salmonellosis</a:t>
            </a:r>
          </a:p>
          <a:p>
            <a:pPr marL="457200" indent="-457200">
              <a:buFont typeface="Arial" panose="020B0604020202020204" pitchFamily="34" charset="0"/>
              <a:buChar char="•"/>
            </a:pPr>
            <a:r>
              <a:rPr lang="en-US" sz="2800" dirty="0"/>
              <a:t>Tularemia</a:t>
            </a:r>
          </a:p>
          <a:p>
            <a:pPr marL="457200" indent="-457200">
              <a:buFont typeface="Arial" panose="020B0604020202020204" pitchFamily="34" charset="0"/>
              <a:buChar char="•"/>
            </a:pPr>
            <a:r>
              <a:rPr lang="en-US" sz="2800" dirty="0"/>
              <a:t>Hemorrhagic Fever with Renal Syndrome</a:t>
            </a:r>
          </a:p>
          <a:p>
            <a:pPr marL="457200" indent="-457200">
              <a:buFont typeface="Arial" panose="020B0604020202020204" pitchFamily="34" charset="0"/>
              <a:buChar char="•"/>
            </a:pPr>
            <a:r>
              <a:rPr lang="en-US" sz="2800" dirty="0"/>
              <a:t>Leptospirosis</a:t>
            </a:r>
          </a:p>
          <a:p>
            <a:endParaRPr lang="en-US" sz="2800" dirty="0"/>
          </a:p>
        </p:txBody>
      </p:sp>
    </p:spTree>
    <p:extLst>
      <p:ext uri="{BB962C8B-B14F-4D97-AF65-F5344CB8AC3E}">
        <p14:creationId xmlns:p14="http://schemas.microsoft.com/office/powerpoint/2010/main" val="36720825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17" t="60707" r="3214"/>
          <a:stretch/>
        </p:blipFill>
        <p:spPr bwMode="auto">
          <a:xfrm>
            <a:off x="364377" y="829733"/>
            <a:ext cx="8576417" cy="2376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is-IS" dirty="0"/>
              <a:t>2019/2020 </a:t>
            </a:r>
            <a:endParaRPr lang="en-US" dirty="0"/>
          </a:p>
        </p:txBody>
      </p:sp>
      <p:sp>
        <p:nvSpPr>
          <p:cNvPr id="4" name="TextBox 3"/>
          <p:cNvSpPr txBox="1"/>
          <p:nvPr/>
        </p:nvSpPr>
        <p:spPr>
          <a:xfrm>
            <a:off x="364067" y="3206386"/>
            <a:ext cx="8559800" cy="2677656"/>
          </a:xfrm>
          <a:prstGeom prst="rect">
            <a:avLst/>
          </a:prstGeom>
          <a:noFill/>
        </p:spPr>
        <p:txBody>
          <a:bodyPr wrap="square" rtlCol="0">
            <a:spAutoFit/>
          </a:bodyPr>
          <a:lstStyle/>
          <a:p>
            <a:pPr marL="342900" indent="-342900">
              <a:buFont typeface="Arial"/>
              <a:buChar char="•"/>
            </a:pPr>
            <a:r>
              <a:rPr lang="en-US" sz="2800" dirty="0"/>
              <a:t>Bacterial disease that affects humans and animals</a:t>
            </a:r>
          </a:p>
          <a:p>
            <a:pPr marL="342900" indent="-342900">
              <a:buFont typeface="Arial"/>
              <a:buChar char="•"/>
            </a:pPr>
            <a:r>
              <a:rPr lang="en-US" sz="2800" dirty="0"/>
              <a:t>Humans become infected through contact with water, food or soil containing urine from rats</a:t>
            </a:r>
          </a:p>
          <a:p>
            <a:pPr marL="342900" indent="-342900">
              <a:buFont typeface="Arial"/>
              <a:buChar char="•"/>
            </a:pPr>
            <a:r>
              <a:rPr lang="en-US" sz="2800" dirty="0"/>
              <a:t>Occurs when swallowing contaminated food or water (vector)</a:t>
            </a:r>
          </a:p>
          <a:p>
            <a:endParaRPr lang="en-US" sz="2800" dirty="0"/>
          </a:p>
        </p:txBody>
      </p:sp>
    </p:spTree>
    <p:extLst>
      <p:ext uri="{BB962C8B-B14F-4D97-AF65-F5344CB8AC3E}">
        <p14:creationId xmlns:p14="http://schemas.microsoft.com/office/powerpoint/2010/main" val="24738238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690562"/>
          </a:xfrm>
        </p:spPr>
        <p:txBody>
          <a:bodyPr/>
          <a:lstStyle/>
          <a:p>
            <a:r>
              <a:rPr lang="en-US" sz="3600" b="1" dirty="0"/>
              <a:t>Prevention and Control</a:t>
            </a:r>
          </a:p>
        </p:txBody>
      </p:sp>
      <p:sp>
        <p:nvSpPr>
          <p:cNvPr id="4" name="Rectangle 3"/>
          <p:cNvSpPr/>
          <p:nvPr/>
        </p:nvSpPr>
        <p:spPr>
          <a:xfrm>
            <a:off x="347133" y="1521936"/>
            <a:ext cx="8610600" cy="3539431"/>
          </a:xfrm>
          <a:prstGeom prst="rect">
            <a:avLst/>
          </a:prstGeom>
        </p:spPr>
        <p:txBody>
          <a:bodyPr wrap="square">
            <a:spAutoFit/>
          </a:bodyPr>
          <a:lstStyle/>
          <a:p>
            <a:pPr marL="457200" indent="-457200">
              <a:buFont typeface="Arial"/>
              <a:buChar char="•"/>
            </a:pPr>
            <a:r>
              <a:rPr lang="en-US" sz="2800" dirty="0"/>
              <a:t>Keep rodent problems (rats, mice) under control.</a:t>
            </a:r>
          </a:p>
          <a:p>
            <a:pPr marL="457200" indent="-457200">
              <a:buFont typeface="Arial"/>
              <a:buChar char="•"/>
            </a:pPr>
            <a:endParaRPr lang="en-US" sz="2800" dirty="0"/>
          </a:p>
          <a:p>
            <a:pPr marL="457200" indent="-457200">
              <a:buFont typeface="Arial"/>
              <a:buChar char="•"/>
            </a:pPr>
            <a:r>
              <a:rPr lang="en-US" sz="2800" dirty="0"/>
              <a:t>Wear protective clothing, especially footwear, if you must wade in flood waters or other areas that might be contaminated. </a:t>
            </a:r>
          </a:p>
          <a:p>
            <a:pPr marL="457200" indent="-457200">
              <a:buFont typeface="Arial"/>
              <a:buChar char="•"/>
            </a:pPr>
            <a:endParaRPr lang="en-US" sz="2800" dirty="0"/>
          </a:p>
          <a:p>
            <a:pPr marL="457200" indent="-457200">
              <a:buFont typeface="Arial"/>
              <a:buChar char="•"/>
            </a:pPr>
            <a:r>
              <a:rPr lang="en-US" sz="2800" dirty="0"/>
              <a:t>Avoid contact with environments contaminated with animal urine.</a:t>
            </a:r>
          </a:p>
        </p:txBody>
      </p:sp>
    </p:spTree>
    <p:extLst>
      <p:ext uri="{BB962C8B-B14F-4D97-AF65-F5344CB8AC3E}">
        <p14:creationId xmlns:p14="http://schemas.microsoft.com/office/powerpoint/2010/main" val="24578765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A4D3D1-7C2D-4902-8D1F-A9F9927B59E5}"/>
              </a:ext>
            </a:extLst>
          </p:cNvPr>
          <p:cNvSpPr>
            <a:spLocks noGrp="1"/>
          </p:cNvSpPr>
          <p:nvPr>
            <p:ph type="ftr" sz="quarter" idx="11"/>
          </p:nvPr>
        </p:nvSpPr>
        <p:spPr/>
        <p:txBody>
          <a:bodyPr/>
          <a:lstStyle/>
          <a:p>
            <a:r>
              <a:rPr lang="is-IS" dirty="0"/>
              <a:t>2019/2020 </a:t>
            </a:r>
            <a:endParaRPr lang="en-US" dirty="0"/>
          </a:p>
        </p:txBody>
      </p:sp>
      <p:sp>
        <p:nvSpPr>
          <p:cNvPr id="3" name="Title 2">
            <a:extLst>
              <a:ext uri="{FF2B5EF4-FFF2-40B4-BE49-F238E27FC236}">
                <a16:creationId xmlns:a16="http://schemas.microsoft.com/office/drawing/2014/main" id="{F2EC81D7-9CE0-49D0-BF65-8F9BAC54B6A7}"/>
              </a:ext>
            </a:extLst>
          </p:cNvPr>
          <p:cNvSpPr>
            <a:spLocks noGrp="1"/>
          </p:cNvSpPr>
          <p:nvPr>
            <p:ph type="title"/>
          </p:nvPr>
        </p:nvSpPr>
        <p:spPr>
          <a:xfrm>
            <a:off x="427653" y="1972808"/>
            <a:ext cx="8229600" cy="1526171"/>
          </a:xfrm>
        </p:spPr>
        <p:txBody>
          <a:bodyPr/>
          <a:lstStyle/>
          <a:p>
            <a:r>
              <a:rPr lang="en-US" b="1" dirty="0">
                <a:solidFill>
                  <a:srgbClr val="00B050"/>
                </a:solidFill>
                <a:latin typeface="Algerian" panose="04020705040A02060702" pitchFamily="82" charset="0"/>
              </a:rPr>
              <a:t>BIOFILMS</a:t>
            </a:r>
          </a:p>
        </p:txBody>
      </p:sp>
    </p:spTree>
    <p:extLst>
      <p:ext uri="{BB962C8B-B14F-4D97-AF65-F5344CB8AC3E}">
        <p14:creationId xmlns:p14="http://schemas.microsoft.com/office/powerpoint/2010/main" val="19082145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Biofilms</a:t>
            </a:r>
          </a:p>
        </p:txBody>
      </p:sp>
      <p:grpSp>
        <p:nvGrpSpPr>
          <p:cNvPr id="3" name="Group 2"/>
          <p:cNvGrpSpPr/>
          <p:nvPr/>
        </p:nvGrpSpPr>
        <p:grpSpPr>
          <a:xfrm>
            <a:off x="206443" y="1417638"/>
            <a:ext cx="8683557" cy="4236713"/>
            <a:chOff x="409643" y="2463432"/>
            <a:chExt cx="11434598" cy="4125275"/>
          </a:xfrm>
        </p:grpSpPr>
        <p:pic>
          <p:nvPicPr>
            <p:cNvPr id="4" name="Picture 3"/>
            <p:cNvPicPr>
              <a:picLocks noChangeAspect="1"/>
            </p:cNvPicPr>
            <p:nvPr/>
          </p:nvPicPr>
          <p:blipFill>
            <a:blip r:embed="rId2"/>
            <a:stretch>
              <a:fillRect/>
            </a:stretch>
          </p:blipFill>
          <p:spPr>
            <a:xfrm>
              <a:off x="409643" y="2463432"/>
              <a:ext cx="6847918" cy="3861907"/>
            </a:xfrm>
            <a:prstGeom prst="rect">
              <a:avLst/>
            </a:prstGeom>
          </p:spPr>
        </p:pic>
        <p:pic>
          <p:nvPicPr>
            <p:cNvPr id="5" name="Picture 4"/>
            <p:cNvPicPr>
              <a:picLocks noChangeAspect="1"/>
            </p:cNvPicPr>
            <p:nvPr/>
          </p:nvPicPr>
          <p:blipFill>
            <a:blip r:embed="rId3"/>
            <a:stretch>
              <a:fillRect/>
            </a:stretch>
          </p:blipFill>
          <p:spPr>
            <a:xfrm>
              <a:off x="7367112" y="2478917"/>
              <a:ext cx="2174209" cy="1982671"/>
            </a:xfrm>
            <a:prstGeom prst="rect">
              <a:avLst/>
            </a:prstGeom>
          </p:spPr>
        </p:pic>
        <p:pic>
          <p:nvPicPr>
            <p:cNvPr id="6" name="Picture 5"/>
            <p:cNvPicPr>
              <a:picLocks noChangeAspect="1"/>
            </p:cNvPicPr>
            <p:nvPr/>
          </p:nvPicPr>
          <p:blipFill>
            <a:blip r:embed="rId4"/>
            <a:stretch>
              <a:fillRect/>
            </a:stretch>
          </p:blipFill>
          <p:spPr>
            <a:xfrm>
              <a:off x="7257647" y="4508500"/>
              <a:ext cx="2389446" cy="2080207"/>
            </a:xfrm>
            <a:prstGeom prst="rect">
              <a:avLst/>
            </a:prstGeom>
          </p:spPr>
        </p:pic>
        <p:pic>
          <p:nvPicPr>
            <p:cNvPr id="7" name="Picture 6"/>
            <p:cNvPicPr>
              <a:picLocks noChangeAspect="1"/>
            </p:cNvPicPr>
            <p:nvPr/>
          </p:nvPicPr>
          <p:blipFill>
            <a:blip r:embed="rId5"/>
            <a:stretch>
              <a:fillRect/>
            </a:stretch>
          </p:blipFill>
          <p:spPr>
            <a:xfrm>
              <a:off x="9667575" y="2721290"/>
              <a:ext cx="2176666" cy="3127292"/>
            </a:xfrm>
            <a:prstGeom prst="rect">
              <a:avLst/>
            </a:prstGeom>
          </p:spPr>
        </p:pic>
      </p:grpSp>
      <p:sp>
        <p:nvSpPr>
          <p:cNvPr id="8" name="Footer Placeholder 7"/>
          <p:cNvSpPr>
            <a:spLocks noGrp="1"/>
          </p:cNvSpPr>
          <p:nvPr>
            <p:ph type="ftr" sz="quarter" idx="11"/>
          </p:nvPr>
        </p:nvSpPr>
        <p:spPr/>
        <p:txBody>
          <a:bodyPr/>
          <a:lstStyle/>
          <a:p>
            <a:r>
              <a:rPr lang="is-IS" dirty="0"/>
              <a:t>2019/2020 </a:t>
            </a:r>
            <a:endParaRPr lang="en-US" dirty="0"/>
          </a:p>
        </p:txBody>
      </p:sp>
    </p:spTree>
    <p:extLst>
      <p:ext uri="{BB962C8B-B14F-4D97-AF65-F5344CB8AC3E}">
        <p14:creationId xmlns:p14="http://schemas.microsoft.com/office/powerpoint/2010/main" val="15294434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2"/>
          <p:cNvSpPr txBox="1">
            <a:spLocks/>
          </p:cNvSpPr>
          <p:nvPr/>
        </p:nvSpPr>
        <p:spPr>
          <a:xfrm>
            <a:off x="428625" y="243626"/>
            <a:ext cx="7886700" cy="9024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GB" sz="3600" b="1" dirty="0"/>
              <a:t>Biofilms</a:t>
            </a:r>
            <a:endParaRPr lang="en-US" sz="3600" b="1" dirty="0"/>
          </a:p>
        </p:txBody>
      </p:sp>
      <p:sp>
        <p:nvSpPr>
          <p:cNvPr id="5" name="Content Placeholder 1"/>
          <p:cNvSpPr txBox="1">
            <a:spLocks/>
          </p:cNvSpPr>
          <p:nvPr/>
        </p:nvSpPr>
        <p:spPr>
          <a:xfrm>
            <a:off x="186267" y="796301"/>
            <a:ext cx="8891230" cy="526539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Slimy aggregates of microorganisms in which cells are stuck to each other and/or to a surface.</a:t>
            </a:r>
          </a:p>
          <a:p>
            <a:pPr>
              <a:buFont typeface="Arial"/>
              <a:buNone/>
            </a:pPr>
            <a:endParaRPr lang="en-GB" sz="2400" b="1" dirty="0">
              <a:solidFill>
                <a:srgbClr val="FF0000"/>
              </a:solidFill>
            </a:endParaRPr>
          </a:p>
          <a:p>
            <a:r>
              <a:rPr lang="en-GB" sz="2400" b="1" dirty="0">
                <a:solidFill>
                  <a:srgbClr val="FF0000"/>
                </a:solidFill>
              </a:rPr>
              <a:t>They may form on living or non-living surfaces </a:t>
            </a:r>
            <a:r>
              <a:rPr lang="en-GB" sz="2400" dirty="0"/>
              <a:t>(</a:t>
            </a:r>
            <a:r>
              <a:rPr lang="en-US" sz="2400" dirty="0"/>
              <a:t>rocks, leaves, water.)</a:t>
            </a:r>
          </a:p>
          <a:p>
            <a:r>
              <a:rPr lang="en-US" sz="2400" dirty="0"/>
              <a:t>Complex aggregation of microorganisms often seen adhering to the surface of water.</a:t>
            </a:r>
          </a:p>
          <a:p>
            <a:pPr>
              <a:buFont typeface="Wingdings 2" pitchFamily="18" charset="2"/>
              <a:buNone/>
            </a:pPr>
            <a:endParaRPr lang="en-US" sz="2400" dirty="0"/>
          </a:p>
          <a:p>
            <a:r>
              <a:rPr lang="en-US" sz="2400" dirty="0"/>
              <a:t>May initially consist of </a:t>
            </a:r>
            <a:r>
              <a:rPr lang="en-US" sz="2400" b="1" dirty="0">
                <a:solidFill>
                  <a:srgbClr val="FF0000"/>
                </a:solidFill>
              </a:rPr>
              <a:t>one bacteria type </a:t>
            </a:r>
            <a:r>
              <a:rPr lang="en-US" sz="2400" dirty="0"/>
              <a:t>but later contain several bacteria.</a:t>
            </a:r>
          </a:p>
          <a:p>
            <a:pPr>
              <a:buFont typeface="Wingdings 2" pitchFamily="18" charset="2"/>
              <a:buNone/>
            </a:pPr>
            <a:endParaRPr lang="en-US" sz="2400" dirty="0"/>
          </a:p>
          <a:p>
            <a:r>
              <a:rPr lang="en-US" sz="2400" dirty="0"/>
              <a:t>May include bacteria, protozoa, fungi, </a:t>
            </a:r>
            <a:r>
              <a:rPr lang="en-US" sz="2400" dirty="0" err="1"/>
              <a:t>archaea</a:t>
            </a:r>
            <a:r>
              <a:rPr lang="en-US" sz="2400" dirty="0"/>
              <a:t> and algae.</a:t>
            </a:r>
          </a:p>
          <a:p>
            <a:pPr>
              <a:buFont typeface="Wingdings 2" pitchFamily="18" charset="2"/>
              <a:buNone/>
            </a:pPr>
            <a:endParaRPr lang="en-US" sz="2400" dirty="0"/>
          </a:p>
          <a:p>
            <a:pPr>
              <a:buFont typeface="Wingdings 2" pitchFamily="18" charset="2"/>
              <a:buNone/>
            </a:pPr>
            <a:endParaRPr lang="en-US" sz="2400" dirty="0"/>
          </a:p>
        </p:txBody>
      </p:sp>
      <p:sp>
        <p:nvSpPr>
          <p:cNvPr id="6" name="Footer Placeholder 1"/>
          <p:cNvSpPr txBox="1">
            <a:spLocks/>
          </p:cNvSpPr>
          <p:nvPr/>
        </p:nvSpPr>
        <p:spPr>
          <a:xfrm>
            <a:off x="3276600" y="6508750"/>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s-IS" dirty="0"/>
              <a:t> </a:t>
            </a:r>
            <a:endParaRPr lang="en-GB" dirty="0"/>
          </a:p>
        </p:txBody>
      </p:sp>
    </p:spTree>
    <p:extLst>
      <p:ext uri="{BB962C8B-B14F-4D97-AF65-F5344CB8AC3E}">
        <p14:creationId xmlns:p14="http://schemas.microsoft.com/office/powerpoint/2010/main" val="42472452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6" name="Content Placeholder 1"/>
          <p:cNvSpPr txBox="1">
            <a:spLocks/>
          </p:cNvSpPr>
          <p:nvPr/>
        </p:nvSpPr>
        <p:spPr>
          <a:xfrm>
            <a:off x="186268" y="444865"/>
            <a:ext cx="8721294" cy="53981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dirty="0"/>
              <a:t>Biofilms provide:</a:t>
            </a:r>
          </a:p>
          <a:p>
            <a:pPr marL="0" indent="0">
              <a:buFont typeface="Arial"/>
              <a:buNone/>
            </a:pPr>
            <a:endParaRPr lang="en-GB" sz="2800" dirty="0"/>
          </a:p>
          <a:p>
            <a:r>
              <a:rPr lang="en-GB" sz="2800" dirty="0"/>
              <a:t>Nutrients for pathogens</a:t>
            </a:r>
          </a:p>
          <a:p>
            <a:endParaRPr lang="en-GB" sz="2800" dirty="0"/>
          </a:p>
          <a:p>
            <a:r>
              <a:rPr lang="en-GB" sz="2800" dirty="0"/>
              <a:t>Microhabitats for growth</a:t>
            </a:r>
          </a:p>
          <a:p>
            <a:endParaRPr lang="en-GB" sz="2800" dirty="0"/>
          </a:p>
          <a:p>
            <a:r>
              <a:rPr lang="en-GB" sz="2800" dirty="0"/>
              <a:t>Protection from biocides (increased resistance to detergents and antibiotics) such as chlorine and sunlight.</a:t>
            </a:r>
          </a:p>
          <a:p>
            <a:endParaRPr lang="en-GB" sz="2800" dirty="0"/>
          </a:p>
        </p:txBody>
      </p:sp>
    </p:spTree>
    <p:extLst>
      <p:ext uri="{BB962C8B-B14F-4D97-AF65-F5344CB8AC3E}">
        <p14:creationId xmlns:p14="http://schemas.microsoft.com/office/powerpoint/2010/main" val="5952534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extBox 3"/>
          <p:cNvSpPr txBox="1"/>
          <p:nvPr/>
        </p:nvSpPr>
        <p:spPr>
          <a:xfrm>
            <a:off x="414763" y="260287"/>
            <a:ext cx="8102703" cy="646331"/>
          </a:xfrm>
          <a:prstGeom prst="rect">
            <a:avLst/>
          </a:prstGeom>
          <a:noFill/>
        </p:spPr>
        <p:txBody>
          <a:bodyPr wrap="square" rtlCol="0">
            <a:spAutoFit/>
          </a:bodyPr>
          <a:lstStyle/>
          <a:p>
            <a:r>
              <a:rPr lang="en-US" sz="3600" b="1" dirty="0">
                <a:solidFill>
                  <a:srgbClr val="055D13"/>
                </a:solidFill>
              </a:rPr>
              <a:t>Mechanism of biofilm formation</a:t>
            </a:r>
          </a:p>
        </p:txBody>
      </p:sp>
      <p:sp>
        <p:nvSpPr>
          <p:cNvPr id="5" name="Content Placeholder 1"/>
          <p:cNvSpPr txBox="1">
            <a:spLocks/>
          </p:cNvSpPr>
          <p:nvPr/>
        </p:nvSpPr>
        <p:spPr>
          <a:xfrm>
            <a:off x="88847" y="1221308"/>
            <a:ext cx="8754533" cy="482035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t>The formation of biofilm begins when free-floating microorganisms begin to pack themselves loosely together and attach to the surfaces through </a:t>
            </a:r>
            <a:r>
              <a:rPr lang="en-GB" sz="2400" b="1" dirty="0">
                <a:solidFill>
                  <a:srgbClr val="FF0000"/>
                </a:solidFill>
              </a:rPr>
              <a:t>weak</a:t>
            </a:r>
            <a:r>
              <a:rPr lang="en-GB" sz="2400" dirty="0"/>
              <a:t> but </a:t>
            </a:r>
            <a:r>
              <a:rPr lang="en-GB" sz="2400" b="1" dirty="0">
                <a:solidFill>
                  <a:srgbClr val="FF0000"/>
                </a:solidFill>
              </a:rPr>
              <a:t>reversible</a:t>
            </a:r>
            <a:r>
              <a:rPr lang="en-GB" sz="2400" dirty="0"/>
              <a:t> </a:t>
            </a:r>
            <a:r>
              <a:rPr lang="en-GB" sz="2400" b="1" dirty="0">
                <a:solidFill>
                  <a:srgbClr val="FF0000"/>
                </a:solidFill>
              </a:rPr>
              <a:t>van der Waal’s forces. </a:t>
            </a:r>
          </a:p>
          <a:p>
            <a:pPr marL="0" indent="0">
              <a:buFont typeface="Arial"/>
              <a:buNone/>
            </a:pPr>
            <a:endParaRPr lang="en-GB" sz="2400" dirty="0"/>
          </a:p>
          <a:p>
            <a:pPr marL="0" indent="0">
              <a:buFont typeface="Arial"/>
              <a:buNone/>
            </a:pPr>
            <a:r>
              <a:rPr lang="en-GB" sz="2400" dirty="0"/>
              <a:t>Over time, they are able to attach permanently (become </a:t>
            </a:r>
            <a:r>
              <a:rPr lang="en-GB" sz="2400" b="1" dirty="0">
                <a:solidFill>
                  <a:srgbClr val="FF0000"/>
                </a:solidFill>
              </a:rPr>
              <a:t>irreversible</a:t>
            </a:r>
            <a:r>
              <a:rPr lang="en-GB" sz="2400" dirty="0"/>
              <a:t>) by producing </a:t>
            </a:r>
            <a:r>
              <a:rPr lang="en-GB" sz="2400" b="1" dirty="0">
                <a:solidFill>
                  <a:srgbClr val="FF0000"/>
                </a:solidFill>
              </a:rPr>
              <a:t>extracellular polysaccharide </a:t>
            </a:r>
            <a:r>
              <a:rPr lang="en-GB" sz="2400" dirty="0"/>
              <a:t>or in some cases by means of specialised structures termed </a:t>
            </a:r>
            <a:r>
              <a:rPr lang="en-GB" sz="2400" b="1" dirty="0">
                <a:solidFill>
                  <a:srgbClr val="FF0000"/>
                </a:solidFill>
              </a:rPr>
              <a:t>holdfasts </a:t>
            </a:r>
            <a:r>
              <a:rPr lang="en-GB" sz="2400" dirty="0"/>
              <a:t>or other cell adhesion structures like </a:t>
            </a:r>
            <a:r>
              <a:rPr lang="en-GB" sz="2400" b="1" dirty="0" err="1">
                <a:solidFill>
                  <a:srgbClr val="FF0000"/>
                </a:solidFill>
              </a:rPr>
              <a:t>Pili</a:t>
            </a:r>
            <a:r>
              <a:rPr lang="en-GB" sz="2400" b="1" dirty="0">
                <a:solidFill>
                  <a:srgbClr val="FF0000"/>
                </a:solidFill>
              </a:rPr>
              <a:t>, flagella and fimbriae.</a:t>
            </a:r>
          </a:p>
          <a:p>
            <a:pPr marL="0" indent="0">
              <a:buFont typeface="Arial"/>
              <a:buNone/>
            </a:pPr>
            <a:endParaRPr lang="en-GB" sz="2400" b="1" dirty="0">
              <a:solidFill>
                <a:srgbClr val="FF0000"/>
              </a:solidFill>
            </a:endParaRPr>
          </a:p>
        </p:txBody>
      </p:sp>
    </p:spTree>
    <p:extLst>
      <p:ext uri="{BB962C8B-B14F-4D97-AF65-F5344CB8AC3E}">
        <p14:creationId xmlns:p14="http://schemas.microsoft.com/office/powerpoint/2010/main" val="14471317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extBox 3"/>
          <p:cNvSpPr txBox="1"/>
          <p:nvPr/>
        </p:nvSpPr>
        <p:spPr>
          <a:xfrm>
            <a:off x="721996" y="105508"/>
            <a:ext cx="7020257" cy="584776"/>
          </a:xfrm>
          <a:prstGeom prst="rect">
            <a:avLst/>
          </a:prstGeom>
          <a:noFill/>
        </p:spPr>
        <p:txBody>
          <a:bodyPr wrap="square" rtlCol="0">
            <a:spAutoFit/>
          </a:bodyPr>
          <a:lstStyle/>
          <a:p>
            <a:r>
              <a:rPr lang="en-US" sz="3200" b="1" dirty="0">
                <a:solidFill>
                  <a:srgbClr val="055D13"/>
                </a:solidFill>
              </a:rPr>
              <a:t>Steps in Biofilm Development (5 stages)</a:t>
            </a:r>
          </a:p>
        </p:txBody>
      </p:sp>
      <p:pic>
        <p:nvPicPr>
          <p:cNvPr id="5" name="Picture 4"/>
          <p:cNvPicPr>
            <a:picLocks noChangeAspect="1"/>
          </p:cNvPicPr>
          <p:nvPr/>
        </p:nvPicPr>
        <p:blipFill>
          <a:blip r:embed="rId2"/>
          <a:stretch>
            <a:fillRect/>
          </a:stretch>
        </p:blipFill>
        <p:spPr>
          <a:xfrm>
            <a:off x="222437" y="758016"/>
            <a:ext cx="8680297" cy="3286716"/>
          </a:xfrm>
          <a:prstGeom prst="rect">
            <a:avLst/>
          </a:prstGeom>
        </p:spPr>
      </p:pic>
      <p:sp>
        <p:nvSpPr>
          <p:cNvPr id="6" name="Rectangle 3"/>
          <p:cNvSpPr>
            <a:spLocks noChangeArrowheads="1"/>
          </p:cNvSpPr>
          <p:nvPr/>
        </p:nvSpPr>
        <p:spPr bwMode="auto">
          <a:xfrm>
            <a:off x="357159" y="4180196"/>
            <a:ext cx="8501122" cy="1631216"/>
          </a:xfrm>
          <a:prstGeom prst="rect">
            <a:avLst/>
          </a:prstGeom>
          <a:noFill/>
          <a:ln w="9525">
            <a:noFill/>
            <a:miter lim="800000"/>
            <a:headEnd/>
            <a:tailEnd/>
          </a:ln>
          <a:effectLst/>
        </p:spPr>
        <p:txBody>
          <a:bodyPr numCol="2" anchor="ctr">
            <a:spAutoFit/>
          </a:bodyPr>
          <a:lstStyle/>
          <a:p>
            <a:pPr>
              <a:defRPr/>
            </a:pPr>
            <a:r>
              <a:rPr lang="en-US" sz="2000" b="1" dirty="0">
                <a:ea typeface="Calibri" pitchFamily="34" charset="0"/>
                <a:cs typeface="Times New Roman" pitchFamily="18" charset="0"/>
              </a:rPr>
              <a:t>Stage 1 : Initial attachment;    </a:t>
            </a:r>
          </a:p>
          <a:p>
            <a:pPr>
              <a:defRPr/>
            </a:pPr>
            <a:r>
              <a:rPr lang="en-US" sz="2000" b="1" dirty="0">
                <a:ea typeface="Calibri" pitchFamily="34" charset="0"/>
                <a:cs typeface="Times New Roman" pitchFamily="18" charset="0"/>
              </a:rPr>
              <a:t>Stage 2 : Irreversible attachment; </a:t>
            </a:r>
          </a:p>
          <a:p>
            <a:pPr>
              <a:defRPr/>
            </a:pPr>
            <a:r>
              <a:rPr lang="en-US" sz="2000" b="1" dirty="0">
                <a:ea typeface="Calibri" pitchFamily="34" charset="0"/>
                <a:cs typeface="Times New Roman" pitchFamily="18" charset="0"/>
              </a:rPr>
              <a:t>Stage 3 : Maturation I; </a:t>
            </a:r>
          </a:p>
          <a:p>
            <a:pPr>
              <a:defRPr/>
            </a:pPr>
            <a:r>
              <a:rPr lang="en-US" sz="2000" b="1" dirty="0">
                <a:ea typeface="Calibri" pitchFamily="34" charset="0"/>
                <a:cs typeface="Times New Roman" pitchFamily="18" charset="0"/>
              </a:rPr>
              <a:t>Stage 4 : Maturation II;</a:t>
            </a:r>
          </a:p>
          <a:p>
            <a:pPr>
              <a:defRPr/>
            </a:pPr>
            <a:r>
              <a:rPr lang="en-US" sz="2000" b="1" dirty="0">
                <a:ea typeface="Calibri" pitchFamily="34" charset="0"/>
                <a:cs typeface="Times New Roman" pitchFamily="18" charset="0"/>
              </a:rPr>
              <a:t>Stage 5 : Dispersion</a:t>
            </a:r>
          </a:p>
          <a:p>
            <a:pPr>
              <a:defRPr/>
            </a:pPr>
            <a:endParaRPr lang="en-US" sz="2000" b="1" dirty="0">
              <a:ea typeface="Calibri" pitchFamily="34" charset="0"/>
              <a:cs typeface="Times New Roman" pitchFamily="18" charset="0"/>
            </a:endParaRPr>
          </a:p>
        </p:txBody>
      </p:sp>
    </p:spTree>
    <p:extLst>
      <p:ext uri="{BB962C8B-B14F-4D97-AF65-F5344CB8AC3E}">
        <p14:creationId xmlns:p14="http://schemas.microsoft.com/office/powerpoint/2010/main" val="28839942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289983" y="283870"/>
            <a:ext cx="8616950" cy="57316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sz="2600" b="1" dirty="0">
              <a:ea typeface="Calibri" pitchFamily="34" charset="0"/>
              <a:cs typeface="Times New Roman" pitchFamily="18" charset="0"/>
            </a:endParaRPr>
          </a:p>
          <a:p>
            <a:pPr>
              <a:defRPr/>
            </a:pPr>
            <a:r>
              <a:rPr lang="en-US" sz="2600" b="1" dirty="0">
                <a:ea typeface="Calibri" pitchFamily="34" charset="0"/>
                <a:cs typeface="Times New Roman" pitchFamily="18" charset="0"/>
              </a:rPr>
              <a:t>Initial attachment: </a:t>
            </a:r>
            <a:r>
              <a:rPr lang="en-US" sz="2600" dirty="0">
                <a:ea typeface="Calibri" pitchFamily="34" charset="0"/>
                <a:cs typeface="Times New Roman" pitchFamily="18" charset="0"/>
              </a:rPr>
              <a:t>Aided by weak reversible van der Waals interactions between the </a:t>
            </a:r>
            <a:r>
              <a:rPr lang="en-US" sz="2600" b="1" dirty="0">
                <a:solidFill>
                  <a:srgbClr val="FF0000"/>
                </a:solidFill>
                <a:ea typeface="Calibri" pitchFamily="34" charset="0"/>
                <a:cs typeface="Times New Roman" pitchFamily="18" charset="0"/>
              </a:rPr>
              <a:t>cell surface </a:t>
            </a:r>
            <a:r>
              <a:rPr lang="en-US" sz="2600" dirty="0">
                <a:ea typeface="Calibri" pitchFamily="34" charset="0"/>
                <a:cs typeface="Times New Roman" pitchFamily="18" charset="0"/>
              </a:rPr>
              <a:t>and the </a:t>
            </a:r>
            <a:r>
              <a:rPr lang="en-US" sz="2600" b="1" dirty="0">
                <a:solidFill>
                  <a:srgbClr val="FF0000"/>
                </a:solidFill>
                <a:ea typeface="Calibri" pitchFamily="34" charset="0"/>
                <a:cs typeface="Times New Roman" pitchFamily="18" charset="0"/>
              </a:rPr>
              <a:t>substratum</a:t>
            </a:r>
            <a:r>
              <a:rPr lang="en-US" sz="2600" dirty="0">
                <a:ea typeface="Calibri" pitchFamily="34" charset="0"/>
                <a:cs typeface="Times New Roman" pitchFamily="18" charset="0"/>
              </a:rPr>
              <a:t>.</a:t>
            </a:r>
          </a:p>
          <a:p>
            <a:pPr>
              <a:defRPr/>
            </a:pPr>
            <a:r>
              <a:rPr lang="en-US" sz="2600" b="1" dirty="0">
                <a:ea typeface="Calibri" pitchFamily="34" charset="0"/>
                <a:cs typeface="Times New Roman" pitchFamily="18" charset="0"/>
              </a:rPr>
              <a:t>Irreversible attachment: </a:t>
            </a:r>
            <a:r>
              <a:rPr lang="en-US" sz="2600" dirty="0">
                <a:ea typeface="Calibri" pitchFamily="34" charset="0"/>
                <a:cs typeface="Times New Roman" pitchFamily="18" charset="0"/>
              </a:rPr>
              <a:t>Development of micro-colonies which is promoted by the growth and division of the first attached cells</a:t>
            </a:r>
          </a:p>
          <a:p>
            <a:pPr>
              <a:defRPr/>
            </a:pPr>
            <a:r>
              <a:rPr lang="en-US" sz="2600" b="1" dirty="0">
                <a:ea typeface="Calibri" pitchFamily="34" charset="0"/>
                <a:cs typeface="Times New Roman" pitchFamily="18" charset="0"/>
              </a:rPr>
              <a:t>Maturation I: </a:t>
            </a:r>
            <a:r>
              <a:rPr lang="en-US" sz="2600" dirty="0">
                <a:ea typeface="Calibri" pitchFamily="34" charset="0"/>
                <a:cs typeface="Times New Roman" pitchFamily="18" charset="0"/>
              </a:rPr>
              <a:t>Micro-colonies </a:t>
            </a:r>
            <a:r>
              <a:rPr lang="en-US" sz="2600" b="1" dirty="0">
                <a:solidFill>
                  <a:srgbClr val="FF0000"/>
                </a:solidFill>
                <a:ea typeface="Calibri" pitchFamily="34" charset="0"/>
                <a:cs typeface="Times New Roman" pitchFamily="18" charset="0"/>
              </a:rPr>
              <a:t>enlarge</a:t>
            </a:r>
            <a:r>
              <a:rPr lang="en-US" sz="2600" dirty="0">
                <a:ea typeface="Calibri" pitchFamily="34" charset="0"/>
                <a:cs typeface="Times New Roman" pitchFamily="18" charset="0"/>
              </a:rPr>
              <a:t> to form the first layer of cells covering the surface</a:t>
            </a:r>
          </a:p>
          <a:p>
            <a:pPr>
              <a:defRPr/>
            </a:pPr>
            <a:r>
              <a:rPr lang="en-US" sz="2600" b="1" dirty="0">
                <a:ea typeface="Calibri" pitchFamily="34" charset="0"/>
                <a:cs typeface="Times New Roman" pitchFamily="18" charset="0"/>
              </a:rPr>
              <a:t>Maturation II: </a:t>
            </a:r>
            <a:r>
              <a:rPr lang="en-US" sz="2600" dirty="0">
                <a:ea typeface="Calibri" pitchFamily="34" charset="0"/>
                <a:cs typeface="Times New Roman" pitchFamily="18" charset="0"/>
              </a:rPr>
              <a:t>Multiple layers pile up and form a mature biofilm indicated by the presence of macro-colonies surrounded by </a:t>
            </a:r>
            <a:r>
              <a:rPr lang="en-US" sz="2600" b="1" dirty="0">
                <a:solidFill>
                  <a:srgbClr val="FF0000"/>
                </a:solidFill>
                <a:ea typeface="Calibri" pitchFamily="34" charset="0"/>
                <a:cs typeface="Times New Roman" pitchFamily="18" charset="0"/>
              </a:rPr>
              <a:t>water channels</a:t>
            </a:r>
          </a:p>
          <a:p>
            <a:pPr>
              <a:defRPr/>
            </a:pPr>
            <a:r>
              <a:rPr lang="en-US" sz="2600" b="1" dirty="0">
                <a:ea typeface="Calibri" pitchFamily="34" charset="0"/>
                <a:cs typeface="Times New Roman" pitchFamily="18" charset="0"/>
              </a:rPr>
              <a:t>Dispersion: </a:t>
            </a:r>
            <a:r>
              <a:rPr lang="en-US" sz="2600" dirty="0">
                <a:ea typeface="Calibri" pitchFamily="34" charset="0"/>
                <a:cs typeface="Times New Roman" pitchFamily="18" charset="0"/>
              </a:rPr>
              <a:t>They </a:t>
            </a:r>
            <a:r>
              <a:rPr lang="en-US" sz="2600" b="1" dirty="0">
                <a:solidFill>
                  <a:srgbClr val="FF0000"/>
                </a:solidFill>
                <a:ea typeface="Calibri" pitchFamily="34" charset="0"/>
                <a:cs typeface="Times New Roman" pitchFamily="18" charset="0"/>
              </a:rPr>
              <a:t>spread</a:t>
            </a:r>
            <a:r>
              <a:rPr lang="en-US" sz="2600" dirty="0">
                <a:ea typeface="Calibri" pitchFamily="34" charset="0"/>
                <a:cs typeface="Times New Roman" pitchFamily="18" charset="0"/>
              </a:rPr>
              <a:t> and </a:t>
            </a:r>
            <a:r>
              <a:rPr lang="en-US" sz="2600" b="1" dirty="0">
                <a:solidFill>
                  <a:srgbClr val="FF0000"/>
                </a:solidFill>
                <a:ea typeface="Calibri" pitchFamily="34" charset="0"/>
                <a:cs typeface="Times New Roman" pitchFamily="18" charset="0"/>
              </a:rPr>
              <a:t>colonize</a:t>
            </a:r>
            <a:r>
              <a:rPr lang="en-US" sz="2600" dirty="0">
                <a:ea typeface="Calibri" pitchFamily="34" charset="0"/>
                <a:cs typeface="Times New Roman" pitchFamily="18" charset="0"/>
              </a:rPr>
              <a:t> other niches</a:t>
            </a:r>
          </a:p>
          <a:p>
            <a:endParaRPr lang="en-US" sz="2600" dirty="0"/>
          </a:p>
        </p:txBody>
      </p:sp>
    </p:spTree>
    <p:extLst>
      <p:ext uri="{BB962C8B-B14F-4D97-AF65-F5344CB8AC3E}">
        <p14:creationId xmlns:p14="http://schemas.microsoft.com/office/powerpoint/2010/main" val="2686028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861466" y="2504313"/>
            <a:ext cx="7423150" cy="696595"/>
          </a:xfrm>
          <a:prstGeom prst="rect">
            <a:avLst/>
          </a:prstGeom>
        </p:spPr>
        <p:txBody>
          <a:bodyPr vert="horz" wrap="square" lIns="0" tIns="13335" rIns="0" bIns="0" rtlCol="0">
            <a:spAutoFit/>
          </a:bodyPr>
          <a:lstStyle/>
          <a:p>
            <a:pPr marL="12700">
              <a:lnSpc>
                <a:spcPct val="100000"/>
              </a:lnSpc>
              <a:spcBef>
                <a:spcPts val="105"/>
              </a:spcBef>
            </a:pPr>
            <a:r>
              <a:rPr sz="4400" spc="-20" dirty="0"/>
              <a:t>Natural </a:t>
            </a:r>
            <a:r>
              <a:rPr sz="4400" spc="-10" dirty="0"/>
              <a:t>Microbial</a:t>
            </a:r>
            <a:r>
              <a:rPr sz="4400" spc="-45" dirty="0"/>
              <a:t> </a:t>
            </a:r>
            <a:r>
              <a:rPr sz="4400" spc="-15" dirty="0"/>
              <a:t>Environments</a:t>
            </a:r>
            <a:endParaRPr sz="4400"/>
          </a:p>
        </p:txBody>
      </p:sp>
      <p:sp>
        <p:nvSpPr>
          <p:cNvPr id="6" name="object 6"/>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493912" y="1097492"/>
            <a:ext cx="8021438" cy="435133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a:t>Thickness of biofilms depend on:</a:t>
            </a:r>
          </a:p>
          <a:p>
            <a:pPr marL="0" indent="0">
              <a:buFont typeface="Arial"/>
              <a:buNone/>
            </a:pPr>
            <a:endParaRPr lang="en-US" sz="2800" dirty="0"/>
          </a:p>
          <a:p>
            <a:r>
              <a:rPr lang="en-US" sz="2800" dirty="0"/>
              <a:t>Nutrient load of the surface</a:t>
            </a:r>
          </a:p>
          <a:p>
            <a:r>
              <a:rPr lang="en-US" sz="2800" dirty="0"/>
              <a:t>Adsorptive surface</a:t>
            </a:r>
          </a:p>
          <a:p>
            <a:r>
              <a:rPr lang="en-US" sz="2800" dirty="0"/>
              <a:t>Type of microbial community attached</a:t>
            </a:r>
          </a:p>
          <a:p>
            <a:r>
              <a:rPr lang="en-US" sz="2800" dirty="0"/>
              <a:t>Fluid temperature</a:t>
            </a:r>
          </a:p>
          <a:p>
            <a:r>
              <a:rPr lang="en-US" sz="2800" dirty="0"/>
              <a:t>Fluid velocity</a:t>
            </a:r>
          </a:p>
        </p:txBody>
      </p:sp>
      <p:sp>
        <p:nvSpPr>
          <p:cNvPr id="5" name="Title 1"/>
          <p:cNvSpPr>
            <a:spLocks noGrp="1"/>
          </p:cNvSpPr>
          <p:nvPr>
            <p:ph type="title"/>
          </p:nvPr>
        </p:nvSpPr>
        <p:spPr>
          <a:xfrm>
            <a:off x="457200" y="274638"/>
            <a:ext cx="8229600" cy="673629"/>
          </a:xfrm>
        </p:spPr>
        <p:txBody>
          <a:bodyPr/>
          <a:lstStyle/>
          <a:p>
            <a:r>
              <a:rPr lang="en-US" sz="3600" b="1" dirty="0">
                <a:solidFill>
                  <a:srgbClr val="05850B"/>
                </a:solidFill>
              </a:rPr>
              <a:t>Biofilm structure</a:t>
            </a:r>
          </a:p>
        </p:txBody>
      </p:sp>
    </p:spTree>
    <p:extLst>
      <p:ext uri="{BB962C8B-B14F-4D97-AF65-F5344CB8AC3E}">
        <p14:creationId xmlns:p14="http://schemas.microsoft.com/office/powerpoint/2010/main" val="33424086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118533" y="200403"/>
            <a:ext cx="9025467" cy="537075"/>
          </a:xfrm>
        </p:spPr>
        <p:txBody>
          <a:bodyPr>
            <a:normAutofit fontScale="90000"/>
          </a:bodyPr>
          <a:lstStyle/>
          <a:p>
            <a:r>
              <a:rPr lang="en-US" b="1" dirty="0">
                <a:solidFill>
                  <a:srgbClr val="05850B"/>
                </a:solidFill>
              </a:rPr>
              <a:t>Advantages of the “Biofilm mode of life”</a:t>
            </a:r>
          </a:p>
        </p:txBody>
      </p:sp>
      <p:sp>
        <p:nvSpPr>
          <p:cNvPr id="5" name="Content Placeholder 2"/>
          <p:cNvSpPr txBox="1">
            <a:spLocks/>
          </p:cNvSpPr>
          <p:nvPr/>
        </p:nvSpPr>
        <p:spPr>
          <a:xfrm>
            <a:off x="289983" y="876996"/>
            <a:ext cx="7886700" cy="519095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t>Provide defense</a:t>
            </a:r>
          </a:p>
          <a:p>
            <a:pPr lvl="1"/>
            <a:r>
              <a:rPr lang="en-US" dirty="0"/>
              <a:t>Physical forces</a:t>
            </a:r>
          </a:p>
          <a:p>
            <a:pPr lvl="1"/>
            <a:r>
              <a:rPr lang="en-US" dirty="0"/>
              <a:t>Phagocytosis</a:t>
            </a:r>
          </a:p>
          <a:p>
            <a:pPr lvl="1"/>
            <a:r>
              <a:rPr lang="en-US" dirty="0"/>
              <a:t>Penetration of antimicrobials</a:t>
            </a:r>
          </a:p>
          <a:p>
            <a:pPr lvl="1"/>
            <a:endParaRPr lang="en-US" dirty="0"/>
          </a:p>
          <a:p>
            <a:r>
              <a:rPr lang="en-US" sz="2800" b="1" dirty="0"/>
              <a:t>Provide favorable micro-niches</a:t>
            </a:r>
          </a:p>
          <a:p>
            <a:pPr lvl="1"/>
            <a:r>
              <a:rPr lang="en-US" dirty="0"/>
              <a:t>Can attach to nutrient rich surfaces</a:t>
            </a:r>
          </a:p>
          <a:p>
            <a:pPr lvl="1"/>
            <a:r>
              <a:rPr lang="en-US" dirty="0"/>
              <a:t>Can attach to surface in flowing systems</a:t>
            </a:r>
          </a:p>
          <a:p>
            <a:pPr lvl="1"/>
            <a:r>
              <a:rPr lang="en-US" dirty="0"/>
              <a:t>Fixes bacteria to where nutrients are either in abundance or replenished</a:t>
            </a:r>
          </a:p>
        </p:txBody>
      </p:sp>
    </p:spTree>
    <p:extLst>
      <p:ext uri="{BB962C8B-B14F-4D97-AF65-F5344CB8AC3E}">
        <p14:creationId xmlns:p14="http://schemas.microsoft.com/office/powerpoint/2010/main" val="34251827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330373" y="737478"/>
            <a:ext cx="8229600" cy="5071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b="1" dirty="0"/>
          </a:p>
          <a:p>
            <a:r>
              <a:rPr lang="en-US" sz="2800" b="1" dirty="0"/>
              <a:t>Allow microbes to live in close proximity</a:t>
            </a:r>
          </a:p>
          <a:p>
            <a:pPr lvl="1"/>
            <a:r>
              <a:rPr lang="en-US" dirty="0"/>
              <a:t>Facilitates communication and cooperation</a:t>
            </a:r>
          </a:p>
          <a:p>
            <a:pPr lvl="1"/>
            <a:r>
              <a:rPr lang="en-US" dirty="0"/>
              <a:t>Can result in genetic exchange</a:t>
            </a:r>
          </a:p>
          <a:p>
            <a:endParaRPr lang="en-US" sz="2800" b="1" dirty="0"/>
          </a:p>
          <a:p>
            <a:endParaRPr lang="en-US" sz="2800" b="1" dirty="0"/>
          </a:p>
          <a:p>
            <a:r>
              <a:rPr lang="en-US" sz="2800" b="1" dirty="0"/>
              <a:t>Nature’s default</a:t>
            </a:r>
          </a:p>
          <a:p>
            <a:pPr marL="0" indent="0">
              <a:buFont typeface="Arial"/>
              <a:buNone/>
            </a:pPr>
            <a:r>
              <a:rPr lang="en-US" sz="2800" dirty="0"/>
              <a:t>More than 99% of all microorganisms on earth prefer to live in biofilms</a:t>
            </a:r>
          </a:p>
          <a:p>
            <a:endParaRPr lang="en-US" sz="2800" b="1" dirty="0"/>
          </a:p>
          <a:p>
            <a:endParaRPr lang="en-US" sz="2800" dirty="0"/>
          </a:p>
        </p:txBody>
      </p:sp>
      <p:sp>
        <p:nvSpPr>
          <p:cNvPr id="5" name="Title 1">
            <a:extLst>
              <a:ext uri="{FF2B5EF4-FFF2-40B4-BE49-F238E27FC236}">
                <a16:creationId xmlns:a16="http://schemas.microsoft.com/office/drawing/2014/main" id="{2E74DC06-572D-4228-8EE4-A5134B873B9F}"/>
              </a:ext>
            </a:extLst>
          </p:cNvPr>
          <p:cNvSpPr>
            <a:spLocks noGrp="1"/>
          </p:cNvSpPr>
          <p:nvPr>
            <p:ph type="title"/>
          </p:nvPr>
        </p:nvSpPr>
        <p:spPr>
          <a:xfrm>
            <a:off x="118533" y="200403"/>
            <a:ext cx="9025467" cy="537075"/>
          </a:xfrm>
        </p:spPr>
        <p:txBody>
          <a:bodyPr>
            <a:normAutofit fontScale="90000"/>
          </a:bodyPr>
          <a:lstStyle/>
          <a:p>
            <a:r>
              <a:rPr lang="en-US" b="1" dirty="0">
                <a:solidFill>
                  <a:srgbClr val="05850B"/>
                </a:solidFill>
              </a:rPr>
              <a:t>Advantages of the “Biofilm mode of life”</a:t>
            </a:r>
          </a:p>
        </p:txBody>
      </p:sp>
    </p:spTree>
    <p:extLst>
      <p:ext uri="{BB962C8B-B14F-4D97-AF65-F5344CB8AC3E}">
        <p14:creationId xmlns:p14="http://schemas.microsoft.com/office/powerpoint/2010/main" val="38839121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noAutofit/>
          </a:bodyPr>
          <a:lstStyle/>
          <a:p>
            <a:r>
              <a:rPr lang="en-US" sz="3600" b="1" dirty="0">
                <a:solidFill>
                  <a:srgbClr val="05850B"/>
                </a:solidFill>
              </a:rPr>
              <a:t>Economic importance of Biofilms</a:t>
            </a:r>
            <a:br>
              <a:rPr lang="en-US" sz="3600" b="1" dirty="0">
                <a:solidFill>
                  <a:srgbClr val="05850B"/>
                </a:solidFill>
              </a:rPr>
            </a:br>
            <a:r>
              <a:rPr lang="en-US" sz="3600" b="1" dirty="0">
                <a:solidFill>
                  <a:srgbClr val="05850B"/>
                </a:solidFill>
              </a:rPr>
              <a:t>Beneficial Biofilms</a:t>
            </a:r>
          </a:p>
        </p:txBody>
      </p:sp>
      <p:sp>
        <p:nvSpPr>
          <p:cNvPr id="5" name="TextBox 4"/>
          <p:cNvSpPr txBox="1"/>
          <p:nvPr/>
        </p:nvSpPr>
        <p:spPr>
          <a:xfrm>
            <a:off x="215198" y="2235200"/>
            <a:ext cx="4289069" cy="2246769"/>
          </a:xfrm>
          <a:prstGeom prst="rect">
            <a:avLst/>
          </a:prstGeom>
          <a:noFill/>
        </p:spPr>
        <p:txBody>
          <a:bodyPr wrap="square" rtlCol="0">
            <a:spAutoFit/>
          </a:bodyPr>
          <a:lstStyle/>
          <a:p>
            <a:r>
              <a:rPr lang="en-US" sz="2800" dirty="0"/>
              <a:t>Recycling of elements vital to life.</a:t>
            </a:r>
          </a:p>
          <a:p>
            <a:r>
              <a:rPr lang="en-US" sz="2800" dirty="0"/>
              <a:t>These live in biofilm colonies on surfaces</a:t>
            </a:r>
          </a:p>
          <a:p>
            <a:r>
              <a:rPr lang="en-US" sz="2800" dirty="0"/>
              <a:t> </a:t>
            </a:r>
          </a:p>
        </p:txBody>
      </p:sp>
      <p:pic>
        <p:nvPicPr>
          <p:cNvPr id="6" name="Picture 5"/>
          <p:cNvPicPr>
            <a:picLocks noChangeAspect="1"/>
          </p:cNvPicPr>
          <p:nvPr/>
        </p:nvPicPr>
        <p:blipFill>
          <a:blip r:embed="rId2"/>
          <a:stretch>
            <a:fillRect/>
          </a:stretch>
        </p:blipFill>
        <p:spPr>
          <a:xfrm>
            <a:off x="4623392" y="1659466"/>
            <a:ext cx="4382759" cy="3952812"/>
          </a:xfrm>
          <a:prstGeom prst="rect">
            <a:avLst/>
          </a:prstGeom>
        </p:spPr>
      </p:pic>
    </p:spTree>
    <p:extLst>
      <p:ext uri="{BB962C8B-B14F-4D97-AF65-F5344CB8AC3E}">
        <p14:creationId xmlns:p14="http://schemas.microsoft.com/office/powerpoint/2010/main" val="18273015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rotWithShape="1">
          <a:blip r:embed="rId2"/>
          <a:srcRect l="3132" r="3491"/>
          <a:stretch/>
        </p:blipFill>
        <p:spPr>
          <a:xfrm>
            <a:off x="457200" y="1097702"/>
            <a:ext cx="3928533" cy="4954908"/>
          </a:xfrm>
          <a:prstGeom prst="rect">
            <a:avLst/>
          </a:prstGeom>
        </p:spPr>
      </p:pic>
      <p:sp>
        <p:nvSpPr>
          <p:cNvPr id="5" name="Title 1"/>
          <p:cNvSpPr>
            <a:spLocks noGrp="1"/>
          </p:cNvSpPr>
          <p:nvPr>
            <p:ph type="title"/>
          </p:nvPr>
        </p:nvSpPr>
        <p:spPr/>
        <p:txBody>
          <a:bodyPr/>
          <a:lstStyle/>
          <a:p>
            <a:r>
              <a:rPr lang="en-US" b="1" dirty="0"/>
              <a:t>Bioremediation</a:t>
            </a:r>
          </a:p>
        </p:txBody>
      </p:sp>
      <p:sp>
        <p:nvSpPr>
          <p:cNvPr id="6" name="TextBox 5"/>
          <p:cNvSpPr txBox="1"/>
          <p:nvPr/>
        </p:nvSpPr>
        <p:spPr>
          <a:xfrm>
            <a:off x="5029200" y="2398684"/>
            <a:ext cx="3962400" cy="1200329"/>
          </a:xfrm>
          <a:prstGeom prst="rect">
            <a:avLst/>
          </a:prstGeom>
          <a:noFill/>
        </p:spPr>
        <p:txBody>
          <a:bodyPr wrap="square" rtlCol="0">
            <a:spAutoFit/>
          </a:bodyPr>
          <a:lstStyle/>
          <a:p>
            <a:r>
              <a:rPr lang="en-US" sz="2400" b="1" dirty="0"/>
              <a:t>The Microbes ‘eat up’ contaminants such as oil and organic matter </a:t>
            </a:r>
          </a:p>
        </p:txBody>
      </p:sp>
    </p:spTree>
    <p:extLst>
      <p:ext uri="{BB962C8B-B14F-4D97-AF65-F5344CB8AC3E}">
        <p14:creationId xmlns:p14="http://schemas.microsoft.com/office/powerpoint/2010/main" val="3544594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58295"/>
          </a:xfrm>
        </p:spPr>
        <p:txBody>
          <a:bodyPr/>
          <a:lstStyle/>
          <a:p>
            <a:r>
              <a:rPr lang="en-US" sz="3600" b="1" dirty="0"/>
              <a:t>Water Treatment</a:t>
            </a:r>
          </a:p>
        </p:txBody>
      </p:sp>
      <p:pic>
        <p:nvPicPr>
          <p:cNvPr id="5" name="Picture 4"/>
          <p:cNvPicPr>
            <a:picLocks noChangeAspect="1"/>
          </p:cNvPicPr>
          <p:nvPr/>
        </p:nvPicPr>
        <p:blipFill rotWithShape="1">
          <a:blip r:embed="rId2"/>
          <a:srcRect r="1336" b="3553"/>
          <a:stretch/>
        </p:blipFill>
        <p:spPr>
          <a:xfrm>
            <a:off x="917267" y="1032933"/>
            <a:ext cx="7161734" cy="5009015"/>
          </a:xfrm>
          <a:prstGeom prst="rect">
            <a:avLst/>
          </a:prstGeom>
        </p:spPr>
      </p:pic>
    </p:spTree>
    <p:extLst>
      <p:ext uri="{BB962C8B-B14F-4D97-AF65-F5344CB8AC3E}">
        <p14:creationId xmlns:p14="http://schemas.microsoft.com/office/powerpoint/2010/main" val="25787378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715455"/>
          </a:xfrm>
        </p:spPr>
        <p:txBody>
          <a:bodyPr/>
          <a:lstStyle/>
          <a:p>
            <a:r>
              <a:rPr lang="en-GB" sz="3600" b="1" dirty="0"/>
              <a:t>Treatment of wastewater </a:t>
            </a:r>
            <a:endParaRPr lang="en-US" sz="3600" b="1" dirty="0"/>
          </a:p>
        </p:txBody>
      </p:sp>
      <p:sp>
        <p:nvSpPr>
          <p:cNvPr id="4" name="Content Placeholder 2"/>
          <p:cNvSpPr txBox="1">
            <a:spLocks/>
          </p:cNvSpPr>
          <p:nvPr/>
        </p:nvSpPr>
        <p:spPr>
          <a:xfrm>
            <a:off x="304800" y="990094"/>
            <a:ext cx="8686800" cy="490685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endParaRPr lang="en-GB" dirty="0"/>
          </a:p>
          <a:p>
            <a:pPr>
              <a:defRPr/>
            </a:pPr>
            <a:r>
              <a:rPr lang="en-GB" sz="2800" dirty="0"/>
              <a:t>Biological treatment of wastewater could be improved by: </a:t>
            </a:r>
          </a:p>
          <a:p>
            <a:pPr lvl="1">
              <a:defRPr/>
            </a:pPr>
            <a:r>
              <a:rPr lang="en-GB" sz="2400" dirty="0"/>
              <a:t>enhancing the production of flocculating biopolymers </a:t>
            </a:r>
          </a:p>
          <a:p>
            <a:pPr lvl="1">
              <a:defRPr/>
            </a:pPr>
            <a:r>
              <a:rPr lang="en-GB" sz="2400" dirty="0"/>
              <a:t>improving the oxygen scavenging ability of beneficial </a:t>
            </a:r>
            <a:r>
              <a:rPr lang="en-GB" sz="2400" dirty="0" err="1"/>
              <a:t>floc</a:t>
            </a:r>
            <a:r>
              <a:rPr lang="en-GB" sz="2400" dirty="0"/>
              <a:t>-forming bacteria, and </a:t>
            </a:r>
          </a:p>
          <a:p>
            <a:pPr lvl="1">
              <a:defRPr/>
            </a:pPr>
            <a:r>
              <a:rPr lang="en-GB" sz="2400" dirty="0"/>
              <a:t>using immobilized cells that can recover toxic metals from wastewater</a:t>
            </a:r>
            <a:r>
              <a:rPr lang="en-GB" dirty="0"/>
              <a:t>.</a:t>
            </a:r>
            <a:endParaRPr lang="en-US" dirty="0"/>
          </a:p>
        </p:txBody>
      </p:sp>
    </p:spTree>
    <p:extLst>
      <p:ext uri="{BB962C8B-B14F-4D97-AF65-F5344CB8AC3E}">
        <p14:creationId xmlns:p14="http://schemas.microsoft.com/office/powerpoint/2010/main" val="30284532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a:t>
            </a:r>
            <a:endParaRPr lang="en-US" dirty="0"/>
          </a:p>
        </p:txBody>
      </p:sp>
      <p:pic>
        <p:nvPicPr>
          <p:cNvPr id="4" name="Picture 3"/>
          <p:cNvPicPr>
            <a:picLocks noChangeAspect="1"/>
          </p:cNvPicPr>
          <p:nvPr/>
        </p:nvPicPr>
        <p:blipFill rotWithShape="1">
          <a:blip r:embed="rId2"/>
          <a:srcRect t="2523" r="2601"/>
          <a:stretch/>
        </p:blipFill>
        <p:spPr>
          <a:xfrm>
            <a:off x="265752" y="1409646"/>
            <a:ext cx="4952583" cy="3871482"/>
          </a:xfrm>
          <a:prstGeom prst="rect">
            <a:avLst/>
          </a:prstGeom>
        </p:spPr>
      </p:pic>
      <p:sp>
        <p:nvSpPr>
          <p:cNvPr id="5" name="TextBox 4"/>
          <p:cNvSpPr txBox="1"/>
          <p:nvPr/>
        </p:nvSpPr>
        <p:spPr>
          <a:xfrm>
            <a:off x="4937830" y="1576872"/>
            <a:ext cx="4122194" cy="2677656"/>
          </a:xfrm>
          <a:prstGeom prst="rect">
            <a:avLst/>
          </a:prstGeom>
          <a:noFill/>
        </p:spPr>
        <p:txBody>
          <a:bodyPr wrap="square" rtlCol="0">
            <a:spAutoFit/>
          </a:bodyPr>
          <a:lstStyle/>
          <a:p>
            <a:pPr marL="342900" indent="-342900">
              <a:buFont typeface="Arial"/>
              <a:buChar char="•"/>
            </a:pPr>
            <a:r>
              <a:rPr lang="en-US" sz="2400" dirty="0"/>
              <a:t>The bioreactor contains a series of plastic hollow particle-like carriers on which a biofilm grows rapidly. </a:t>
            </a:r>
          </a:p>
          <a:p>
            <a:pPr marL="342900" indent="-342900">
              <a:buFont typeface="Arial"/>
              <a:buChar char="•"/>
            </a:pPr>
            <a:r>
              <a:rPr lang="en-US" sz="2400" dirty="0"/>
              <a:t>The biofilm causes contaminants to decompose.</a:t>
            </a:r>
          </a:p>
        </p:txBody>
      </p:sp>
      <p:sp>
        <p:nvSpPr>
          <p:cNvPr id="6" name="Title 1"/>
          <p:cNvSpPr>
            <a:spLocks noGrp="1"/>
          </p:cNvSpPr>
          <p:nvPr>
            <p:ph type="title"/>
          </p:nvPr>
        </p:nvSpPr>
        <p:spPr/>
        <p:txBody>
          <a:bodyPr/>
          <a:lstStyle/>
          <a:p>
            <a:r>
              <a:rPr lang="en-US" sz="3600" b="1" dirty="0"/>
              <a:t>Anaerobic reactor (Bioreactor)</a:t>
            </a:r>
          </a:p>
        </p:txBody>
      </p:sp>
    </p:spTree>
    <p:extLst>
      <p:ext uri="{BB962C8B-B14F-4D97-AF65-F5344CB8AC3E}">
        <p14:creationId xmlns:p14="http://schemas.microsoft.com/office/powerpoint/2010/main" val="27274093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317241" y="1151172"/>
            <a:ext cx="8556171" cy="4401205"/>
          </a:xfrm>
          <a:prstGeom prst="rect">
            <a:avLst/>
          </a:prstGeom>
        </p:spPr>
        <p:txBody>
          <a:bodyPr wrap="square">
            <a:spAutoFit/>
          </a:bodyPr>
          <a:lstStyle/>
          <a:p>
            <a:r>
              <a:rPr lang="en-GB" sz="2800" dirty="0"/>
              <a:t>The simplest anaerobic reactor is a septic tank, which separates domestic waste into a settling </a:t>
            </a:r>
            <a:r>
              <a:rPr lang="en-GB" sz="2800" b="1" dirty="0">
                <a:solidFill>
                  <a:srgbClr val="FF0000"/>
                </a:solidFill>
              </a:rPr>
              <a:t>solid phase</a:t>
            </a:r>
            <a:r>
              <a:rPr lang="en-GB" sz="2800" dirty="0"/>
              <a:t>, a </a:t>
            </a:r>
            <a:r>
              <a:rPr lang="en-GB" sz="2800" b="1" dirty="0">
                <a:solidFill>
                  <a:srgbClr val="FF0000"/>
                </a:solidFill>
              </a:rPr>
              <a:t>liquid effluent </a:t>
            </a:r>
            <a:r>
              <a:rPr lang="en-GB" sz="2800" dirty="0"/>
              <a:t>and </a:t>
            </a:r>
            <a:r>
              <a:rPr lang="en-GB" sz="2800" b="1" dirty="0">
                <a:solidFill>
                  <a:srgbClr val="FF0000"/>
                </a:solidFill>
              </a:rPr>
              <a:t>floating scum layer</a:t>
            </a:r>
          </a:p>
          <a:p>
            <a:endParaRPr lang="en-GB" sz="2800" dirty="0"/>
          </a:p>
          <a:p>
            <a:r>
              <a:rPr lang="en-GB" sz="2800" dirty="0"/>
              <a:t>In a completely mixed reaction, the minimum allowable time that solids must remain in a system is determined by the growth rate of methanogens which have a minimum doubling time of 3.3 days at 35</a:t>
            </a:r>
            <a:r>
              <a:rPr lang="en-GB" sz="2800" baseline="30000" dirty="0"/>
              <a:t>o</a:t>
            </a:r>
            <a:r>
              <a:rPr lang="en-GB" sz="2800" dirty="0"/>
              <a:t>C.</a:t>
            </a:r>
          </a:p>
          <a:p>
            <a:endParaRPr lang="en-GB" sz="2800" dirty="0"/>
          </a:p>
          <a:p>
            <a:endParaRPr lang="en-US" sz="2800" dirty="0"/>
          </a:p>
        </p:txBody>
      </p:sp>
      <p:sp>
        <p:nvSpPr>
          <p:cNvPr id="5" name="Title 2"/>
          <p:cNvSpPr>
            <a:spLocks noGrp="1"/>
          </p:cNvSpPr>
          <p:nvPr>
            <p:ph type="title"/>
          </p:nvPr>
        </p:nvSpPr>
        <p:spPr>
          <a:xfrm>
            <a:off x="457200" y="274638"/>
            <a:ext cx="8229600" cy="876534"/>
          </a:xfrm>
        </p:spPr>
        <p:txBody>
          <a:bodyPr>
            <a:noAutofit/>
          </a:bodyPr>
          <a:lstStyle/>
          <a:p>
            <a:pPr eaLnBrk="1" fontAlgn="auto" hangingPunct="1">
              <a:spcAft>
                <a:spcPts val="0"/>
              </a:spcAft>
              <a:defRPr/>
            </a:pPr>
            <a:r>
              <a:rPr lang="en-GB" sz="3600" b="1" dirty="0"/>
              <a:t>Anaerobic reactor</a:t>
            </a:r>
            <a:br>
              <a:rPr sz="3600" dirty="0"/>
            </a:br>
            <a:endParaRPr lang="en-US" sz="3600" dirty="0"/>
          </a:p>
        </p:txBody>
      </p:sp>
    </p:spTree>
    <p:extLst>
      <p:ext uri="{BB962C8B-B14F-4D97-AF65-F5344CB8AC3E}">
        <p14:creationId xmlns:p14="http://schemas.microsoft.com/office/powerpoint/2010/main" val="139662116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3EB9BB-182B-4EB3-8F49-231DEB600EDC}"/>
              </a:ext>
            </a:extLst>
          </p:cNvPr>
          <p:cNvSpPr>
            <a:spLocks noGrp="1"/>
          </p:cNvSpPr>
          <p:nvPr>
            <p:ph type="ftr" sz="quarter" idx="11"/>
          </p:nvPr>
        </p:nvSpPr>
        <p:spPr/>
        <p:txBody>
          <a:bodyPr/>
          <a:lstStyle/>
          <a:p>
            <a:r>
              <a:rPr lang="is-IS" dirty="0"/>
              <a:t>2019/2020 </a:t>
            </a:r>
            <a:endParaRPr lang="en-US" dirty="0"/>
          </a:p>
        </p:txBody>
      </p:sp>
      <p:sp>
        <p:nvSpPr>
          <p:cNvPr id="3" name="Title 2">
            <a:extLst>
              <a:ext uri="{FF2B5EF4-FFF2-40B4-BE49-F238E27FC236}">
                <a16:creationId xmlns:a16="http://schemas.microsoft.com/office/drawing/2014/main" id="{D1960B37-DC33-454A-886E-9638AD154358}"/>
              </a:ext>
            </a:extLst>
          </p:cNvPr>
          <p:cNvSpPr>
            <a:spLocks noGrp="1"/>
          </p:cNvSpPr>
          <p:nvPr>
            <p:ph type="title"/>
          </p:nvPr>
        </p:nvSpPr>
        <p:spPr/>
        <p:txBody>
          <a:bodyPr/>
          <a:lstStyle/>
          <a:p>
            <a:r>
              <a:rPr lang="en-GB" b="1" dirty="0"/>
              <a:t>Anaerobic reactor</a:t>
            </a:r>
            <a:endParaRPr lang="en-US" dirty="0"/>
          </a:p>
        </p:txBody>
      </p:sp>
      <p:sp>
        <p:nvSpPr>
          <p:cNvPr id="4" name="Rectangle 3">
            <a:extLst>
              <a:ext uri="{FF2B5EF4-FFF2-40B4-BE49-F238E27FC236}">
                <a16:creationId xmlns:a16="http://schemas.microsoft.com/office/drawing/2014/main" id="{DA10F14A-05C2-43BD-9A67-ADEF837CEF4D}"/>
              </a:ext>
            </a:extLst>
          </p:cNvPr>
          <p:cNvSpPr/>
          <p:nvPr/>
        </p:nvSpPr>
        <p:spPr>
          <a:xfrm>
            <a:off x="169333" y="1888291"/>
            <a:ext cx="8517467" cy="3108543"/>
          </a:xfrm>
          <a:prstGeom prst="rect">
            <a:avLst/>
          </a:prstGeom>
        </p:spPr>
        <p:txBody>
          <a:bodyPr wrap="square">
            <a:spAutoFit/>
          </a:bodyPr>
          <a:lstStyle/>
          <a:p>
            <a:endParaRPr lang="en-GB" sz="2800" dirty="0"/>
          </a:p>
          <a:p>
            <a:r>
              <a:rPr lang="en-GB" sz="2800" dirty="0"/>
              <a:t>The incorporation of both aerobic and anaerobic degradation in the same bioreactor would require that the thickness of the biofilm be maintained such that the internal surfaces are anaerobic while the outer layer remains aerobic.</a:t>
            </a:r>
          </a:p>
          <a:p>
            <a:endParaRPr lang="en-US" sz="2800" dirty="0"/>
          </a:p>
        </p:txBody>
      </p:sp>
    </p:spTree>
    <p:extLst>
      <p:ext uri="{BB962C8B-B14F-4D97-AF65-F5344CB8AC3E}">
        <p14:creationId xmlns:p14="http://schemas.microsoft.com/office/powerpoint/2010/main" val="1906004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79298" y="1196086"/>
            <a:ext cx="8157845" cy="4378960"/>
          </a:xfrm>
          <a:prstGeom prst="rect">
            <a:avLst/>
          </a:prstGeom>
        </p:spPr>
        <p:txBody>
          <a:bodyPr vert="horz" wrap="square" lIns="0" tIns="12065" rIns="0" bIns="0" rtlCol="0">
            <a:spAutoFit/>
          </a:bodyPr>
          <a:lstStyle/>
          <a:p>
            <a:pPr marL="354965" marR="26670" indent="-262255">
              <a:lnSpc>
                <a:spcPct val="100000"/>
              </a:lnSpc>
              <a:spcBef>
                <a:spcPts val="95"/>
              </a:spcBef>
            </a:pPr>
            <a:r>
              <a:rPr sz="2800" spc="-15" dirty="0">
                <a:solidFill>
                  <a:srgbClr val="FF0000"/>
                </a:solidFill>
                <a:latin typeface="Calibri"/>
                <a:cs typeface="Calibri"/>
              </a:rPr>
              <a:t>Microbes </a:t>
            </a:r>
            <a:r>
              <a:rPr sz="2800" spc="-20" dirty="0">
                <a:solidFill>
                  <a:srgbClr val="FF0000"/>
                </a:solidFill>
                <a:latin typeface="Calibri"/>
                <a:cs typeface="Calibri"/>
              </a:rPr>
              <a:t>are found </a:t>
            </a:r>
            <a:r>
              <a:rPr sz="2800" spc="-10" dirty="0">
                <a:solidFill>
                  <a:srgbClr val="FF0000"/>
                </a:solidFill>
                <a:latin typeface="Calibri"/>
                <a:cs typeface="Calibri"/>
              </a:rPr>
              <a:t>everywhere </a:t>
            </a:r>
            <a:r>
              <a:rPr sz="2800" spc="-5" dirty="0">
                <a:solidFill>
                  <a:srgbClr val="FF0000"/>
                </a:solidFill>
                <a:latin typeface="Calibri"/>
                <a:cs typeface="Calibri"/>
              </a:rPr>
              <a:t>on </a:t>
            </a:r>
            <a:r>
              <a:rPr sz="2800" spc="-10" dirty="0">
                <a:solidFill>
                  <a:srgbClr val="FF0000"/>
                </a:solidFill>
                <a:latin typeface="Calibri"/>
                <a:cs typeface="Calibri"/>
              </a:rPr>
              <a:t>our planet </a:t>
            </a:r>
            <a:r>
              <a:rPr sz="2800" spc="-5" dirty="0">
                <a:solidFill>
                  <a:srgbClr val="FF0000"/>
                </a:solidFill>
                <a:latin typeface="Calibri"/>
                <a:cs typeface="Calibri"/>
              </a:rPr>
              <a:t>including  </a:t>
            </a:r>
            <a:r>
              <a:rPr sz="2800" spc="-10" dirty="0">
                <a:solidFill>
                  <a:srgbClr val="FF0000"/>
                </a:solidFill>
                <a:latin typeface="Calibri"/>
                <a:cs typeface="Calibri"/>
              </a:rPr>
              <a:t>where </a:t>
            </a:r>
            <a:r>
              <a:rPr sz="2800" spc="-5" dirty="0">
                <a:solidFill>
                  <a:srgbClr val="FF0000"/>
                </a:solidFill>
                <a:latin typeface="Calibri"/>
                <a:cs typeface="Calibri"/>
              </a:rPr>
              <a:t>no other </a:t>
            </a:r>
            <a:r>
              <a:rPr sz="2800" spc="-10" dirty="0">
                <a:solidFill>
                  <a:srgbClr val="FF0000"/>
                </a:solidFill>
                <a:latin typeface="Calibri"/>
                <a:cs typeface="Calibri"/>
              </a:rPr>
              <a:t>living </a:t>
            </a:r>
            <a:r>
              <a:rPr sz="2800" spc="-5" dirty="0">
                <a:solidFill>
                  <a:srgbClr val="FF0000"/>
                </a:solidFill>
                <a:latin typeface="Calibri"/>
                <a:cs typeface="Calibri"/>
              </a:rPr>
              <a:t>thing </a:t>
            </a:r>
            <a:r>
              <a:rPr sz="2800" spc="-10" dirty="0">
                <a:solidFill>
                  <a:srgbClr val="FF0000"/>
                </a:solidFill>
                <a:latin typeface="Calibri"/>
                <a:cs typeface="Calibri"/>
              </a:rPr>
              <a:t>can possibly</a:t>
            </a:r>
            <a:r>
              <a:rPr sz="2800" spc="90" dirty="0">
                <a:solidFill>
                  <a:srgbClr val="FF0000"/>
                </a:solidFill>
                <a:latin typeface="Calibri"/>
                <a:cs typeface="Calibri"/>
              </a:rPr>
              <a:t> </a:t>
            </a:r>
            <a:r>
              <a:rPr sz="2800" spc="-10" dirty="0">
                <a:solidFill>
                  <a:srgbClr val="FF0000"/>
                </a:solidFill>
                <a:latin typeface="Calibri"/>
                <a:cs typeface="Calibri"/>
              </a:rPr>
              <a:t>survive</a:t>
            </a:r>
            <a:endParaRPr sz="2800">
              <a:latin typeface="Calibri"/>
              <a:cs typeface="Calibri"/>
            </a:endParaRPr>
          </a:p>
          <a:p>
            <a:pPr>
              <a:lnSpc>
                <a:spcPct val="100000"/>
              </a:lnSpc>
            </a:pPr>
            <a:endParaRPr sz="3300">
              <a:latin typeface="Calibri"/>
              <a:cs typeface="Calibri"/>
            </a:endParaRPr>
          </a:p>
          <a:p>
            <a:pPr marL="12700" marR="4831715">
              <a:lnSpc>
                <a:spcPct val="120100"/>
              </a:lnSpc>
              <a:spcBef>
                <a:spcPts val="5"/>
              </a:spcBef>
            </a:pPr>
            <a:r>
              <a:rPr sz="2800" spc="-20" dirty="0">
                <a:latin typeface="Calibri"/>
                <a:cs typeface="Calibri"/>
              </a:rPr>
              <a:t>Environment </a:t>
            </a:r>
            <a:r>
              <a:rPr sz="2800" spc="-15" dirty="0">
                <a:latin typeface="Calibri"/>
                <a:cs typeface="Calibri"/>
              </a:rPr>
              <a:t>consist </a:t>
            </a:r>
            <a:r>
              <a:rPr sz="2800" spc="-10" dirty="0">
                <a:latin typeface="Calibri"/>
                <a:cs typeface="Calibri"/>
              </a:rPr>
              <a:t>of  </a:t>
            </a:r>
            <a:r>
              <a:rPr sz="2800" spc="-5" dirty="0">
                <a:latin typeface="Calibri"/>
                <a:cs typeface="Calibri"/>
              </a:rPr>
              <a:t>AIR</a:t>
            </a:r>
            <a:endParaRPr sz="2800">
              <a:latin typeface="Calibri"/>
              <a:cs typeface="Calibri"/>
            </a:endParaRPr>
          </a:p>
          <a:p>
            <a:pPr marL="12700" marR="7119620">
              <a:lnSpc>
                <a:spcPct val="120000"/>
              </a:lnSpc>
            </a:pPr>
            <a:r>
              <a:rPr sz="2800" spc="-145" dirty="0">
                <a:latin typeface="Calibri"/>
                <a:cs typeface="Calibri"/>
              </a:rPr>
              <a:t>W</a:t>
            </a:r>
            <a:r>
              <a:rPr sz="2800" spc="-220" dirty="0">
                <a:latin typeface="Calibri"/>
                <a:cs typeface="Calibri"/>
              </a:rPr>
              <a:t>A</a:t>
            </a:r>
            <a:r>
              <a:rPr sz="2800" spc="-10" dirty="0">
                <a:latin typeface="Calibri"/>
                <a:cs typeface="Calibri"/>
              </a:rPr>
              <a:t>T</a:t>
            </a:r>
            <a:r>
              <a:rPr sz="2800" dirty="0">
                <a:latin typeface="Calibri"/>
                <a:cs typeface="Calibri"/>
              </a:rPr>
              <a:t>E</a:t>
            </a:r>
            <a:r>
              <a:rPr sz="2800" spc="-5" dirty="0">
                <a:latin typeface="Calibri"/>
                <a:cs typeface="Calibri"/>
              </a:rPr>
              <a:t>R  </a:t>
            </a:r>
            <a:r>
              <a:rPr sz="2800" spc="-10" dirty="0">
                <a:latin typeface="Calibri"/>
                <a:cs typeface="Calibri"/>
              </a:rPr>
              <a:t>SOIL</a:t>
            </a:r>
            <a:endParaRPr sz="2800">
              <a:latin typeface="Calibri"/>
              <a:cs typeface="Calibri"/>
            </a:endParaRPr>
          </a:p>
          <a:p>
            <a:pPr marL="355600" indent="-342900">
              <a:lnSpc>
                <a:spcPct val="100000"/>
              </a:lnSpc>
              <a:spcBef>
                <a:spcPts val="675"/>
              </a:spcBef>
              <a:buFont typeface="Arial"/>
              <a:buChar char="•"/>
              <a:tabLst>
                <a:tab pos="354965" algn="l"/>
                <a:tab pos="355600" algn="l"/>
              </a:tabLst>
            </a:pPr>
            <a:r>
              <a:rPr sz="2800" b="1" spc="-5" dirty="0">
                <a:solidFill>
                  <a:srgbClr val="FF0000"/>
                </a:solidFill>
                <a:latin typeface="Calibri"/>
                <a:cs typeface="Calibri"/>
              </a:rPr>
              <a:t>72% </a:t>
            </a:r>
            <a:r>
              <a:rPr sz="2800" spc="-5" dirty="0">
                <a:latin typeface="Calibri"/>
                <a:cs typeface="Calibri"/>
              </a:rPr>
              <a:t>of </a:t>
            </a:r>
            <a:r>
              <a:rPr sz="2800" spc="-10" dirty="0">
                <a:latin typeface="Calibri"/>
                <a:cs typeface="Calibri"/>
              </a:rPr>
              <a:t>our planet </a:t>
            </a:r>
            <a:r>
              <a:rPr sz="2800" spc="-5" dirty="0">
                <a:latin typeface="Calibri"/>
                <a:cs typeface="Calibri"/>
              </a:rPr>
              <a:t>is </a:t>
            </a:r>
            <a:r>
              <a:rPr sz="2800" spc="-10" dirty="0">
                <a:latin typeface="Calibri"/>
                <a:cs typeface="Calibri"/>
              </a:rPr>
              <a:t>occupied </a:t>
            </a:r>
            <a:r>
              <a:rPr sz="2800" spc="-15" dirty="0">
                <a:latin typeface="Calibri"/>
                <a:cs typeface="Calibri"/>
              </a:rPr>
              <a:t>by </a:t>
            </a:r>
            <a:r>
              <a:rPr sz="2800" spc="-20" dirty="0">
                <a:solidFill>
                  <a:srgbClr val="FF0000"/>
                </a:solidFill>
                <a:latin typeface="Calibri"/>
                <a:cs typeface="Calibri"/>
              </a:rPr>
              <a:t>water </a:t>
            </a:r>
            <a:r>
              <a:rPr sz="2800" spc="-5" dirty="0">
                <a:latin typeface="Calibri"/>
                <a:cs typeface="Calibri"/>
              </a:rPr>
              <a:t>and </a:t>
            </a:r>
            <a:r>
              <a:rPr sz="2800" spc="-10" dirty="0">
                <a:latin typeface="Calibri"/>
                <a:cs typeface="Calibri"/>
              </a:rPr>
              <a:t>out </a:t>
            </a:r>
            <a:r>
              <a:rPr sz="2800" spc="-5" dirty="0">
                <a:latin typeface="Calibri"/>
                <a:cs typeface="Calibri"/>
              </a:rPr>
              <a:t>of</a:t>
            </a:r>
            <a:r>
              <a:rPr sz="2800" spc="220" dirty="0">
                <a:latin typeface="Calibri"/>
                <a:cs typeface="Calibri"/>
              </a:rPr>
              <a:t> </a:t>
            </a:r>
            <a:r>
              <a:rPr sz="2800" spc="-10" dirty="0">
                <a:latin typeface="Calibri"/>
                <a:cs typeface="Calibri"/>
              </a:rPr>
              <a:t>this</a:t>
            </a:r>
            <a:endParaRPr sz="2800">
              <a:latin typeface="Calibri"/>
              <a:cs typeface="Calibri"/>
            </a:endParaRPr>
          </a:p>
          <a:p>
            <a:pPr marL="354965">
              <a:lnSpc>
                <a:spcPct val="100000"/>
              </a:lnSpc>
            </a:pPr>
            <a:r>
              <a:rPr sz="2800" b="1" spc="-5" dirty="0">
                <a:solidFill>
                  <a:srgbClr val="FF0000"/>
                </a:solidFill>
                <a:latin typeface="Calibri"/>
                <a:cs typeface="Calibri"/>
              </a:rPr>
              <a:t>90% </a:t>
            </a:r>
            <a:r>
              <a:rPr sz="2800" spc="-5" dirty="0">
                <a:latin typeface="Calibri"/>
                <a:cs typeface="Calibri"/>
              </a:rPr>
              <a:t>is the </a:t>
            </a:r>
            <a:r>
              <a:rPr sz="2800" spc="-10" dirty="0">
                <a:latin typeface="Calibri"/>
                <a:cs typeface="Calibri"/>
              </a:rPr>
              <a:t>sea </a:t>
            </a:r>
            <a:r>
              <a:rPr sz="2800" spc="-20" dirty="0">
                <a:latin typeface="Calibri"/>
                <a:cs typeface="Calibri"/>
              </a:rPr>
              <a:t>water </a:t>
            </a:r>
            <a:r>
              <a:rPr sz="2800" spc="-5" dirty="0">
                <a:latin typeface="Calibri"/>
                <a:cs typeface="Calibri"/>
              </a:rPr>
              <a:t>which is</a:t>
            </a:r>
            <a:r>
              <a:rPr sz="2800" spc="75" dirty="0">
                <a:latin typeface="Calibri"/>
                <a:cs typeface="Calibri"/>
              </a:rPr>
              <a:t> </a:t>
            </a:r>
            <a:r>
              <a:rPr sz="2800" spc="-5" dirty="0">
                <a:latin typeface="Calibri"/>
                <a:cs typeface="Calibri"/>
              </a:rPr>
              <a:t>salty</a:t>
            </a:r>
            <a:endParaRPr sz="28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1406144" y="221945"/>
            <a:ext cx="6078855" cy="574675"/>
          </a:xfrm>
          <a:prstGeom prst="rect">
            <a:avLst/>
          </a:prstGeom>
        </p:spPr>
        <p:txBody>
          <a:bodyPr vert="horz" wrap="square" lIns="0" tIns="12700" rIns="0" bIns="0" rtlCol="0">
            <a:spAutoFit/>
          </a:bodyPr>
          <a:lstStyle/>
          <a:p>
            <a:pPr marL="12700">
              <a:lnSpc>
                <a:spcPct val="100000"/>
              </a:lnSpc>
              <a:spcBef>
                <a:spcPts val="100"/>
              </a:spcBef>
            </a:pPr>
            <a:r>
              <a:rPr spc="-20" dirty="0"/>
              <a:t>Natural </a:t>
            </a:r>
            <a:r>
              <a:rPr spc="-10" dirty="0"/>
              <a:t>Microbial</a:t>
            </a:r>
            <a:r>
              <a:rPr spc="15" dirty="0"/>
              <a:t> </a:t>
            </a:r>
            <a:r>
              <a:rPr spc="-15" dirty="0"/>
              <a:t>Environments</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240222" y="1083733"/>
            <a:ext cx="8686800" cy="449346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2800" dirty="0"/>
          </a:p>
          <a:p>
            <a:r>
              <a:rPr lang="en-GB" sz="2800" dirty="0"/>
              <a:t>Biofilms could facilitate nitrogen removal by promoting </a:t>
            </a:r>
            <a:r>
              <a:rPr lang="en-GB" sz="2800" b="1" dirty="0" err="1">
                <a:solidFill>
                  <a:srgbClr val="FF0000"/>
                </a:solidFill>
              </a:rPr>
              <a:t>denitrification</a:t>
            </a:r>
            <a:r>
              <a:rPr lang="en-GB" sz="2800" dirty="0"/>
              <a:t> within the </a:t>
            </a:r>
            <a:r>
              <a:rPr lang="en-GB" sz="2800" b="1" dirty="0">
                <a:solidFill>
                  <a:srgbClr val="FF0000"/>
                </a:solidFill>
              </a:rPr>
              <a:t>anaerobic zone </a:t>
            </a:r>
            <a:r>
              <a:rPr lang="en-GB" sz="2800" dirty="0"/>
              <a:t>and, </a:t>
            </a:r>
            <a:r>
              <a:rPr lang="en-GB" sz="2800" b="1" dirty="0">
                <a:solidFill>
                  <a:srgbClr val="FF0000"/>
                </a:solidFill>
              </a:rPr>
              <a:t>nitrification</a:t>
            </a:r>
            <a:r>
              <a:rPr lang="en-GB" sz="2800" dirty="0"/>
              <a:t> on the </a:t>
            </a:r>
            <a:r>
              <a:rPr lang="en-GB" sz="2800" b="1" dirty="0">
                <a:solidFill>
                  <a:srgbClr val="FF0000"/>
                </a:solidFill>
              </a:rPr>
              <a:t>aerobic</a:t>
            </a:r>
            <a:r>
              <a:rPr lang="en-GB" sz="2800" dirty="0"/>
              <a:t> surface.</a:t>
            </a:r>
          </a:p>
          <a:p>
            <a:endParaRPr lang="en-GB" sz="2800" dirty="0"/>
          </a:p>
          <a:p>
            <a:r>
              <a:rPr lang="en-GB" sz="2800" dirty="0"/>
              <a:t>A microhabitat that possesses a range of redox potentials may also facilitate the breakdown of certain halogenated </a:t>
            </a:r>
            <a:r>
              <a:rPr lang="en-GB" sz="2800" dirty="0" err="1"/>
              <a:t>xenobiotics</a:t>
            </a:r>
            <a:r>
              <a:rPr lang="en-GB" sz="2800" dirty="0"/>
              <a:t> (e.g., DDT).</a:t>
            </a:r>
          </a:p>
          <a:p>
            <a:endParaRPr lang="en-US" sz="2800" dirty="0"/>
          </a:p>
        </p:txBody>
      </p:sp>
      <p:sp>
        <p:nvSpPr>
          <p:cNvPr id="5" name="Title 2"/>
          <p:cNvSpPr>
            <a:spLocks noGrp="1"/>
          </p:cNvSpPr>
          <p:nvPr>
            <p:ph type="title"/>
          </p:nvPr>
        </p:nvSpPr>
        <p:spPr>
          <a:xfrm>
            <a:off x="457200" y="274638"/>
            <a:ext cx="8229600" cy="673629"/>
          </a:xfrm>
        </p:spPr>
        <p:txBody>
          <a:bodyPr>
            <a:noAutofit/>
          </a:bodyPr>
          <a:lstStyle/>
          <a:p>
            <a:pPr eaLnBrk="1" fontAlgn="auto" hangingPunct="1">
              <a:spcAft>
                <a:spcPts val="0"/>
              </a:spcAft>
              <a:defRPr/>
            </a:pPr>
            <a:r>
              <a:rPr lang="en-GB" sz="3600" b="1" dirty="0"/>
              <a:t>Anaerobic reactor</a:t>
            </a:r>
            <a:br>
              <a:rPr sz="3600" dirty="0"/>
            </a:br>
            <a:endParaRPr lang="en-US" sz="3600" dirty="0"/>
          </a:p>
        </p:txBody>
      </p:sp>
    </p:spTree>
    <p:extLst>
      <p:ext uri="{BB962C8B-B14F-4D97-AF65-F5344CB8AC3E}">
        <p14:creationId xmlns:p14="http://schemas.microsoft.com/office/powerpoint/2010/main" val="342384396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651599"/>
          </a:xfrm>
        </p:spPr>
        <p:txBody>
          <a:bodyPr/>
          <a:lstStyle/>
          <a:p>
            <a:r>
              <a:rPr lang="en-US" sz="3600" b="1" dirty="0"/>
              <a:t>Microbial leaching - Bioleaching</a:t>
            </a:r>
          </a:p>
        </p:txBody>
      </p:sp>
      <p:sp>
        <p:nvSpPr>
          <p:cNvPr id="5" name="Rectangle 4"/>
          <p:cNvSpPr/>
          <p:nvPr/>
        </p:nvSpPr>
        <p:spPr>
          <a:xfrm>
            <a:off x="254000" y="926237"/>
            <a:ext cx="8686800" cy="1815882"/>
          </a:xfrm>
          <a:prstGeom prst="rect">
            <a:avLst/>
          </a:prstGeom>
        </p:spPr>
        <p:txBody>
          <a:bodyPr wrap="square">
            <a:spAutoFit/>
          </a:bodyPr>
          <a:lstStyle/>
          <a:p>
            <a:r>
              <a:rPr lang="en-US" sz="2800" dirty="0"/>
              <a:t>Process of metal extraction from low grade ore and mineral concentrate by the use of microorganisms</a:t>
            </a:r>
          </a:p>
          <a:p>
            <a:endParaRPr lang="en-US" sz="2800" dirty="0"/>
          </a:p>
          <a:p>
            <a:r>
              <a:rPr lang="en-US" sz="2800" dirty="0"/>
              <a:t>Works by specific bacteria ‘eating’ the metal out of ore</a:t>
            </a:r>
          </a:p>
        </p:txBody>
      </p:sp>
      <p:pic>
        <p:nvPicPr>
          <p:cNvPr id="3" name="Picture 2"/>
          <p:cNvPicPr>
            <a:picLocks noChangeAspect="1"/>
          </p:cNvPicPr>
          <p:nvPr/>
        </p:nvPicPr>
        <p:blipFill>
          <a:blip r:embed="rId2"/>
          <a:stretch>
            <a:fillRect/>
          </a:stretch>
        </p:blipFill>
        <p:spPr>
          <a:xfrm>
            <a:off x="1966936" y="2862140"/>
            <a:ext cx="4755597" cy="3069624"/>
          </a:xfrm>
          <a:prstGeom prst="rect">
            <a:avLst/>
          </a:prstGeom>
        </p:spPr>
      </p:pic>
    </p:spTree>
    <p:extLst>
      <p:ext uri="{BB962C8B-B14F-4D97-AF65-F5344CB8AC3E}">
        <p14:creationId xmlns:p14="http://schemas.microsoft.com/office/powerpoint/2010/main" val="37079431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605895"/>
          </a:xfrm>
        </p:spPr>
        <p:txBody>
          <a:bodyPr/>
          <a:lstStyle/>
          <a:p>
            <a:r>
              <a:rPr lang="en-US" sz="3600" b="1" dirty="0"/>
              <a:t>Microbial fuel cell - MFC</a:t>
            </a:r>
          </a:p>
        </p:txBody>
      </p:sp>
      <p:sp>
        <p:nvSpPr>
          <p:cNvPr id="5" name="TextBox 4"/>
          <p:cNvSpPr txBox="1"/>
          <p:nvPr/>
        </p:nvSpPr>
        <p:spPr>
          <a:xfrm>
            <a:off x="229934" y="2036056"/>
            <a:ext cx="3761071" cy="3108544"/>
          </a:xfrm>
          <a:prstGeom prst="rect">
            <a:avLst/>
          </a:prstGeom>
          <a:noFill/>
        </p:spPr>
        <p:txBody>
          <a:bodyPr wrap="square" rtlCol="0">
            <a:spAutoFit/>
          </a:bodyPr>
          <a:lstStyle/>
          <a:p>
            <a:r>
              <a:rPr lang="en-US" sz="2800" dirty="0"/>
              <a:t>MFC: A bio-electrochemical system that drives an electric current by using bacteria and mimicking </a:t>
            </a:r>
            <a:r>
              <a:rPr lang="en-US" sz="2800" b="1" dirty="0"/>
              <a:t>bacterial</a:t>
            </a:r>
            <a:r>
              <a:rPr lang="en-US" sz="2800" dirty="0"/>
              <a:t> interactions found in nature. </a:t>
            </a:r>
          </a:p>
        </p:txBody>
      </p:sp>
      <p:pic>
        <p:nvPicPr>
          <p:cNvPr id="6" name="Picture 5"/>
          <p:cNvPicPr>
            <a:picLocks noChangeAspect="1"/>
          </p:cNvPicPr>
          <p:nvPr/>
        </p:nvPicPr>
        <p:blipFill rotWithShape="1">
          <a:blip r:embed="rId2"/>
          <a:srcRect l="7374"/>
          <a:stretch/>
        </p:blipFill>
        <p:spPr>
          <a:xfrm>
            <a:off x="3720072" y="1189774"/>
            <a:ext cx="5298922" cy="4312546"/>
          </a:xfrm>
          <a:prstGeom prst="rect">
            <a:avLst/>
          </a:prstGeom>
        </p:spPr>
      </p:pic>
    </p:spTree>
    <p:extLst>
      <p:ext uri="{BB962C8B-B14F-4D97-AF65-F5344CB8AC3E}">
        <p14:creationId xmlns:p14="http://schemas.microsoft.com/office/powerpoint/2010/main" val="351290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152399" y="1058333"/>
            <a:ext cx="8771467" cy="4525963"/>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Use of bacteria and their products in wastewater treatment, bio-extraction and mining practices. </a:t>
            </a:r>
          </a:p>
          <a:p>
            <a:endParaRPr lang="en-GB" dirty="0"/>
          </a:p>
          <a:p>
            <a:r>
              <a:rPr lang="en-GB" dirty="0"/>
              <a:t>The mining industry has exploited the ability of certain bacteria to accumulate metals</a:t>
            </a:r>
            <a:r>
              <a:rPr lang="en-GB" b="1" dirty="0">
                <a:solidFill>
                  <a:srgbClr val="FF0000"/>
                </a:solidFill>
              </a:rPr>
              <a:t> </a:t>
            </a:r>
            <a:r>
              <a:rPr lang="en-GB" b="1" dirty="0" err="1">
                <a:solidFill>
                  <a:srgbClr val="FF0000"/>
                </a:solidFill>
              </a:rPr>
              <a:t>intracellularly</a:t>
            </a:r>
            <a:r>
              <a:rPr lang="en-GB" dirty="0"/>
              <a:t>, particularly in the management of effluent treatment lagoons.</a:t>
            </a:r>
          </a:p>
          <a:p>
            <a:endParaRPr lang="en-GB" dirty="0"/>
          </a:p>
          <a:p>
            <a:r>
              <a:rPr lang="en-GB" b="1" dirty="0">
                <a:solidFill>
                  <a:srgbClr val="FF0000"/>
                </a:solidFill>
              </a:rPr>
              <a:t>Extracellular</a:t>
            </a:r>
            <a:r>
              <a:rPr lang="en-GB" dirty="0"/>
              <a:t> interactions between bacteria and metals are probably of greater importance to the integrity and ecology of the water distribution system.  </a:t>
            </a:r>
            <a:endParaRPr lang="en-US" dirty="0"/>
          </a:p>
          <a:p>
            <a:endParaRPr lang="en-GB" dirty="0"/>
          </a:p>
          <a:p>
            <a:endParaRPr lang="en-GB" dirty="0"/>
          </a:p>
          <a:p>
            <a:endParaRPr lang="en-US" dirty="0"/>
          </a:p>
        </p:txBody>
      </p:sp>
      <p:sp>
        <p:nvSpPr>
          <p:cNvPr id="5" name="Title 1"/>
          <p:cNvSpPr>
            <a:spLocks noGrp="1"/>
          </p:cNvSpPr>
          <p:nvPr>
            <p:ph type="title"/>
          </p:nvPr>
        </p:nvSpPr>
        <p:spPr>
          <a:xfrm>
            <a:off x="457200" y="274638"/>
            <a:ext cx="8229600" cy="741362"/>
          </a:xfrm>
        </p:spPr>
        <p:txBody>
          <a:bodyPr/>
          <a:lstStyle/>
          <a:p>
            <a:r>
              <a:rPr lang="en-US" sz="3600" b="1" dirty="0"/>
              <a:t>Other Usefulness</a:t>
            </a:r>
          </a:p>
        </p:txBody>
      </p:sp>
    </p:spTree>
    <p:extLst>
      <p:ext uri="{BB962C8B-B14F-4D97-AF65-F5344CB8AC3E}">
        <p14:creationId xmlns:p14="http://schemas.microsoft.com/office/powerpoint/2010/main" val="33314347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893762"/>
          </a:xfrm>
        </p:spPr>
        <p:txBody>
          <a:bodyPr/>
          <a:lstStyle/>
          <a:p>
            <a:r>
              <a:rPr lang="en-US" sz="3600" b="1" dirty="0"/>
              <a:t>Negative parts - Disadvantages</a:t>
            </a:r>
          </a:p>
        </p:txBody>
      </p:sp>
      <p:pic>
        <p:nvPicPr>
          <p:cNvPr id="5" name="Picture 4"/>
          <p:cNvPicPr>
            <a:picLocks noChangeAspect="1"/>
          </p:cNvPicPr>
          <p:nvPr/>
        </p:nvPicPr>
        <p:blipFill>
          <a:blip r:embed="rId2"/>
          <a:stretch>
            <a:fillRect/>
          </a:stretch>
        </p:blipFill>
        <p:spPr>
          <a:xfrm>
            <a:off x="457200" y="1035989"/>
            <a:ext cx="8332572" cy="4384617"/>
          </a:xfrm>
          <a:prstGeom prst="rect">
            <a:avLst/>
          </a:prstGeom>
        </p:spPr>
      </p:pic>
    </p:spTree>
    <p:extLst>
      <p:ext uri="{BB962C8B-B14F-4D97-AF65-F5344CB8AC3E}">
        <p14:creationId xmlns:p14="http://schemas.microsoft.com/office/powerpoint/2010/main" val="14091489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75229"/>
          </a:xfrm>
        </p:spPr>
        <p:txBody>
          <a:bodyPr/>
          <a:lstStyle/>
          <a:p>
            <a:r>
              <a:rPr lang="en-US" sz="3600" b="1" dirty="0"/>
              <a:t>In natural environments</a:t>
            </a:r>
            <a:r>
              <a:rPr lang="is-IS" sz="3600" b="1" dirty="0"/>
              <a:t>….......</a:t>
            </a:r>
            <a:endParaRPr lang="en-US" sz="3600" b="1" dirty="0"/>
          </a:p>
        </p:txBody>
      </p:sp>
      <p:sp>
        <p:nvSpPr>
          <p:cNvPr id="5" name="Content Placeholder 2"/>
          <p:cNvSpPr txBox="1">
            <a:spLocks/>
          </p:cNvSpPr>
          <p:nvPr/>
        </p:nvSpPr>
        <p:spPr>
          <a:xfrm>
            <a:off x="457200" y="1101531"/>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a:t>Biofilms grow virtually everywhere</a:t>
            </a:r>
          </a:p>
          <a:p>
            <a:pPr lvl="1"/>
            <a:r>
              <a:rPr lang="en-US"/>
              <a:t>Moisture</a:t>
            </a:r>
          </a:p>
          <a:p>
            <a:pPr lvl="1"/>
            <a:r>
              <a:rPr lang="en-US"/>
              <a:t>Nutrients </a:t>
            </a:r>
          </a:p>
          <a:p>
            <a:pPr lvl="1"/>
            <a:r>
              <a:rPr lang="en-US"/>
              <a:t>Surface</a:t>
            </a:r>
          </a:p>
          <a:p>
            <a:pPr lvl="1"/>
            <a:endParaRPr lang="en-US"/>
          </a:p>
          <a:p>
            <a:r>
              <a:rPr lang="en-US" b="1"/>
              <a:t>Produce toxic alga blooms</a:t>
            </a:r>
          </a:p>
          <a:p>
            <a:pPr lvl="1"/>
            <a:r>
              <a:rPr lang="en-US"/>
              <a:t>Create O</a:t>
            </a:r>
            <a:r>
              <a:rPr lang="en-US" baseline="-25000"/>
              <a:t>2 </a:t>
            </a:r>
            <a:r>
              <a:rPr lang="en-US"/>
              <a:t>depleting zones in lakes, rivers and coastal environments</a:t>
            </a:r>
            <a:endParaRPr lang="en-US" dirty="0"/>
          </a:p>
        </p:txBody>
      </p:sp>
    </p:spTree>
    <p:extLst>
      <p:ext uri="{BB962C8B-B14F-4D97-AF65-F5344CB8AC3E}">
        <p14:creationId xmlns:p14="http://schemas.microsoft.com/office/powerpoint/2010/main" val="23780439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851651" y="1016456"/>
            <a:ext cx="6511764" cy="4995827"/>
          </a:xfrm>
          <a:prstGeom prst="rect">
            <a:avLst/>
          </a:prstGeom>
        </p:spPr>
      </p:pic>
      <p:sp>
        <p:nvSpPr>
          <p:cNvPr id="5" name="Title 1"/>
          <p:cNvSpPr>
            <a:spLocks noGrp="1"/>
          </p:cNvSpPr>
          <p:nvPr>
            <p:ph type="title"/>
          </p:nvPr>
        </p:nvSpPr>
        <p:spPr>
          <a:xfrm>
            <a:off x="457200" y="206906"/>
            <a:ext cx="8229600" cy="792162"/>
          </a:xfrm>
        </p:spPr>
        <p:txBody>
          <a:bodyPr/>
          <a:lstStyle/>
          <a:p>
            <a:r>
              <a:rPr lang="en-US" sz="3600" b="1" dirty="0"/>
              <a:t>In industrial environments</a:t>
            </a:r>
          </a:p>
        </p:txBody>
      </p:sp>
    </p:spTree>
    <p:extLst>
      <p:ext uri="{BB962C8B-B14F-4D97-AF65-F5344CB8AC3E}">
        <p14:creationId xmlns:p14="http://schemas.microsoft.com/office/powerpoint/2010/main" val="195096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809095"/>
          </a:xfrm>
        </p:spPr>
        <p:txBody>
          <a:bodyPr/>
          <a:lstStyle/>
          <a:p>
            <a:r>
              <a:rPr lang="en-US" sz="3600" b="1" dirty="0"/>
              <a:t>Membrane fouling (Bio-fouling)</a:t>
            </a:r>
          </a:p>
        </p:txBody>
      </p:sp>
      <p:sp>
        <p:nvSpPr>
          <p:cNvPr id="5" name="Content Placeholder 2"/>
          <p:cNvSpPr txBox="1">
            <a:spLocks/>
          </p:cNvSpPr>
          <p:nvPr/>
        </p:nvSpPr>
        <p:spPr>
          <a:xfrm>
            <a:off x="457200" y="1083733"/>
            <a:ext cx="8343597" cy="461789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a:t>Undesirable build up of biotic deposit on surfaces (membrane)</a:t>
            </a:r>
          </a:p>
          <a:p>
            <a:pPr marL="0" indent="0">
              <a:buFont typeface="Arial"/>
              <a:buNone/>
            </a:pPr>
            <a:r>
              <a:rPr lang="en-US" sz="2800" dirty="0"/>
              <a:t>Occurs:</a:t>
            </a:r>
          </a:p>
          <a:p>
            <a:r>
              <a:rPr lang="en-US" sz="2800" dirty="0"/>
              <a:t>On the surfaces of living marine organisms</a:t>
            </a:r>
          </a:p>
          <a:p>
            <a:r>
              <a:rPr lang="en-US" sz="2800" dirty="0"/>
              <a:t>In membrane systems such as membrane bioreactors</a:t>
            </a:r>
          </a:p>
          <a:p>
            <a:r>
              <a:rPr lang="en-US" sz="2800" dirty="0"/>
              <a:t>In cooling water cycles of large industrial equipment and power stations</a:t>
            </a:r>
          </a:p>
          <a:p>
            <a:r>
              <a:rPr lang="en-US" sz="2800" dirty="0"/>
              <a:t>In groundwater wells </a:t>
            </a:r>
          </a:p>
          <a:p>
            <a:r>
              <a:rPr lang="en-US" sz="2800" dirty="0"/>
              <a:t>In the exterior and interior of ocean-laying pipes.</a:t>
            </a:r>
          </a:p>
          <a:p>
            <a:pPr marL="0" indent="0">
              <a:buFont typeface="Arial"/>
              <a:buNone/>
            </a:pPr>
            <a:endParaRPr lang="en-US" sz="2800" dirty="0"/>
          </a:p>
        </p:txBody>
      </p:sp>
    </p:spTree>
    <p:extLst>
      <p:ext uri="{BB962C8B-B14F-4D97-AF65-F5344CB8AC3E}">
        <p14:creationId xmlns:p14="http://schemas.microsoft.com/office/powerpoint/2010/main" val="65379906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24429"/>
          </a:xfrm>
        </p:spPr>
        <p:txBody>
          <a:bodyPr/>
          <a:lstStyle/>
          <a:p>
            <a:r>
              <a:rPr lang="en-US" sz="3600" b="1" dirty="0"/>
              <a:t>Biofilm effect in water system</a:t>
            </a:r>
          </a:p>
        </p:txBody>
      </p:sp>
      <p:pic>
        <p:nvPicPr>
          <p:cNvPr id="5" name="Picture 4"/>
          <p:cNvPicPr>
            <a:picLocks noChangeAspect="1"/>
          </p:cNvPicPr>
          <p:nvPr/>
        </p:nvPicPr>
        <p:blipFill>
          <a:blip r:embed="rId2"/>
          <a:stretch>
            <a:fillRect/>
          </a:stretch>
        </p:blipFill>
        <p:spPr>
          <a:xfrm>
            <a:off x="229317" y="2113755"/>
            <a:ext cx="5979872" cy="3541379"/>
          </a:xfrm>
          <a:prstGeom prst="rect">
            <a:avLst/>
          </a:prstGeom>
        </p:spPr>
      </p:pic>
      <p:pic>
        <p:nvPicPr>
          <p:cNvPr id="6" name="Picture 2" descr="http://www.merusonline.com/images/stories/merus_eigene/iso2pip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225" y="1335310"/>
            <a:ext cx="2444006" cy="2559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82144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173040"/>
            <a:ext cx="8229600" cy="1143000"/>
          </a:xfrm>
        </p:spPr>
        <p:txBody>
          <a:bodyPr/>
          <a:lstStyle/>
          <a:p>
            <a:r>
              <a:rPr lang="en-US" sz="3600" b="1" dirty="0"/>
              <a:t>Effect of biofilm in pipeline water distribution</a:t>
            </a:r>
          </a:p>
        </p:txBody>
      </p:sp>
      <p:sp>
        <p:nvSpPr>
          <p:cNvPr id="5" name="Content Placeholder 2"/>
          <p:cNvSpPr txBox="1">
            <a:spLocks/>
          </p:cNvSpPr>
          <p:nvPr/>
        </p:nvSpPr>
        <p:spPr>
          <a:xfrm>
            <a:off x="457200" y="1307573"/>
            <a:ext cx="8229600"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a:p>
            <a:r>
              <a:rPr lang="en-US" sz="2800" dirty="0"/>
              <a:t>Affect turbidity</a:t>
            </a:r>
          </a:p>
          <a:p>
            <a:r>
              <a:rPr lang="en-US" sz="2800" dirty="0"/>
              <a:t>Red (iron) and black (manganese) in H</a:t>
            </a:r>
            <a:r>
              <a:rPr lang="en-US" sz="2800" baseline="-25000" dirty="0"/>
              <a:t>2</a:t>
            </a:r>
            <a:r>
              <a:rPr lang="en-US" sz="2800" dirty="0"/>
              <a:t>O</a:t>
            </a:r>
          </a:p>
          <a:p>
            <a:r>
              <a:rPr lang="en-US" sz="2800" dirty="0"/>
              <a:t>Increased frictional resistance</a:t>
            </a:r>
          </a:p>
          <a:p>
            <a:r>
              <a:rPr lang="en-US" sz="2800" dirty="0"/>
              <a:t>Pipe corrosion</a:t>
            </a:r>
          </a:p>
          <a:p>
            <a:r>
              <a:rPr lang="en-GB" sz="2800" dirty="0"/>
              <a:t>Decreased aesthetic quality</a:t>
            </a:r>
            <a:endParaRPr lang="en-US" sz="2800" dirty="0"/>
          </a:p>
          <a:p>
            <a:r>
              <a:rPr lang="en-US" sz="2800" dirty="0"/>
              <a:t>Failure to meet water quality criteria</a:t>
            </a:r>
          </a:p>
          <a:p>
            <a:endParaRPr lang="en-US" sz="2800" dirty="0"/>
          </a:p>
        </p:txBody>
      </p:sp>
    </p:spTree>
    <p:extLst>
      <p:ext uri="{BB962C8B-B14F-4D97-AF65-F5344CB8AC3E}">
        <p14:creationId xmlns:p14="http://schemas.microsoft.com/office/powerpoint/2010/main" val="1286465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07340" y="1499108"/>
            <a:ext cx="7953375" cy="4293235"/>
          </a:xfrm>
          <a:prstGeom prst="rect">
            <a:avLst/>
          </a:prstGeom>
        </p:spPr>
        <p:txBody>
          <a:bodyPr vert="horz" wrap="square" lIns="0" tIns="12065" rIns="0" bIns="0" rtlCol="0">
            <a:spAutoFit/>
          </a:bodyPr>
          <a:lstStyle/>
          <a:p>
            <a:pPr marL="12700" marR="5080">
              <a:lnSpc>
                <a:spcPct val="100000"/>
              </a:lnSpc>
              <a:spcBef>
                <a:spcPts val="95"/>
              </a:spcBef>
            </a:pPr>
            <a:r>
              <a:rPr sz="2800" spc="-10" dirty="0">
                <a:solidFill>
                  <a:srgbClr val="FF0000"/>
                </a:solidFill>
                <a:latin typeface="Calibri"/>
                <a:cs typeface="Calibri"/>
              </a:rPr>
              <a:t>Humans </a:t>
            </a:r>
            <a:r>
              <a:rPr sz="2800" spc="-15" dirty="0">
                <a:solidFill>
                  <a:srgbClr val="FF0000"/>
                </a:solidFill>
                <a:latin typeface="Calibri"/>
                <a:cs typeface="Calibri"/>
              </a:rPr>
              <a:t>live </a:t>
            </a:r>
            <a:r>
              <a:rPr sz="2800" spc="-10" dirty="0">
                <a:solidFill>
                  <a:srgbClr val="FF0000"/>
                </a:solidFill>
                <a:latin typeface="Calibri"/>
                <a:cs typeface="Calibri"/>
              </a:rPr>
              <a:t>mostly </a:t>
            </a:r>
            <a:r>
              <a:rPr sz="2800" spc="-5" dirty="0">
                <a:solidFill>
                  <a:srgbClr val="FF0000"/>
                </a:solidFill>
                <a:latin typeface="Calibri"/>
                <a:cs typeface="Calibri"/>
              </a:rPr>
              <a:t>on land </a:t>
            </a:r>
            <a:r>
              <a:rPr sz="2800" spc="-10" dirty="0">
                <a:solidFill>
                  <a:srgbClr val="FF0000"/>
                </a:solidFill>
                <a:latin typeface="Calibri"/>
                <a:cs typeface="Calibri"/>
              </a:rPr>
              <a:t>but </a:t>
            </a:r>
            <a:r>
              <a:rPr sz="2800" spc="-15" dirty="0">
                <a:solidFill>
                  <a:srgbClr val="FF0000"/>
                </a:solidFill>
                <a:latin typeface="Calibri"/>
                <a:cs typeface="Calibri"/>
              </a:rPr>
              <a:t>microbes live </a:t>
            </a:r>
            <a:r>
              <a:rPr sz="2800" spc="-10" dirty="0">
                <a:solidFill>
                  <a:srgbClr val="FF0000"/>
                </a:solidFill>
                <a:latin typeface="Calibri"/>
                <a:cs typeface="Calibri"/>
              </a:rPr>
              <a:t>mostly </a:t>
            </a:r>
            <a:r>
              <a:rPr sz="2800" spc="-5" dirty="0">
                <a:solidFill>
                  <a:srgbClr val="FF0000"/>
                </a:solidFill>
                <a:latin typeface="Calibri"/>
                <a:cs typeface="Calibri"/>
              </a:rPr>
              <a:t>in  </a:t>
            </a:r>
            <a:r>
              <a:rPr sz="2800" spc="-20" dirty="0">
                <a:solidFill>
                  <a:srgbClr val="FF0000"/>
                </a:solidFill>
                <a:latin typeface="Calibri"/>
                <a:cs typeface="Calibri"/>
              </a:rPr>
              <a:t>water</a:t>
            </a:r>
            <a:endParaRPr sz="2800">
              <a:latin typeface="Calibri"/>
              <a:cs typeface="Calibri"/>
            </a:endParaRPr>
          </a:p>
          <a:p>
            <a:pPr>
              <a:lnSpc>
                <a:spcPct val="100000"/>
              </a:lnSpc>
              <a:spcBef>
                <a:spcPts val="5"/>
              </a:spcBef>
            </a:pPr>
            <a:endParaRPr sz="2750">
              <a:latin typeface="Calibri"/>
              <a:cs typeface="Calibri"/>
            </a:endParaRPr>
          </a:p>
          <a:p>
            <a:pPr marL="12700" marR="4427220">
              <a:lnSpc>
                <a:spcPct val="100000"/>
              </a:lnSpc>
            </a:pPr>
            <a:r>
              <a:rPr sz="2800" spc="-15" dirty="0">
                <a:latin typeface="Calibri"/>
                <a:cs typeface="Calibri"/>
              </a:rPr>
              <a:t>Microbes </a:t>
            </a:r>
            <a:r>
              <a:rPr sz="2800" spc="-20" dirty="0">
                <a:latin typeface="Calibri"/>
                <a:cs typeface="Calibri"/>
              </a:rPr>
              <a:t>are </a:t>
            </a:r>
            <a:r>
              <a:rPr sz="2800" spc="-15" dirty="0">
                <a:latin typeface="Calibri"/>
                <a:cs typeface="Calibri"/>
              </a:rPr>
              <a:t>ubiquitous  </a:t>
            </a:r>
            <a:r>
              <a:rPr sz="2800" spc="-10" dirty="0">
                <a:latin typeface="Calibri"/>
                <a:cs typeface="Calibri"/>
              </a:rPr>
              <a:t>They </a:t>
            </a:r>
            <a:r>
              <a:rPr sz="2800" spc="-20" dirty="0">
                <a:latin typeface="Calibri"/>
                <a:cs typeface="Calibri"/>
              </a:rPr>
              <a:t>are</a:t>
            </a:r>
            <a:r>
              <a:rPr sz="2800" dirty="0">
                <a:latin typeface="Calibri"/>
                <a:cs typeface="Calibri"/>
              </a:rPr>
              <a:t> </a:t>
            </a:r>
            <a:r>
              <a:rPr sz="2800" spc="-5" dirty="0">
                <a:latin typeface="Calibri"/>
                <a:cs typeface="Calibri"/>
              </a:rPr>
              <a:t>small</a:t>
            </a:r>
            <a:endParaRPr sz="2800">
              <a:latin typeface="Calibri"/>
              <a:cs typeface="Calibri"/>
            </a:endParaRPr>
          </a:p>
          <a:p>
            <a:pPr marL="12700" marR="5226685">
              <a:lnSpc>
                <a:spcPct val="100000"/>
              </a:lnSpc>
            </a:pPr>
            <a:r>
              <a:rPr sz="2800" spc="-15" dirty="0">
                <a:latin typeface="Calibri"/>
                <a:cs typeface="Calibri"/>
              </a:rPr>
              <a:t>Easily dispersed  </a:t>
            </a:r>
            <a:r>
              <a:rPr sz="2800" spc="-10" dirty="0">
                <a:solidFill>
                  <a:srgbClr val="FF0000"/>
                </a:solidFill>
                <a:latin typeface="Calibri"/>
                <a:cs typeface="Calibri"/>
              </a:rPr>
              <a:t>Occupy </a:t>
            </a:r>
            <a:r>
              <a:rPr sz="2800" spc="-15" dirty="0">
                <a:solidFill>
                  <a:srgbClr val="FF0000"/>
                </a:solidFill>
                <a:latin typeface="Calibri"/>
                <a:cs typeface="Calibri"/>
              </a:rPr>
              <a:t>little</a:t>
            </a:r>
            <a:r>
              <a:rPr sz="2800" spc="-30" dirty="0">
                <a:solidFill>
                  <a:srgbClr val="FF0000"/>
                </a:solidFill>
                <a:latin typeface="Calibri"/>
                <a:cs typeface="Calibri"/>
              </a:rPr>
              <a:t> </a:t>
            </a:r>
            <a:r>
              <a:rPr sz="2800" spc="-5" dirty="0">
                <a:solidFill>
                  <a:srgbClr val="FF0000"/>
                </a:solidFill>
                <a:latin typeface="Calibri"/>
                <a:cs typeface="Calibri"/>
              </a:rPr>
              <a:t>space</a:t>
            </a:r>
            <a:endParaRPr sz="2800">
              <a:latin typeface="Calibri"/>
              <a:cs typeface="Calibri"/>
            </a:endParaRPr>
          </a:p>
          <a:p>
            <a:pPr marL="12700" marR="2118360">
              <a:lnSpc>
                <a:spcPct val="100000"/>
              </a:lnSpc>
              <a:spcBef>
                <a:spcPts val="5"/>
              </a:spcBef>
            </a:pPr>
            <a:r>
              <a:rPr sz="2800" spc="-5" dirty="0">
                <a:solidFill>
                  <a:srgbClr val="FF0000"/>
                </a:solidFill>
                <a:latin typeface="Calibri"/>
                <a:cs typeface="Calibri"/>
              </a:rPr>
              <a:t>Need </a:t>
            </a:r>
            <a:r>
              <a:rPr sz="2800" spc="-10" dirty="0">
                <a:solidFill>
                  <a:srgbClr val="FF0000"/>
                </a:solidFill>
                <a:latin typeface="Calibri"/>
                <a:cs typeface="Calibri"/>
              </a:rPr>
              <a:t>small quantities </a:t>
            </a:r>
            <a:r>
              <a:rPr sz="2800" spc="-5" dirty="0">
                <a:solidFill>
                  <a:srgbClr val="FF0000"/>
                </a:solidFill>
                <a:latin typeface="Calibri"/>
                <a:cs typeface="Calibri"/>
              </a:rPr>
              <a:t>of </a:t>
            </a:r>
            <a:r>
              <a:rPr sz="2800" spc="-10" dirty="0">
                <a:solidFill>
                  <a:srgbClr val="FF0000"/>
                </a:solidFill>
                <a:latin typeface="Calibri"/>
                <a:cs typeface="Calibri"/>
              </a:rPr>
              <a:t>nutrients  </a:t>
            </a:r>
            <a:r>
              <a:rPr sz="2800" spc="-20" dirty="0">
                <a:latin typeface="Calibri"/>
                <a:cs typeface="Calibri"/>
              </a:rPr>
              <a:t>Diverse </a:t>
            </a:r>
            <a:r>
              <a:rPr sz="2800" spc="-5" dirty="0">
                <a:latin typeface="Calibri"/>
                <a:cs typeface="Calibri"/>
              </a:rPr>
              <a:t>in their </a:t>
            </a:r>
            <a:r>
              <a:rPr sz="2800" spc="-10" dirty="0">
                <a:latin typeface="Calibri"/>
                <a:cs typeface="Calibri"/>
              </a:rPr>
              <a:t>nutritional </a:t>
            </a:r>
            <a:r>
              <a:rPr sz="2800" spc="-15" dirty="0">
                <a:latin typeface="Calibri"/>
                <a:cs typeface="Calibri"/>
              </a:rPr>
              <a:t>requirements  </a:t>
            </a:r>
            <a:r>
              <a:rPr sz="2800" spc="-10" dirty="0">
                <a:latin typeface="Calibri"/>
                <a:cs typeface="Calibri"/>
              </a:rPr>
              <a:t>Can </a:t>
            </a:r>
            <a:r>
              <a:rPr sz="2800" spc="-5" dirty="0">
                <a:latin typeface="Calibri"/>
                <a:cs typeface="Calibri"/>
              </a:rPr>
              <a:t>adapt </a:t>
            </a:r>
            <a:r>
              <a:rPr sz="2800" spc="-15" dirty="0">
                <a:latin typeface="Calibri"/>
                <a:cs typeface="Calibri"/>
              </a:rPr>
              <a:t>to </a:t>
            </a:r>
            <a:r>
              <a:rPr sz="2800" spc="-20" dirty="0">
                <a:latin typeface="Calibri"/>
                <a:cs typeface="Calibri"/>
              </a:rPr>
              <a:t>environmental</a:t>
            </a:r>
            <a:r>
              <a:rPr sz="2800" spc="30" dirty="0">
                <a:latin typeface="Calibri"/>
                <a:cs typeface="Calibri"/>
              </a:rPr>
              <a:t> </a:t>
            </a:r>
            <a:r>
              <a:rPr sz="2800" spc="-5" dirty="0">
                <a:latin typeface="Calibri"/>
                <a:cs typeface="Calibri"/>
              </a:rPr>
              <a:t>changes</a:t>
            </a:r>
            <a:endParaRPr sz="28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1016609" y="221056"/>
            <a:ext cx="7138670" cy="1123950"/>
          </a:xfrm>
          <a:prstGeom prst="rect">
            <a:avLst/>
          </a:prstGeom>
        </p:spPr>
        <p:txBody>
          <a:bodyPr vert="horz" wrap="square" lIns="0" tIns="12700" rIns="0" bIns="0" rtlCol="0">
            <a:spAutoFit/>
          </a:bodyPr>
          <a:lstStyle/>
          <a:p>
            <a:pPr marL="2256155" marR="5080" indent="-2244090">
              <a:lnSpc>
                <a:spcPct val="100000"/>
              </a:lnSpc>
              <a:spcBef>
                <a:spcPts val="100"/>
              </a:spcBef>
            </a:pPr>
            <a:r>
              <a:rPr spc="-15" dirty="0"/>
              <a:t>Characteristics </a:t>
            </a:r>
            <a:r>
              <a:rPr dirty="0"/>
              <a:t>of </a:t>
            </a:r>
            <a:r>
              <a:rPr spc="-10" dirty="0"/>
              <a:t>Microbes </a:t>
            </a:r>
            <a:r>
              <a:rPr dirty="0"/>
              <a:t>in </a:t>
            </a:r>
            <a:r>
              <a:rPr spc="-20" dirty="0"/>
              <a:t>Natural  </a:t>
            </a:r>
            <a:r>
              <a:rPr spc="-15" dirty="0"/>
              <a:t>Environments</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440267" y="133496"/>
            <a:ext cx="8094133" cy="5786174"/>
          </a:xfrm>
          <a:prstGeom prst="rect">
            <a:avLst/>
          </a:prstGeom>
        </p:spPr>
      </p:pic>
    </p:spTree>
    <p:extLst>
      <p:ext uri="{BB962C8B-B14F-4D97-AF65-F5344CB8AC3E}">
        <p14:creationId xmlns:p14="http://schemas.microsoft.com/office/powerpoint/2010/main" val="29429785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noAutofit/>
          </a:bodyPr>
          <a:lstStyle/>
          <a:p>
            <a:pPr eaLnBrk="1" fontAlgn="auto" hangingPunct="1">
              <a:spcAft>
                <a:spcPts val="0"/>
              </a:spcAft>
              <a:defRPr/>
            </a:pPr>
            <a:r>
              <a:rPr lang="en-GB" sz="3600" b="1" dirty="0"/>
              <a:t>Microbe-metal interactions</a:t>
            </a:r>
            <a:br>
              <a:rPr lang="en-US" sz="3600" dirty="0"/>
            </a:br>
            <a:endParaRPr lang="en-US" sz="3600" dirty="0"/>
          </a:p>
        </p:txBody>
      </p:sp>
      <p:sp>
        <p:nvSpPr>
          <p:cNvPr id="5" name="Content Placeholder 2"/>
          <p:cNvSpPr txBox="1">
            <a:spLocks/>
          </p:cNvSpPr>
          <p:nvPr/>
        </p:nvSpPr>
        <p:spPr>
          <a:xfrm>
            <a:off x="279403" y="962029"/>
            <a:ext cx="8686800" cy="493712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2800" b="1" dirty="0"/>
          </a:p>
          <a:p>
            <a:r>
              <a:rPr lang="en-GB" sz="2800" b="1" dirty="0"/>
              <a:t>Unfavourable interactions </a:t>
            </a:r>
            <a:r>
              <a:rPr lang="en-GB" sz="2800" dirty="0"/>
              <a:t>include transformation and mobilization of toxic metals and corrosion.</a:t>
            </a:r>
          </a:p>
          <a:p>
            <a:endParaRPr lang="en-GB" sz="2800" dirty="0"/>
          </a:p>
          <a:p>
            <a:r>
              <a:rPr lang="en-GB" sz="2800" dirty="0"/>
              <a:t>Within the water distribution system, a number of toxic metals are likely to be present, including </a:t>
            </a:r>
            <a:r>
              <a:rPr lang="en-GB" sz="2800" b="1" dirty="0">
                <a:solidFill>
                  <a:srgbClr val="FF0000"/>
                </a:solidFill>
              </a:rPr>
              <a:t>lead</a:t>
            </a:r>
            <a:r>
              <a:rPr lang="en-GB" sz="2800" dirty="0"/>
              <a:t> from old piping and solder, copper from piping, zinc from corrosion inhibitors and other components from steel piping, fitments and </a:t>
            </a:r>
            <a:r>
              <a:rPr lang="en-GB" sz="2800" dirty="0" err="1"/>
              <a:t>weldments</a:t>
            </a:r>
            <a:r>
              <a:rPr lang="en-GB" sz="2800" dirty="0"/>
              <a:t>.</a:t>
            </a:r>
            <a:endParaRPr lang="en-US" sz="2800" dirty="0"/>
          </a:p>
          <a:p>
            <a:endParaRPr lang="en-US" sz="2800" dirty="0"/>
          </a:p>
        </p:txBody>
      </p:sp>
    </p:spTree>
    <p:extLst>
      <p:ext uri="{BB962C8B-B14F-4D97-AF65-F5344CB8AC3E}">
        <p14:creationId xmlns:p14="http://schemas.microsoft.com/office/powerpoint/2010/main" val="9695272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a:t>2018/2019 </a:t>
            </a:r>
            <a:endParaRPr lang="en-US"/>
          </a:p>
        </p:txBody>
      </p:sp>
      <p:sp>
        <p:nvSpPr>
          <p:cNvPr id="4" name="Content Placeholder 2"/>
          <p:cNvSpPr txBox="1">
            <a:spLocks/>
          </p:cNvSpPr>
          <p:nvPr/>
        </p:nvSpPr>
        <p:spPr>
          <a:xfrm>
            <a:off x="666591" y="773204"/>
            <a:ext cx="8358875" cy="435133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Three processes can be considered of paramount importance.</a:t>
            </a:r>
          </a:p>
          <a:p>
            <a:pPr lvl="1"/>
            <a:r>
              <a:rPr lang="en-GB" dirty="0"/>
              <a:t>Interaction between bacterial cell walls and metals</a:t>
            </a:r>
            <a:endParaRPr lang="en-US" dirty="0"/>
          </a:p>
          <a:p>
            <a:pPr lvl="1"/>
            <a:r>
              <a:rPr lang="en-GB" dirty="0"/>
              <a:t>Interaction between bacterial extracellular materials and metals</a:t>
            </a:r>
            <a:endParaRPr lang="en-US" dirty="0"/>
          </a:p>
          <a:p>
            <a:pPr lvl="1"/>
            <a:r>
              <a:rPr lang="en-GB" dirty="0"/>
              <a:t>Production of acids and other corrosive metabolites.</a:t>
            </a:r>
            <a:endParaRPr lang="en-US" dirty="0"/>
          </a:p>
          <a:p>
            <a:endParaRPr lang="en-US" dirty="0"/>
          </a:p>
        </p:txBody>
      </p:sp>
    </p:spTree>
    <p:extLst>
      <p:ext uri="{BB962C8B-B14F-4D97-AF65-F5344CB8AC3E}">
        <p14:creationId xmlns:p14="http://schemas.microsoft.com/office/powerpoint/2010/main" val="31321223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lstStyle/>
          <a:p>
            <a:r>
              <a:rPr lang="en-US" sz="3600" b="1" dirty="0"/>
              <a:t>Bio-corrosion</a:t>
            </a:r>
          </a:p>
        </p:txBody>
      </p:sp>
      <p:grpSp>
        <p:nvGrpSpPr>
          <p:cNvPr id="5" name="Group 4"/>
          <p:cNvGrpSpPr/>
          <p:nvPr/>
        </p:nvGrpSpPr>
        <p:grpSpPr>
          <a:xfrm>
            <a:off x="186667" y="1266273"/>
            <a:ext cx="8567266" cy="4644852"/>
            <a:chOff x="248889" y="1797180"/>
            <a:chExt cx="11423021" cy="4644852"/>
          </a:xfrm>
        </p:grpSpPr>
        <p:pic>
          <p:nvPicPr>
            <p:cNvPr id="6" name="Picture 1" descr="http://images.sciencedaily.com/2009/03/090329205443-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89" y="1797180"/>
              <a:ext cx="3933718" cy="2597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3985529" y="3127275"/>
              <a:ext cx="4140831" cy="2783850"/>
            </a:xfrm>
            <a:prstGeom prst="rect">
              <a:avLst/>
            </a:prstGeom>
          </p:spPr>
        </p:pic>
        <p:pic>
          <p:nvPicPr>
            <p:cNvPr id="8" name="Picture 7"/>
            <p:cNvPicPr>
              <a:picLocks noChangeAspect="1"/>
            </p:cNvPicPr>
            <p:nvPr/>
          </p:nvPicPr>
          <p:blipFill>
            <a:blip r:embed="rId4"/>
            <a:stretch>
              <a:fillRect/>
            </a:stretch>
          </p:blipFill>
          <p:spPr>
            <a:xfrm>
              <a:off x="8022946" y="3715102"/>
              <a:ext cx="3648964" cy="2726930"/>
            </a:xfrm>
            <a:prstGeom prst="rect">
              <a:avLst/>
            </a:prstGeom>
          </p:spPr>
        </p:pic>
      </p:grpSp>
    </p:spTree>
    <p:extLst>
      <p:ext uri="{BB962C8B-B14F-4D97-AF65-F5344CB8AC3E}">
        <p14:creationId xmlns:p14="http://schemas.microsoft.com/office/powerpoint/2010/main" val="1674008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826029"/>
          </a:xfrm>
        </p:spPr>
        <p:txBody>
          <a:bodyPr>
            <a:noAutofit/>
          </a:bodyPr>
          <a:lstStyle/>
          <a:p>
            <a:pPr eaLnBrk="1" fontAlgn="auto" hangingPunct="1">
              <a:spcAft>
                <a:spcPts val="0"/>
              </a:spcAft>
              <a:defRPr/>
            </a:pPr>
            <a:r>
              <a:rPr lang="en-GB" sz="3600" b="1" dirty="0"/>
              <a:t>Bio-corrosion</a:t>
            </a:r>
            <a:endParaRPr lang="en-US" sz="3600" dirty="0"/>
          </a:p>
        </p:txBody>
      </p:sp>
      <p:sp>
        <p:nvSpPr>
          <p:cNvPr id="5" name="Content Placeholder 2"/>
          <p:cNvSpPr txBox="1">
            <a:spLocks/>
          </p:cNvSpPr>
          <p:nvPr/>
        </p:nvSpPr>
        <p:spPr>
          <a:xfrm>
            <a:off x="457200" y="1143000"/>
            <a:ext cx="8229600"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They promote corrosion of metallic surfaces</a:t>
            </a:r>
          </a:p>
          <a:p>
            <a:endParaRPr lang="en-US" b="1" dirty="0"/>
          </a:p>
        </p:txBody>
      </p:sp>
      <p:sp>
        <p:nvSpPr>
          <p:cNvPr id="6" name="Rectangle 1"/>
          <p:cNvSpPr>
            <a:spLocks noChangeArrowheads="1"/>
          </p:cNvSpPr>
          <p:nvPr/>
        </p:nvSpPr>
        <p:spPr bwMode="auto">
          <a:xfrm>
            <a:off x="404812" y="2035175"/>
            <a:ext cx="4226725" cy="310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hangingPunct="1"/>
            <a:r>
              <a:rPr lang="en-GB" sz="2800" dirty="0">
                <a:cs typeface="Century Gothic"/>
              </a:rPr>
              <a:t>Accelerate the corrosion of the pipes themselves, and initiate degradation of submerged objects such as offshore oil rigs, boats and shoreline installations. </a:t>
            </a:r>
          </a:p>
          <a:p>
            <a:pPr eaLnBrk="1" hangingPunct="1"/>
            <a:endParaRPr lang="en-GB" sz="2800" dirty="0">
              <a:cs typeface="Century Gothic"/>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537" y="1990304"/>
            <a:ext cx="3780234" cy="4032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3649520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2"/>
          <p:cNvSpPr txBox="1">
            <a:spLocks noChangeArrowheads="1"/>
          </p:cNvSpPr>
          <p:nvPr/>
        </p:nvSpPr>
        <p:spPr bwMode="auto">
          <a:xfrm>
            <a:off x="169333" y="352276"/>
            <a:ext cx="8974667" cy="4813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a:t>When water comes into contact with metal piping and O</a:t>
            </a:r>
            <a:r>
              <a:rPr lang="en-US" sz="2600" baseline="-25000" dirty="0"/>
              <a:t>2</a:t>
            </a:r>
            <a:r>
              <a:rPr lang="en-US" sz="2600" dirty="0"/>
              <a:t> is introduced, microorganisms attach themselves to the metal surface and form a biofilm composed of bacteria, algae and other microorganisms. </a:t>
            </a:r>
          </a:p>
          <a:p>
            <a:r>
              <a:rPr lang="en-US" sz="2600" dirty="0"/>
              <a:t>This type of corrosion is called </a:t>
            </a:r>
            <a:r>
              <a:rPr lang="en-US" sz="2600" b="1" dirty="0">
                <a:solidFill>
                  <a:srgbClr val="FF0000"/>
                </a:solidFill>
              </a:rPr>
              <a:t>Microbiologically Influenced Corrosion (MIC) </a:t>
            </a:r>
          </a:p>
          <a:p>
            <a:r>
              <a:rPr lang="en-US" sz="2600" dirty="0"/>
              <a:t>MIC can spread so quickly and cause </a:t>
            </a:r>
            <a:r>
              <a:rPr lang="en-US" sz="2600" b="1" dirty="0">
                <a:solidFill>
                  <a:srgbClr val="FF0000"/>
                </a:solidFill>
              </a:rPr>
              <a:t>pinhole leaks </a:t>
            </a:r>
            <a:r>
              <a:rPr lang="en-US" sz="2600" dirty="0"/>
              <a:t>in piping that lead to inefficiency, poor performance and ultimately, failure of a system.</a:t>
            </a:r>
          </a:p>
          <a:p>
            <a:endParaRPr lang="en-US" sz="2600" b="1" dirty="0">
              <a:solidFill>
                <a:srgbClr val="FF0000"/>
              </a:solidFill>
            </a:endParaRPr>
          </a:p>
          <a:p>
            <a:pPr marL="0" indent="0">
              <a:buFont typeface="Arial"/>
              <a:buNone/>
            </a:pPr>
            <a:r>
              <a:rPr lang="en-US" sz="2600" dirty="0"/>
              <a:t> </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18526"/>
          <a:stretch/>
        </p:blipFill>
        <p:spPr bwMode="auto">
          <a:xfrm>
            <a:off x="5518426" y="3685971"/>
            <a:ext cx="2515511" cy="23318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336257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lstStyle/>
          <a:p>
            <a:r>
              <a:rPr lang="en-US" sz="3600" b="1" dirty="0"/>
              <a:t>Bio-corrosion</a:t>
            </a:r>
          </a:p>
        </p:txBody>
      </p:sp>
      <p:sp>
        <p:nvSpPr>
          <p:cNvPr id="5" name="Rectangle 1"/>
          <p:cNvSpPr txBox="1">
            <a:spLocks noChangeArrowheads="1"/>
          </p:cNvSpPr>
          <p:nvPr/>
        </p:nvSpPr>
        <p:spPr bwMode="auto">
          <a:xfrm>
            <a:off x="254001" y="1417638"/>
            <a:ext cx="8568266" cy="4056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dirty="0"/>
              <a:t>Responsible for off-flavours;</a:t>
            </a:r>
          </a:p>
          <a:p>
            <a:endParaRPr lang="en-GB" sz="2800" dirty="0"/>
          </a:p>
          <a:p>
            <a:r>
              <a:rPr lang="en-GB" sz="2800" dirty="0"/>
              <a:t>Discoloured water; </a:t>
            </a:r>
          </a:p>
          <a:p>
            <a:endParaRPr lang="en-GB" sz="2800" dirty="0"/>
          </a:p>
          <a:p>
            <a:r>
              <a:rPr lang="en-GB" sz="2800" dirty="0"/>
              <a:t>Harbour pathogens such as </a:t>
            </a:r>
            <a:r>
              <a:rPr lang="en-GB" sz="2800" i="1" dirty="0"/>
              <a:t>Legionella </a:t>
            </a:r>
            <a:r>
              <a:rPr lang="en-GB" sz="2800" dirty="0"/>
              <a:t>species;</a:t>
            </a:r>
          </a:p>
          <a:p>
            <a:endParaRPr lang="en-GB" sz="2800" dirty="0"/>
          </a:p>
          <a:p>
            <a:r>
              <a:rPr lang="en-GB" sz="2800" dirty="0"/>
              <a:t>Increase the chlorine demand and provide a site/sites for the regrowth of coliforms.</a:t>
            </a:r>
            <a:endParaRPr lang="en-US" sz="2800" dirty="0"/>
          </a:p>
        </p:txBody>
      </p:sp>
    </p:spTree>
    <p:extLst>
      <p:ext uri="{BB962C8B-B14F-4D97-AF65-F5344CB8AC3E}">
        <p14:creationId xmlns:p14="http://schemas.microsoft.com/office/powerpoint/2010/main" val="137982504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51346"/>
          </a:xfrm>
        </p:spPr>
        <p:txBody>
          <a:bodyPr/>
          <a:lstStyle/>
          <a:p>
            <a:r>
              <a:rPr lang="en-US" sz="3600" b="1" dirty="0"/>
              <a:t>Tubercle formation</a:t>
            </a:r>
          </a:p>
        </p:txBody>
      </p:sp>
      <p:sp>
        <p:nvSpPr>
          <p:cNvPr id="5" name="Rectangle 4"/>
          <p:cNvSpPr/>
          <p:nvPr/>
        </p:nvSpPr>
        <p:spPr>
          <a:xfrm>
            <a:off x="186272" y="1025984"/>
            <a:ext cx="5494862" cy="4401205"/>
          </a:xfrm>
          <a:prstGeom prst="rect">
            <a:avLst/>
          </a:prstGeom>
        </p:spPr>
        <p:txBody>
          <a:bodyPr wrap="square">
            <a:spAutoFit/>
          </a:bodyPr>
          <a:lstStyle/>
          <a:p>
            <a:pPr>
              <a:defRPr/>
            </a:pPr>
            <a:r>
              <a:rPr lang="en-GB" sz="2800" b="1" dirty="0"/>
              <a:t>Tubercles</a:t>
            </a:r>
            <a:r>
              <a:rPr lang="en-GB" sz="2800" dirty="0"/>
              <a:t> develop from chemical or biological deposition of </a:t>
            </a:r>
            <a:r>
              <a:rPr lang="en-GB" sz="2800" b="1" dirty="0">
                <a:solidFill>
                  <a:srgbClr val="FF0000"/>
                </a:solidFill>
              </a:rPr>
              <a:t>iron</a:t>
            </a:r>
            <a:r>
              <a:rPr lang="en-GB" sz="2800" dirty="0"/>
              <a:t> and </a:t>
            </a:r>
            <a:r>
              <a:rPr lang="en-GB" sz="2800" b="1" dirty="0">
                <a:solidFill>
                  <a:srgbClr val="FF0000"/>
                </a:solidFill>
              </a:rPr>
              <a:t>manganese oxides </a:t>
            </a:r>
            <a:r>
              <a:rPr lang="en-GB" sz="2800" dirty="0"/>
              <a:t>to form deposits or concretions on a metal surface</a:t>
            </a:r>
          </a:p>
          <a:p>
            <a:pPr>
              <a:defRPr/>
            </a:pPr>
            <a:endParaRPr lang="en-GB" sz="2800" dirty="0"/>
          </a:p>
          <a:p>
            <a:pPr>
              <a:defRPr/>
            </a:pPr>
            <a:r>
              <a:rPr lang="en-GB" sz="2800" dirty="0"/>
              <a:t>These deposits may block flow within the pipe and may substantially reduce efficiency and discolour the water</a:t>
            </a:r>
          </a:p>
          <a:p>
            <a:pPr>
              <a:defRPr/>
            </a:pPr>
            <a:endParaRPr lang="en-US" sz="2800"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723462" y="1716821"/>
            <a:ext cx="3200400" cy="3487834"/>
          </a:xfrm>
          <a:prstGeom prst="rect">
            <a:avLst/>
          </a:prstGeom>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4087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287867" y="274638"/>
            <a:ext cx="8398933" cy="1143000"/>
          </a:xfrm>
        </p:spPr>
        <p:txBody>
          <a:bodyPr>
            <a:noAutofit/>
          </a:bodyPr>
          <a:lstStyle/>
          <a:p>
            <a:pPr eaLnBrk="1" fontAlgn="auto" hangingPunct="1">
              <a:spcAft>
                <a:spcPts val="0"/>
              </a:spcAft>
              <a:defRPr/>
            </a:pPr>
            <a:r>
              <a:rPr lang="en-GB" sz="3600" b="1" dirty="0"/>
              <a:t>Microbial deterioration of wastewater systems and other concrete structures</a:t>
            </a:r>
            <a:endParaRPr lang="en-US" sz="3600" b="1" dirty="0"/>
          </a:p>
        </p:txBody>
      </p:sp>
      <p:sp>
        <p:nvSpPr>
          <p:cNvPr id="5" name="Content Placeholder 2"/>
          <p:cNvSpPr txBox="1">
            <a:spLocks/>
          </p:cNvSpPr>
          <p:nvPr/>
        </p:nvSpPr>
        <p:spPr>
          <a:xfrm>
            <a:off x="304800" y="1441018"/>
            <a:ext cx="8686800" cy="455849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a:p>
          <a:p>
            <a:r>
              <a:rPr lang="en-GB"/>
              <a:t>Major city sewerage systems (concrete) have been very badly damaged by acid deterioration, often known as </a:t>
            </a:r>
            <a:r>
              <a:rPr lang="en-GB" b="1">
                <a:solidFill>
                  <a:srgbClr val="FF0000"/>
                </a:solidFill>
              </a:rPr>
              <a:t>sewer crown corrosion</a:t>
            </a:r>
          </a:p>
          <a:p>
            <a:endParaRPr lang="en-GB" b="1">
              <a:solidFill>
                <a:srgbClr val="FF0000"/>
              </a:solidFill>
            </a:endParaRPr>
          </a:p>
          <a:p>
            <a:r>
              <a:rPr lang="en-GB"/>
              <a:t>The microbiology is dependent on the </a:t>
            </a:r>
            <a:r>
              <a:rPr lang="en-GB" b="1"/>
              <a:t>Sulphur cycle</a:t>
            </a:r>
            <a:endParaRPr lang="en-US" b="1" dirty="0"/>
          </a:p>
        </p:txBody>
      </p:sp>
    </p:spTree>
    <p:extLst>
      <p:ext uri="{BB962C8B-B14F-4D97-AF65-F5344CB8AC3E}">
        <p14:creationId xmlns:p14="http://schemas.microsoft.com/office/powerpoint/2010/main" val="8138606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5" name="TextBox 4"/>
          <p:cNvSpPr txBox="1"/>
          <p:nvPr/>
        </p:nvSpPr>
        <p:spPr>
          <a:xfrm>
            <a:off x="2288764" y="247763"/>
            <a:ext cx="5091406" cy="646331"/>
          </a:xfrm>
          <a:prstGeom prst="rect">
            <a:avLst/>
          </a:prstGeom>
          <a:noFill/>
        </p:spPr>
        <p:txBody>
          <a:bodyPr wrap="square" rtlCol="0">
            <a:spAutoFit/>
          </a:bodyPr>
          <a:lstStyle/>
          <a:p>
            <a:r>
              <a:rPr lang="en-US" sz="3600" b="1" dirty="0">
                <a:solidFill>
                  <a:srgbClr val="008000"/>
                </a:solidFill>
              </a:rPr>
              <a:t>Sewer crown corrosion</a:t>
            </a:r>
          </a:p>
        </p:txBody>
      </p:sp>
      <p:grpSp>
        <p:nvGrpSpPr>
          <p:cNvPr id="7" name="Group 6"/>
          <p:cNvGrpSpPr/>
          <p:nvPr/>
        </p:nvGrpSpPr>
        <p:grpSpPr>
          <a:xfrm>
            <a:off x="169334" y="1102167"/>
            <a:ext cx="8974665" cy="4487517"/>
            <a:chOff x="169334" y="1102167"/>
            <a:chExt cx="8974665" cy="4487517"/>
          </a:xfrm>
        </p:grpSpPr>
        <p:pic>
          <p:nvPicPr>
            <p:cNvPr id="4" name="Picture 3"/>
            <p:cNvPicPr>
              <a:picLocks noChangeAspect="1"/>
            </p:cNvPicPr>
            <p:nvPr/>
          </p:nvPicPr>
          <p:blipFill>
            <a:blip r:embed="rId2"/>
            <a:stretch>
              <a:fillRect/>
            </a:stretch>
          </p:blipFill>
          <p:spPr>
            <a:xfrm>
              <a:off x="5332066" y="2218268"/>
              <a:ext cx="3811933" cy="3031064"/>
            </a:xfrm>
            <a:prstGeom prst="rect">
              <a:avLst/>
            </a:prstGeom>
          </p:spPr>
        </p:pic>
        <p:pic>
          <p:nvPicPr>
            <p:cNvPr id="6" name="Picture 5"/>
            <p:cNvPicPr>
              <a:picLocks noChangeAspect="1"/>
            </p:cNvPicPr>
            <p:nvPr/>
          </p:nvPicPr>
          <p:blipFill rotWithShape="1">
            <a:blip r:embed="rId3"/>
            <a:srcRect b="5389"/>
            <a:stretch/>
          </p:blipFill>
          <p:spPr>
            <a:xfrm>
              <a:off x="169334" y="1102167"/>
              <a:ext cx="5332670" cy="4487517"/>
            </a:xfrm>
            <a:prstGeom prst="rect">
              <a:avLst/>
            </a:prstGeom>
            <a:ln>
              <a:solidFill>
                <a:schemeClr val="tx1"/>
              </a:solidFill>
            </a:ln>
          </p:spPr>
        </p:pic>
      </p:grpSp>
    </p:spTree>
    <p:extLst>
      <p:ext uri="{BB962C8B-B14F-4D97-AF65-F5344CB8AC3E}">
        <p14:creationId xmlns:p14="http://schemas.microsoft.com/office/powerpoint/2010/main" val="778534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367215"/>
            <a:ext cx="9143999" cy="49078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6377940"/>
            <a:ext cx="9144000" cy="480059"/>
          </a:xfrm>
          <a:custGeom>
            <a:avLst/>
            <a:gdLst/>
            <a:ahLst/>
            <a:cxnLst/>
            <a:rect l="l" t="t" r="r" b="b"/>
            <a:pathLst>
              <a:path w="9144000" h="480059">
                <a:moveTo>
                  <a:pt x="0" y="480060"/>
                </a:moveTo>
                <a:lnTo>
                  <a:pt x="9144000" y="480060"/>
                </a:lnTo>
                <a:lnTo>
                  <a:pt x="9144000" y="0"/>
                </a:lnTo>
                <a:lnTo>
                  <a:pt x="0" y="0"/>
                </a:lnTo>
                <a:lnTo>
                  <a:pt x="0" y="480060"/>
                </a:lnTo>
                <a:close/>
              </a:path>
            </a:pathLst>
          </a:custGeom>
          <a:solidFill>
            <a:srgbClr val="D6E3BC"/>
          </a:solidFill>
        </p:spPr>
        <p:txBody>
          <a:bodyPr wrap="square" lIns="0" tIns="0" rIns="0" bIns="0" rtlCol="0"/>
          <a:lstStyle/>
          <a:p>
            <a:endParaRPr/>
          </a:p>
        </p:txBody>
      </p:sp>
      <p:sp>
        <p:nvSpPr>
          <p:cNvPr id="4" name="object 4"/>
          <p:cNvSpPr/>
          <p:nvPr/>
        </p:nvSpPr>
        <p:spPr>
          <a:xfrm>
            <a:off x="0" y="5972555"/>
            <a:ext cx="9143999" cy="4449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5992367"/>
            <a:ext cx="9144000" cy="364490"/>
          </a:xfrm>
          <a:custGeom>
            <a:avLst/>
            <a:gdLst/>
            <a:ahLst/>
            <a:cxnLst/>
            <a:rect l="l" t="t" r="r" b="b"/>
            <a:pathLst>
              <a:path w="9144000" h="364489">
                <a:moveTo>
                  <a:pt x="0" y="364235"/>
                </a:moveTo>
                <a:lnTo>
                  <a:pt x="9144000" y="364235"/>
                </a:lnTo>
                <a:lnTo>
                  <a:pt x="9144000" y="0"/>
                </a:lnTo>
                <a:lnTo>
                  <a:pt x="0" y="0"/>
                </a:lnTo>
                <a:lnTo>
                  <a:pt x="0" y="364235"/>
                </a:lnTo>
                <a:close/>
              </a:path>
            </a:pathLst>
          </a:custGeom>
          <a:solidFill>
            <a:srgbClr val="008000"/>
          </a:solidFill>
        </p:spPr>
        <p:txBody>
          <a:bodyPr wrap="square" lIns="0" tIns="0" rIns="0" bIns="0" rtlCol="0"/>
          <a:lstStyle/>
          <a:p>
            <a:endParaRPr/>
          </a:p>
        </p:txBody>
      </p:sp>
      <p:sp>
        <p:nvSpPr>
          <p:cNvPr id="6" name="object 6"/>
          <p:cNvSpPr/>
          <p:nvPr/>
        </p:nvSpPr>
        <p:spPr>
          <a:xfrm>
            <a:off x="6947916" y="6021323"/>
            <a:ext cx="204216" cy="2834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560819" y="6042659"/>
            <a:ext cx="268224" cy="2682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98108" y="6030467"/>
            <a:ext cx="292608" cy="291083"/>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264972" y="585342"/>
            <a:ext cx="8523605" cy="4719955"/>
          </a:xfrm>
          <a:prstGeom prst="rect">
            <a:avLst/>
          </a:prstGeom>
        </p:spPr>
        <p:txBody>
          <a:bodyPr vert="horz" wrap="square" lIns="0" tIns="12065" rIns="0" bIns="0" rtlCol="0">
            <a:spAutoFit/>
          </a:bodyPr>
          <a:lstStyle/>
          <a:p>
            <a:pPr marL="12700" marR="271145">
              <a:lnSpc>
                <a:spcPct val="100000"/>
              </a:lnSpc>
              <a:spcBef>
                <a:spcPts val="95"/>
              </a:spcBef>
            </a:pPr>
            <a:r>
              <a:rPr sz="2800" spc="-25" dirty="0">
                <a:latin typeface="Calibri"/>
                <a:cs typeface="Calibri"/>
              </a:rPr>
              <a:t>Different </a:t>
            </a:r>
            <a:r>
              <a:rPr sz="2800" spc="-10" dirty="0">
                <a:latin typeface="Calibri"/>
                <a:cs typeface="Calibri"/>
              </a:rPr>
              <a:t>species </a:t>
            </a:r>
            <a:r>
              <a:rPr sz="2800" spc="-5" dirty="0">
                <a:latin typeface="Calibri"/>
                <a:cs typeface="Calibri"/>
              </a:rPr>
              <a:t>of </a:t>
            </a:r>
            <a:r>
              <a:rPr sz="2800" spc="-15" dirty="0">
                <a:latin typeface="Calibri"/>
                <a:cs typeface="Calibri"/>
              </a:rPr>
              <a:t>microbes </a:t>
            </a:r>
            <a:r>
              <a:rPr sz="2800" spc="-10" dirty="0">
                <a:latin typeface="Calibri"/>
                <a:cs typeface="Calibri"/>
              </a:rPr>
              <a:t>can </a:t>
            </a:r>
            <a:r>
              <a:rPr sz="2800" spc="-20" dirty="0">
                <a:latin typeface="Calibri"/>
                <a:cs typeface="Calibri"/>
              </a:rPr>
              <a:t>grow </a:t>
            </a:r>
            <a:r>
              <a:rPr sz="2800" spc="-5" dirty="0">
                <a:latin typeface="Calibri"/>
                <a:cs typeface="Calibri"/>
              </a:rPr>
              <a:t>in a wide </a:t>
            </a:r>
            <a:r>
              <a:rPr sz="2800" spc="-20" dirty="0">
                <a:latin typeface="Calibri"/>
                <a:cs typeface="Calibri"/>
              </a:rPr>
              <a:t>range </a:t>
            </a:r>
            <a:r>
              <a:rPr sz="2800" spc="-10" dirty="0">
                <a:latin typeface="Calibri"/>
                <a:cs typeface="Calibri"/>
              </a:rPr>
              <a:t>of  </a:t>
            </a:r>
            <a:r>
              <a:rPr sz="2800" spc="-20" dirty="0">
                <a:latin typeface="Calibri"/>
                <a:cs typeface="Calibri"/>
              </a:rPr>
              <a:t>environments:</a:t>
            </a:r>
            <a:endParaRPr sz="2800">
              <a:latin typeface="Calibri"/>
              <a:cs typeface="Calibri"/>
            </a:endParaRPr>
          </a:p>
          <a:p>
            <a:pPr>
              <a:lnSpc>
                <a:spcPct val="100000"/>
              </a:lnSpc>
              <a:spcBef>
                <a:spcPts val="5"/>
              </a:spcBef>
            </a:pPr>
            <a:endParaRPr sz="2750">
              <a:latin typeface="Calibri"/>
              <a:cs typeface="Calibri"/>
            </a:endParaRPr>
          </a:p>
          <a:p>
            <a:pPr marL="469900" indent="-457834">
              <a:lnSpc>
                <a:spcPct val="100000"/>
              </a:lnSpc>
              <a:buFont typeface="Arial"/>
              <a:buChar char="•"/>
              <a:tabLst>
                <a:tab pos="469900" algn="l"/>
                <a:tab pos="470534" algn="l"/>
              </a:tabLst>
            </a:pPr>
            <a:r>
              <a:rPr sz="2800" spc="-20" dirty="0">
                <a:latin typeface="Calibri"/>
                <a:cs typeface="Calibri"/>
              </a:rPr>
              <a:t>From </a:t>
            </a:r>
            <a:r>
              <a:rPr sz="2800" spc="-5" dirty="0">
                <a:latin typeface="Calibri"/>
                <a:cs typeface="Calibri"/>
              </a:rPr>
              <a:t>highly acidic </a:t>
            </a:r>
            <a:r>
              <a:rPr sz="2800" spc="-20" dirty="0">
                <a:latin typeface="Calibri"/>
                <a:cs typeface="Calibri"/>
              </a:rPr>
              <a:t>to </a:t>
            </a:r>
            <a:r>
              <a:rPr sz="2800" spc="-10" dirty="0">
                <a:latin typeface="Calibri"/>
                <a:cs typeface="Calibri"/>
              </a:rPr>
              <a:t>somewhat alkaline</a:t>
            </a:r>
            <a:r>
              <a:rPr sz="2800" spc="65" dirty="0">
                <a:latin typeface="Calibri"/>
                <a:cs typeface="Calibri"/>
              </a:rPr>
              <a:t> </a:t>
            </a:r>
            <a:r>
              <a:rPr sz="2800" spc="-10" dirty="0">
                <a:latin typeface="Calibri"/>
                <a:cs typeface="Calibri"/>
              </a:rPr>
              <a:t>conditions</a:t>
            </a:r>
            <a:endParaRPr sz="2800">
              <a:latin typeface="Calibri"/>
              <a:cs typeface="Calibri"/>
            </a:endParaRPr>
          </a:p>
          <a:p>
            <a:pPr marL="469900" indent="-457834">
              <a:lnSpc>
                <a:spcPct val="100000"/>
              </a:lnSpc>
              <a:buFont typeface="Arial"/>
              <a:buChar char="•"/>
              <a:tabLst>
                <a:tab pos="469900" algn="l"/>
                <a:tab pos="470534" algn="l"/>
              </a:tabLst>
            </a:pPr>
            <a:r>
              <a:rPr sz="2800" spc="-20" dirty="0">
                <a:solidFill>
                  <a:srgbClr val="FF0000"/>
                </a:solidFill>
                <a:latin typeface="Calibri"/>
                <a:cs typeface="Calibri"/>
              </a:rPr>
              <a:t>From </a:t>
            </a:r>
            <a:r>
              <a:rPr sz="2800" spc="-5" dirty="0">
                <a:solidFill>
                  <a:srgbClr val="FF0000"/>
                </a:solidFill>
                <a:latin typeface="Calibri"/>
                <a:cs typeface="Calibri"/>
              </a:rPr>
              <a:t>the </a:t>
            </a:r>
            <a:r>
              <a:rPr sz="2800" spc="-20" dirty="0">
                <a:solidFill>
                  <a:srgbClr val="FF0000"/>
                </a:solidFill>
                <a:latin typeface="Calibri"/>
                <a:cs typeface="Calibri"/>
              </a:rPr>
              <a:t>Antarctica </a:t>
            </a:r>
            <a:r>
              <a:rPr sz="2800" spc="-5" dirty="0">
                <a:solidFill>
                  <a:srgbClr val="FF0000"/>
                </a:solidFill>
                <a:latin typeface="Calibri"/>
                <a:cs typeface="Calibri"/>
              </a:rPr>
              <a:t>ice </a:t>
            </a:r>
            <a:r>
              <a:rPr sz="2800" spc="-15" dirty="0">
                <a:solidFill>
                  <a:srgbClr val="FF0000"/>
                </a:solidFill>
                <a:latin typeface="Calibri"/>
                <a:cs typeface="Calibri"/>
              </a:rPr>
              <a:t>to </a:t>
            </a:r>
            <a:r>
              <a:rPr sz="2800" spc="-10" dirty="0">
                <a:solidFill>
                  <a:srgbClr val="FF0000"/>
                </a:solidFill>
                <a:latin typeface="Calibri"/>
                <a:cs typeface="Calibri"/>
              </a:rPr>
              <a:t>hot</a:t>
            </a:r>
            <a:r>
              <a:rPr sz="2800" spc="100" dirty="0">
                <a:solidFill>
                  <a:srgbClr val="FF0000"/>
                </a:solidFill>
                <a:latin typeface="Calibri"/>
                <a:cs typeface="Calibri"/>
              </a:rPr>
              <a:t> </a:t>
            </a:r>
            <a:r>
              <a:rPr sz="2800" spc="-10" dirty="0">
                <a:solidFill>
                  <a:srgbClr val="FF0000"/>
                </a:solidFill>
                <a:latin typeface="Calibri"/>
                <a:cs typeface="Calibri"/>
              </a:rPr>
              <a:t>springs</a:t>
            </a:r>
            <a:endParaRPr sz="2800">
              <a:latin typeface="Calibri"/>
              <a:cs typeface="Calibri"/>
            </a:endParaRPr>
          </a:p>
          <a:p>
            <a:pPr marL="469900" indent="-457834">
              <a:lnSpc>
                <a:spcPct val="100000"/>
              </a:lnSpc>
              <a:buFont typeface="Arial"/>
              <a:buChar char="•"/>
              <a:tabLst>
                <a:tab pos="469900" algn="l"/>
                <a:tab pos="470534" algn="l"/>
              </a:tabLst>
            </a:pPr>
            <a:r>
              <a:rPr sz="2800" spc="-5" dirty="0">
                <a:latin typeface="Calibri"/>
                <a:cs typeface="Calibri"/>
              </a:rPr>
              <a:t>In </a:t>
            </a:r>
            <a:r>
              <a:rPr sz="2800" spc="-20" dirty="0">
                <a:latin typeface="Calibri"/>
                <a:cs typeface="Calibri"/>
              </a:rPr>
              <a:t>pure </a:t>
            </a:r>
            <a:r>
              <a:rPr sz="2800" spc="-10" dirty="0">
                <a:latin typeface="Calibri"/>
                <a:cs typeface="Calibri"/>
              </a:rPr>
              <a:t>spring </a:t>
            </a:r>
            <a:r>
              <a:rPr sz="2800" spc="-20" dirty="0">
                <a:latin typeface="Calibri"/>
                <a:cs typeface="Calibri"/>
              </a:rPr>
              <a:t>water </a:t>
            </a:r>
            <a:r>
              <a:rPr sz="2800" spc="-5" dirty="0">
                <a:latin typeface="Calibri"/>
                <a:cs typeface="Calibri"/>
              </a:rPr>
              <a:t>or in salty</a:t>
            </a:r>
            <a:r>
              <a:rPr sz="2800" spc="85" dirty="0">
                <a:latin typeface="Calibri"/>
                <a:cs typeface="Calibri"/>
              </a:rPr>
              <a:t> </a:t>
            </a:r>
            <a:r>
              <a:rPr sz="2800" spc="-15" dirty="0">
                <a:latin typeface="Calibri"/>
                <a:cs typeface="Calibri"/>
              </a:rPr>
              <a:t>marshes</a:t>
            </a:r>
            <a:endParaRPr sz="2800">
              <a:latin typeface="Calibri"/>
              <a:cs typeface="Calibri"/>
            </a:endParaRPr>
          </a:p>
          <a:p>
            <a:pPr marL="469900" marR="5080" indent="-457834">
              <a:lnSpc>
                <a:spcPct val="100000"/>
              </a:lnSpc>
              <a:spcBef>
                <a:spcPts val="5"/>
              </a:spcBef>
              <a:buFont typeface="Arial"/>
              <a:buChar char="•"/>
              <a:tabLst>
                <a:tab pos="469900" algn="l"/>
                <a:tab pos="470534" algn="l"/>
              </a:tabLst>
            </a:pPr>
            <a:r>
              <a:rPr sz="2800" spc="-5" dirty="0">
                <a:solidFill>
                  <a:srgbClr val="FF0000"/>
                </a:solidFill>
                <a:latin typeface="Calibri"/>
                <a:cs typeface="Calibri"/>
              </a:rPr>
              <a:t>In oceans with or without </a:t>
            </a:r>
            <a:r>
              <a:rPr sz="2800" spc="-25" dirty="0">
                <a:solidFill>
                  <a:srgbClr val="FF0000"/>
                </a:solidFill>
                <a:latin typeface="Calibri"/>
                <a:cs typeface="Calibri"/>
              </a:rPr>
              <a:t>oxygen </a:t>
            </a:r>
            <a:r>
              <a:rPr sz="2800" spc="-5" dirty="0">
                <a:solidFill>
                  <a:srgbClr val="FF0000"/>
                </a:solidFill>
                <a:latin typeface="Calibri"/>
                <a:cs typeface="Calibri"/>
              </a:rPr>
              <a:t>and </a:t>
            </a:r>
            <a:r>
              <a:rPr sz="2800" spc="-15" dirty="0">
                <a:solidFill>
                  <a:srgbClr val="FF0000"/>
                </a:solidFill>
                <a:latin typeface="Calibri"/>
                <a:cs typeface="Calibri"/>
              </a:rPr>
              <a:t>even </a:t>
            </a:r>
            <a:r>
              <a:rPr sz="2800" spc="-10" dirty="0">
                <a:solidFill>
                  <a:srgbClr val="FF0000"/>
                </a:solidFill>
                <a:latin typeface="Calibri"/>
                <a:cs typeface="Calibri"/>
              </a:rPr>
              <a:t>under </a:t>
            </a:r>
            <a:r>
              <a:rPr sz="2800" spc="-15" dirty="0">
                <a:solidFill>
                  <a:srgbClr val="FF0000"/>
                </a:solidFill>
                <a:latin typeface="Calibri"/>
                <a:cs typeface="Calibri"/>
              </a:rPr>
              <a:t>great  pressure </a:t>
            </a:r>
            <a:r>
              <a:rPr sz="2800" spc="-5" dirty="0">
                <a:solidFill>
                  <a:srgbClr val="FF0000"/>
                </a:solidFill>
                <a:latin typeface="Calibri"/>
                <a:cs typeface="Calibri"/>
              </a:rPr>
              <a:t>and in </a:t>
            </a:r>
            <a:r>
              <a:rPr sz="2800" spc="-10" dirty="0">
                <a:solidFill>
                  <a:srgbClr val="FF0000"/>
                </a:solidFill>
                <a:latin typeface="Calibri"/>
                <a:cs typeface="Calibri"/>
              </a:rPr>
              <a:t>boiling </a:t>
            </a:r>
            <a:r>
              <a:rPr sz="2800" spc="-20" dirty="0">
                <a:solidFill>
                  <a:srgbClr val="FF0000"/>
                </a:solidFill>
                <a:latin typeface="Calibri"/>
                <a:cs typeface="Calibri"/>
              </a:rPr>
              <a:t>stream </a:t>
            </a:r>
            <a:r>
              <a:rPr sz="2800" spc="-15" dirty="0">
                <a:solidFill>
                  <a:srgbClr val="FF0000"/>
                </a:solidFill>
                <a:latin typeface="Calibri"/>
                <a:cs typeface="Calibri"/>
              </a:rPr>
              <a:t>vents, </a:t>
            </a:r>
            <a:r>
              <a:rPr sz="2800" spc="-5" dirty="0">
                <a:solidFill>
                  <a:srgbClr val="FF0000"/>
                </a:solidFill>
                <a:latin typeface="Calibri"/>
                <a:cs typeface="Calibri"/>
              </a:rPr>
              <a:t>on the ocean</a:t>
            </a:r>
            <a:r>
              <a:rPr sz="2800" spc="185" dirty="0">
                <a:solidFill>
                  <a:srgbClr val="FF0000"/>
                </a:solidFill>
                <a:latin typeface="Calibri"/>
                <a:cs typeface="Calibri"/>
              </a:rPr>
              <a:t> </a:t>
            </a:r>
            <a:r>
              <a:rPr sz="2800" spc="-10" dirty="0">
                <a:solidFill>
                  <a:srgbClr val="FF0000"/>
                </a:solidFill>
                <a:latin typeface="Calibri"/>
                <a:cs typeface="Calibri"/>
              </a:rPr>
              <a:t>floor</a:t>
            </a:r>
            <a:endParaRPr sz="2800">
              <a:latin typeface="Calibri"/>
              <a:cs typeface="Calibri"/>
            </a:endParaRPr>
          </a:p>
          <a:p>
            <a:pPr>
              <a:lnSpc>
                <a:spcPct val="100000"/>
              </a:lnSpc>
            </a:pPr>
            <a:endParaRPr sz="2750">
              <a:latin typeface="Calibri"/>
              <a:cs typeface="Calibri"/>
            </a:endParaRPr>
          </a:p>
          <a:p>
            <a:pPr marL="12700" marR="672465">
              <a:lnSpc>
                <a:spcPct val="100000"/>
              </a:lnSpc>
              <a:spcBef>
                <a:spcPts val="5"/>
              </a:spcBef>
            </a:pPr>
            <a:r>
              <a:rPr sz="2800" spc="-10" dirty="0">
                <a:latin typeface="Calibri"/>
                <a:cs typeface="Calibri"/>
              </a:rPr>
              <a:t>These </a:t>
            </a:r>
            <a:r>
              <a:rPr sz="2800" spc="-20" dirty="0">
                <a:latin typeface="Calibri"/>
                <a:cs typeface="Calibri"/>
              </a:rPr>
              <a:t>environments </a:t>
            </a:r>
            <a:r>
              <a:rPr sz="2800" spc="-5" dirty="0">
                <a:latin typeface="Calibri"/>
                <a:cs typeface="Calibri"/>
              </a:rPr>
              <a:t>in which </a:t>
            </a:r>
            <a:r>
              <a:rPr sz="2800" spc="-15" dirty="0">
                <a:latin typeface="Calibri"/>
                <a:cs typeface="Calibri"/>
              </a:rPr>
              <a:t>microbes </a:t>
            </a:r>
            <a:r>
              <a:rPr sz="2800" spc="-20" dirty="0">
                <a:latin typeface="Calibri"/>
                <a:cs typeface="Calibri"/>
              </a:rPr>
              <a:t>grow are </a:t>
            </a:r>
            <a:r>
              <a:rPr sz="2800" spc="-10" dirty="0">
                <a:latin typeface="Calibri"/>
                <a:cs typeface="Calibri"/>
              </a:rPr>
              <a:t>often  </a:t>
            </a:r>
            <a:r>
              <a:rPr sz="2800" spc="-15" dirty="0">
                <a:latin typeface="Calibri"/>
                <a:cs typeface="Calibri"/>
              </a:rPr>
              <a:t>regulated by </a:t>
            </a:r>
            <a:r>
              <a:rPr sz="2800" spc="-5" dirty="0">
                <a:latin typeface="Calibri"/>
                <a:cs typeface="Calibri"/>
              </a:rPr>
              <a:t>a </a:t>
            </a:r>
            <a:r>
              <a:rPr sz="2800" spc="-15" dirty="0">
                <a:latin typeface="Calibri"/>
                <a:cs typeface="Calibri"/>
              </a:rPr>
              <a:t>variety </a:t>
            </a:r>
            <a:r>
              <a:rPr sz="2800" spc="-5" dirty="0">
                <a:latin typeface="Calibri"/>
                <a:cs typeface="Calibri"/>
              </a:rPr>
              <a:t>of</a:t>
            </a:r>
            <a:r>
              <a:rPr sz="2800" spc="30" dirty="0">
                <a:latin typeface="Calibri"/>
                <a:cs typeface="Calibri"/>
              </a:rPr>
              <a:t> </a:t>
            </a:r>
            <a:r>
              <a:rPr sz="2800" spc="-25" dirty="0">
                <a:latin typeface="Calibri"/>
                <a:cs typeface="Calibri"/>
              </a:rPr>
              <a:t>factors.</a:t>
            </a:r>
            <a:endParaRPr sz="2800">
              <a:latin typeface="Calibri"/>
              <a:cs typeface="Calibri"/>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304800" y="650469"/>
            <a:ext cx="8686800" cy="557212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sz="2200" dirty="0"/>
              <a:t>CO</a:t>
            </a:r>
            <a:r>
              <a:rPr lang="en-GB" sz="2200" baseline="-25000" dirty="0"/>
              <a:t>2 </a:t>
            </a:r>
            <a:r>
              <a:rPr lang="en-GB" sz="2200" dirty="0"/>
              <a:t>and H</a:t>
            </a:r>
            <a:r>
              <a:rPr lang="en-GB" sz="2200" baseline="-25000" dirty="0"/>
              <a:t>2</a:t>
            </a:r>
            <a:r>
              <a:rPr lang="en-GB" sz="2200" dirty="0"/>
              <a:t>S (products of sewage decomposition) react with the damp concrete surfaces to form carbonates and calcium sulphate.  As a result the surface pH of the concrete drops from approximately 12.5 to about 8.5.</a:t>
            </a:r>
          </a:p>
          <a:p>
            <a:pPr>
              <a:defRPr/>
            </a:pPr>
            <a:r>
              <a:rPr lang="en-GB" sz="2200" dirty="0"/>
              <a:t>Hydrogen sulphide is partially oxidized in air to form </a:t>
            </a:r>
            <a:r>
              <a:rPr lang="en-GB" sz="2200" dirty="0" err="1"/>
              <a:t>thiosulphuric</a:t>
            </a:r>
            <a:r>
              <a:rPr lang="en-GB" sz="2200" dirty="0"/>
              <a:t> and </a:t>
            </a:r>
            <a:r>
              <a:rPr lang="en-GB" sz="2200" dirty="0" err="1"/>
              <a:t>polythionic</a:t>
            </a:r>
            <a:r>
              <a:rPr lang="en-GB" sz="2200" dirty="0"/>
              <a:t> acids.  These in turn lower the pH further to approximately 7.5.</a:t>
            </a:r>
            <a:endParaRPr lang="en-US" sz="2200" dirty="0"/>
          </a:p>
          <a:p>
            <a:pPr>
              <a:buFont typeface="Wingdings 2"/>
              <a:buChar char=""/>
              <a:defRPr/>
            </a:pPr>
            <a:endParaRPr lang="en-GB" sz="2200" dirty="0"/>
          </a:p>
          <a:p>
            <a:pPr>
              <a:defRPr/>
            </a:pPr>
            <a:r>
              <a:rPr lang="en-GB" sz="2200" dirty="0"/>
              <a:t>Below pH 10 a number of different bacteria oxidize </a:t>
            </a:r>
            <a:r>
              <a:rPr lang="en-GB" sz="2200" dirty="0" err="1"/>
              <a:t>thiosulphate</a:t>
            </a:r>
            <a:r>
              <a:rPr lang="en-GB" sz="2200" dirty="0"/>
              <a:t> and </a:t>
            </a:r>
            <a:r>
              <a:rPr lang="en-GB" sz="2200" dirty="0" err="1"/>
              <a:t>polythionates</a:t>
            </a:r>
            <a:r>
              <a:rPr lang="en-GB" sz="2200" dirty="0"/>
              <a:t> to sulphate.</a:t>
            </a:r>
          </a:p>
          <a:p>
            <a:pPr>
              <a:defRPr/>
            </a:pPr>
            <a:endParaRPr lang="en-US" sz="2200" dirty="0"/>
          </a:p>
          <a:p>
            <a:pPr>
              <a:defRPr/>
            </a:pPr>
            <a:r>
              <a:rPr lang="en-GB" sz="2200" dirty="0"/>
              <a:t>The pH continues to decline and at about 5, </a:t>
            </a:r>
            <a:r>
              <a:rPr lang="en-GB" sz="2200" i="1" dirty="0" err="1"/>
              <a:t>Thiobacillus</a:t>
            </a:r>
            <a:r>
              <a:rPr lang="en-GB" sz="2200" i="1" dirty="0"/>
              <a:t> </a:t>
            </a:r>
            <a:r>
              <a:rPr lang="en-GB" sz="2200" i="1" dirty="0" err="1"/>
              <a:t>thiooxidans</a:t>
            </a:r>
            <a:r>
              <a:rPr lang="en-GB" sz="2200" dirty="0"/>
              <a:t> oxidizes elemental sulphur to sulphuric acid.  The final pH can reach </a:t>
            </a:r>
            <a:r>
              <a:rPr lang="en-GB" sz="2200" b="1" dirty="0"/>
              <a:t>0.6 </a:t>
            </a:r>
            <a:r>
              <a:rPr lang="en-GB" sz="2200" b="1" dirty="0">
                <a:solidFill>
                  <a:srgbClr val="FF0000"/>
                </a:solidFill>
              </a:rPr>
              <a:t>(Acidic)</a:t>
            </a:r>
            <a:endParaRPr lang="en-US" sz="2200" b="1" dirty="0">
              <a:solidFill>
                <a:srgbClr val="FF0000"/>
              </a:solidFill>
            </a:endParaRPr>
          </a:p>
          <a:p>
            <a:pPr>
              <a:buFont typeface="Wingdings 2"/>
              <a:buChar char=""/>
              <a:defRPr/>
            </a:pPr>
            <a:endParaRPr lang="en-US" sz="2200" dirty="0"/>
          </a:p>
        </p:txBody>
      </p:sp>
      <p:sp>
        <p:nvSpPr>
          <p:cNvPr id="5" name="TextBox 4"/>
          <p:cNvSpPr txBox="1"/>
          <p:nvPr/>
        </p:nvSpPr>
        <p:spPr>
          <a:xfrm>
            <a:off x="2288764" y="112299"/>
            <a:ext cx="5091406" cy="646331"/>
          </a:xfrm>
          <a:prstGeom prst="rect">
            <a:avLst/>
          </a:prstGeom>
          <a:noFill/>
        </p:spPr>
        <p:txBody>
          <a:bodyPr wrap="square" rtlCol="0">
            <a:spAutoFit/>
          </a:bodyPr>
          <a:lstStyle/>
          <a:p>
            <a:r>
              <a:rPr lang="en-US" sz="3600" b="1" dirty="0">
                <a:solidFill>
                  <a:srgbClr val="008000"/>
                </a:solidFill>
              </a:rPr>
              <a:t>Sewer crown corrosion</a:t>
            </a:r>
          </a:p>
        </p:txBody>
      </p:sp>
    </p:spTree>
    <p:extLst>
      <p:ext uri="{BB962C8B-B14F-4D97-AF65-F5344CB8AC3E}">
        <p14:creationId xmlns:p14="http://schemas.microsoft.com/office/powerpoint/2010/main" val="32838002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758295"/>
          </a:xfrm>
        </p:spPr>
        <p:txBody>
          <a:bodyPr/>
          <a:lstStyle/>
          <a:p>
            <a:pPr eaLnBrk="1" fontAlgn="auto" hangingPunct="1">
              <a:spcAft>
                <a:spcPts val="0"/>
              </a:spcAft>
              <a:defRPr/>
            </a:pPr>
            <a:r>
              <a:rPr lang="en-GB" sz="3600" b="1" dirty="0"/>
              <a:t>Biofilms in water supply systems</a:t>
            </a:r>
            <a:endParaRPr lang="en-US" sz="3600" b="1" dirty="0"/>
          </a:p>
        </p:txBody>
      </p:sp>
      <p:sp>
        <p:nvSpPr>
          <p:cNvPr id="5" name="Content Placeholder 2"/>
          <p:cNvSpPr txBox="1">
            <a:spLocks/>
          </p:cNvSpPr>
          <p:nvPr/>
        </p:nvSpPr>
        <p:spPr>
          <a:xfrm>
            <a:off x="457200" y="1363133"/>
            <a:ext cx="8229600"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a:t>Interactions between anthropogenic and natural systems result in the development of unique microbiological ecosystems</a:t>
            </a:r>
          </a:p>
          <a:p>
            <a:endParaRPr lang="en-GB" sz="2800"/>
          </a:p>
          <a:p>
            <a:r>
              <a:rPr lang="en-GB" sz="2800"/>
              <a:t>E.g. Iron tubercle formation on water distribution and cooling pipes and the corrosion due to sulphur in concrete sewers.</a:t>
            </a:r>
          </a:p>
          <a:p>
            <a:endParaRPr lang="en-GB" sz="2800"/>
          </a:p>
          <a:p>
            <a:r>
              <a:rPr lang="en-GB" sz="2800"/>
              <a:t>The common denominator is the use of source water</a:t>
            </a:r>
            <a:endParaRPr lang="en-US" sz="2800" dirty="0"/>
          </a:p>
        </p:txBody>
      </p:sp>
    </p:spTree>
    <p:extLst>
      <p:ext uri="{BB962C8B-B14F-4D97-AF65-F5344CB8AC3E}">
        <p14:creationId xmlns:p14="http://schemas.microsoft.com/office/powerpoint/2010/main" val="413459634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266700" y="401110"/>
            <a:ext cx="8686800" cy="5572125"/>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sz="3000" dirty="0"/>
              <a:t>A source water (fresh, brackish, or marine), contains a community of bacteria, fungi, protozoa, algae, and higher invertebrates that initially contaminate and may thrive in the anthropogenic system.</a:t>
            </a:r>
          </a:p>
          <a:p>
            <a:pPr>
              <a:buFont typeface="Wingdings 2"/>
              <a:buChar char=""/>
              <a:defRPr/>
            </a:pPr>
            <a:endParaRPr lang="en-GB" sz="3000" dirty="0"/>
          </a:p>
          <a:p>
            <a:pPr>
              <a:defRPr/>
            </a:pPr>
            <a:r>
              <a:rPr lang="en-GB" sz="3000" dirty="0"/>
              <a:t>The implications of this initial contamination include:</a:t>
            </a:r>
            <a:endParaRPr lang="en-US" sz="3000" dirty="0"/>
          </a:p>
          <a:p>
            <a:pPr lvl="1">
              <a:defRPr/>
            </a:pPr>
            <a:r>
              <a:rPr lang="en-GB" dirty="0"/>
              <a:t>Natural microbial population development in piping systems, storage tanks and cooling systems etc., may result in </a:t>
            </a:r>
            <a:r>
              <a:rPr lang="en-GB" b="1" dirty="0" err="1">
                <a:solidFill>
                  <a:srgbClr val="FF0000"/>
                </a:solidFill>
              </a:rPr>
              <a:t>biofouling</a:t>
            </a:r>
            <a:r>
              <a:rPr lang="en-GB" dirty="0"/>
              <a:t>, </a:t>
            </a:r>
            <a:r>
              <a:rPr lang="en-GB" b="1" dirty="0">
                <a:solidFill>
                  <a:srgbClr val="FF0000"/>
                </a:solidFill>
              </a:rPr>
              <a:t>odour problems,</a:t>
            </a:r>
            <a:r>
              <a:rPr lang="en-GB" dirty="0"/>
              <a:t> </a:t>
            </a:r>
            <a:r>
              <a:rPr lang="en-GB" b="1" dirty="0">
                <a:solidFill>
                  <a:srgbClr val="FF0000"/>
                </a:solidFill>
              </a:rPr>
              <a:t>health risks </a:t>
            </a:r>
            <a:r>
              <a:rPr lang="en-GB" dirty="0"/>
              <a:t>and </a:t>
            </a:r>
            <a:r>
              <a:rPr lang="en-GB" b="1" dirty="0">
                <a:solidFill>
                  <a:srgbClr val="FF0000"/>
                </a:solidFill>
              </a:rPr>
              <a:t>bio-corrosion </a:t>
            </a:r>
            <a:r>
              <a:rPr lang="en-GB" dirty="0"/>
              <a:t>(direct consequences of microbial film formation on the surface of pipes)</a:t>
            </a:r>
          </a:p>
          <a:p>
            <a:pPr lvl="1">
              <a:defRPr/>
            </a:pPr>
            <a:endParaRPr lang="en-US" b="1" dirty="0">
              <a:solidFill>
                <a:srgbClr val="FF0000"/>
              </a:solidFill>
            </a:endParaRPr>
          </a:p>
        </p:txBody>
      </p:sp>
    </p:spTree>
    <p:extLst>
      <p:ext uri="{BB962C8B-B14F-4D97-AF65-F5344CB8AC3E}">
        <p14:creationId xmlns:p14="http://schemas.microsoft.com/office/powerpoint/2010/main" val="8639826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690562"/>
          </a:xfrm>
        </p:spPr>
        <p:txBody>
          <a:bodyPr/>
          <a:lstStyle/>
          <a:p>
            <a:r>
              <a:rPr lang="en-US" sz="3600" b="1" dirty="0"/>
              <a:t>Biofilms and Human Health</a:t>
            </a:r>
          </a:p>
        </p:txBody>
      </p:sp>
      <p:sp>
        <p:nvSpPr>
          <p:cNvPr id="5" name="Content Placeholder 2"/>
          <p:cNvSpPr txBox="1">
            <a:spLocks/>
          </p:cNvSpPr>
          <p:nvPr/>
        </p:nvSpPr>
        <p:spPr>
          <a:xfrm>
            <a:off x="410598" y="1182164"/>
            <a:ext cx="8104753" cy="4351338"/>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t>Bacterial cells within biofilms are controlled by the immune system</a:t>
            </a:r>
          </a:p>
          <a:p>
            <a:r>
              <a:rPr lang="en-US"/>
              <a:t>Contamination of medical devices</a:t>
            </a:r>
          </a:p>
          <a:p>
            <a:pPr lvl="1"/>
            <a:r>
              <a:rPr lang="en-US"/>
              <a:t>Artificial surfaces such as medical implants = sites for development of biofilms containing pathogenic microorganisms</a:t>
            </a:r>
          </a:p>
          <a:p>
            <a:pPr lvl="1"/>
            <a:endParaRPr lang="en-US"/>
          </a:p>
          <a:p>
            <a:pPr lvl="1"/>
            <a:r>
              <a:rPr lang="en-US"/>
              <a:t>Major source of nosocomial infections</a:t>
            </a:r>
          </a:p>
          <a:p>
            <a:pPr lvl="1"/>
            <a:r>
              <a:rPr lang="en-US"/>
              <a:t>Responsible for over 65% of infections treated in the developed world</a:t>
            </a:r>
          </a:p>
          <a:p>
            <a:pPr lvl="1"/>
            <a:endParaRPr lang="en-US" dirty="0"/>
          </a:p>
        </p:txBody>
      </p:sp>
    </p:spTree>
    <p:extLst>
      <p:ext uri="{BB962C8B-B14F-4D97-AF65-F5344CB8AC3E}">
        <p14:creationId xmlns:p14="http://schemas.microsoft.com/office/powerpoint/2010/main" val="1851993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1134533" y="846669"/>
            <a:ext cx="7128934" cy="5170115"/>
          </a:xfrm>
          <a:prstGeom prst="rect">
            <a:avLst/>
          </a:prstGeom>
        </p:spPr>
      </p:pic>
      <p:sp>
        <p:nvSpPr>
          <p:cNvPr id="5" name="Title 1"/>
          <p:cNvSpPr>
            <a:spLocks noGrp="1"/>
          </p:cNvSpPr>
          <p:nvPr>
            <p:ph type="title"/>
          </p:nvPr>
        </p:nvSpPr>
        <p:spPr>
          <a:xfrm>
            <a:off x="457200" y="173040"/>
            <a:ext cx="8229600" cy="673629"/>
          </a:xfrm>
        </p:spPr>
        <p:txBody>
          <a:bodyPr/>
          <a:lstStyle/>
          <a:p>
            <a:r>
              <a:rPr lang="en-US" sz="3600" b="1" dirty="0"/>
              <a:t>Human Health</a:t>
            </a:r>
          </a:p>
        </p:txBody>
      </p:sp>
    </p:spTree>
    <p:extLst>
      <p:ext uri="{BB962C8B-B14F-4D97-AF65-F5344CB8AC3E}">
        <p14:creationId xmlns:p14="http://schemas.microsoft.com/office/powerpoint/2010/main" val="25275511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lstStyle/>
          <a:p>
            <a:r>
              <a:rPr lang="en-US" sz="3600" b="1" dirty="0"/>
              <a:t>Medical implants</a:t>
            </a:r>
          </a:p>
        </p:txBody>
      </p:sp>
      <p:pic>
        <p:nvPicPr>
          <p:cNvPr id="5" name="Picture 4"/>
          <p:cNvPicPr>
            <a:picLocks noChangeAspect="1"/>
          </p:cNvPicPr>
          <p:nvPr/>
        </p:nvPicPr>
        <p:blipFill>
          <a:blip r:embed="rId2"/>
          <a:stretch>
            <a:fillRect/>
          </a:stretch>
        </p:blipFill>
        <p:spPr>
          <a:xfrm>
            <a:off x="504845" y="1255418"/>
            <a:ext cx="4405822" cy="4165154"/>
          </a:xfrm>
          <a:prstGeom prst="rect">
            <a:avLst/>
          </a:prstGeom>
        </p:spPr>
      </p:pic>
      <p:sp>
        <p:nvSpPr>
          <p:cNvPr id="6" name="TextBox 5"/>
          <p:cNvSpPr txBox="1"/>
          <p:nvPr/>
        </p:nvSpPr>
        <p:spPr>
          <a:xfrm>
            <a:off x="5266266" y="2390600"/>
            <a:ext cx="3623733" cy="2677656"/>
          </a:xfrm>
          <a:prstGeom prst="rect">
            <a:avLst/>
          </a:prstGeom>
          <a:noFill/>
        </p:spPr>
        <p:txBody>
          <a:bodyPr wrap="square" rtlCol="0">
            <a:spAutoFit/>
          </a:bodyPr>
          <a:lstStyle/>
          <a:p>
            <a:r>
              <a:rPr lang="en-US" sz="2400" dirty="0">
                <a:cs typeface="Century Gothic"/>
              </a:rPr>
              <a:t>Medical devices implanted in the body:</a:t>
            </a:r>
          </a:p>
          <a:p>
            <a:pPr marL="285750" indent="-285750">
              <a:buFont typeface="Arial"/>
              <a:buChar char="•"/>
            </a:pPr>
            <a:r>
              <a:rPr lang="en-US" sz="2400" dirty="0">
                <a:cs typeface="Century Gothic"/>
              </a:rPr>
              <a:t>Catheters: tubes used to conduct fluids in or out of the body</a:t>
            </a:r>
          </a:p>
          <a:p>
            <a:pPr marL="285750" indent="-285750">
              <a:buFont typeface="Arial"/>
              <a:buChar char="•"/>
            </a:pPr>
            <a:r>
              <a:rPr lang="en-US" sz="2400" dirty="0">
                <a:cs typeface="Century Gothic"/>
              </a:rPr>
              <a:t>Prosthetic devices </a:t>
            </a:r>
          </a:p>
          <a:p>
            <a:pPr marL="285750" indent="-285750">
              <a:buFont typeface="Arial"/>
              <a:buChar char="•"/>
            </a:pPr>
            <a:endParaRPr lang="en-US" sz="2400" dirty="0">
              <a:cs typeface="Century Gothic"/>
            </a:endParaRPr>
          </a:p>
        </p:txBody>
      </p:sp>
    </p:spTree>
    <p:extLst>
      <p:ext uri="{BB962C8B-B14F-4D97-AF65-F5344CB8AC3E}">
        <p14:creationId xmlns:p14="http://schemas.microsoft.com/office/powerpoint/2010/main" val="13267736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139174"/>
            <a:ext cx="8229600" cy="605895"/>
          </a:xfrm>
        </p:spPr>
        <p:txBody>
          <a:bodyPr/>
          <a:lstStyle/>
          <a:p>
            <a:r>
              <a:rPr lang="en-US" sz="3600" b="1" dirty="0"/>
              <a:t>Dental plaque</a:t>
            </a:r>
          </a:p>
        </p:txBody>
      </p:sp>
      <p:pic>
        <p:nvPicPr>
          <p:cNvPr id="5" name="Picture 4"/>
          <p:cNvPicPr>
            <a:picLocks noChangeAspect="1"/>
          </p:cNvPicPr>
          <p:nvPr/>
        </p:nvPicPr>
        <p:blipFill>
          <a:blip r:embed="rId2"/>
          <a:stretch>
            <a:fillRect/>
          </a:stretch>
        </p:blipFill>
        <p:spPr>
          <a:xfrm>
            <a:off x="361319" y="1777586"/>
            <a:ext cx="3313214" cy="3898190"/>
          </a:xfrm>
          <a:prstGeom prst="rect">
            <a:avLst/>
          </a:prstGeom>
        </p:spPr>
      </p:pic>
      <p:sp>
        <p:nvSpPr>
          <p:cNvPr id="6" name="TextBox 5"/>
          <p:cNvSpPr txBox="1"/>
          <p:nvPr/>
        </p:nvSpPr>
        <p:spPr>
          <a:xfrm>
            <a:off x="3674533" y="1076487"/>
            <a:ext cx="5469467" cy="4493537"/>
          </a:xfrm>
          <a:prstGeom prst="rect">
            <a:avLst/>
          </a:prstGeom>
          <a:noFill/>
        </p:spPr>
        <p:txBody>
          <a:bodyPr wrap="square" rtlCol="0">
            <a:spAutoFit/>
          </a:bodyPr>
          <a:lstStyle/>
          <a:p>
            <a:r>
              <a:rPr lang="en-US" sz="2200" dirty="0"/>
              <a:t>A yellowish biofilm that builds up on the teeth</a:t>
            </a:r>
          </a:p>
          <a:p>
            <a:r>
              <a:rPr lang="en-US" sz="2200" dirty="0"/>
              <a:t>The microbial composition changes from one that is primarily </a:t>
            </a:r>
            <a:r>
              <a:rPr lang="en-US" sz="2200" b="1" dirty="0">
                <a:solidFill>
                  <a:srgbClr val="FF0000"/>
                </a:solidFill>
              </a:rPr>
              <a:t>gram-positive </a:t>
            </a:r>
            <a:r>
              <a:rPr lang="en-US" sz="2200" dirty="0"/>
              <a:t>to a structure filled with </a:t>
            </a:r>
            <a:r>
              <a:rPr lang="en-US" sz="2200" b="1" dirty="0">
                <a:solidFill>
                  <a:srgbClr val="FF0000"/>
                </a:solidFill>
              </a:rPr>
              <a:t>gram-negative anaerobes</a:t>
            </a:r>
          </a:p>
          <a:p>
            <a:endParaRPr lang="en-US" sz="2200" dirty="0"/>
          </a:p>
          <a:p>
            <a:pPr marL="342900" indent="-342900">
              <a:buFont typeface="Arial"/>
              <a:buChar char="•"/>
              <a:defRPr/>
            </a:pPr>
            <a:r>
              <a:rPr lang="en-US" sz="2200" dirty="0">
                <a:latin typeface="Arial" charset="0"/>
                <a:cs typeface="Arial" charset="0"/>
              </a:rPr>
              <a:t>Microorganisms that form the biofilm are almost entirely bacteria (mainly </a:t>
            </a:r>
            <a:r>
              <a:rPr lang="en-US" sz="2200" b="1" i="1" dirty="0">
                <a:solidFill>
                  <a:srgbClr val="FF0000"/>
                </a:solidFill>
                <a:latin typeface="Arial" charset="0"/>
                <a:cs typeface="Arial" charset="0"/>
              </a:rPr>
              <a:t>Streptococcus </a:t>
            </a:r>
            <a:r>
              <a:rPr lang="en-US" sz="2200" b="1" i="1" dirty="0" err="1">
                <a:solidFill>
                  <a:srgbClr val="FF0000"/>
                </a:solidFill>
                <a:latin typeface="Arial" charset="0"/>
                <a:cs typeface="Arial" charset="0"/>
              </a:rPr>
              <a:t>mutans</a:t>
            </a:r>
            <a:r>
              <a:rPr lang="en-US" sz="2200" i="1" dirty="0">
                <a:solidFill>
                  <a:srgbClr val="000000"/>
                </a:solidFill>
                <a:latin typeface="Arial" charset="0"/>
                <a:cs typeface="Arial" charset="0"/>
              </a:rPr>
              <a:t>, </a:t>
            </a:r>
            <a:r>
              <a:rPr lang="en-US" sz="2200" b="1" i="1" dirty="0">
                <a:solidFill>
                  <a:srgbClr val="FF0000"/>
                </a:solidFill>
                <a:latin typeface="Arial" charset="0"/>
                <a:cs typeface="Arial" charset="0"/>
              </a:rPr>
              <a:t>S. </a:t>
            </a:r>
            <a:r>
              <a:rPr lang="en-US" sz="2200" b="1" i="1" dirty="0" err="1">
                <a:solidFill>
                  <a:srgbClr val="FF0000"/>
                </a:solidFill>
                <a:latin typeface="Arial" charset="0"/>
                <a:cs typeface="Arial" charset="0"/>
              </a:rPr>
              <a:t>mitis</a:t>
            </a:r>
            <a:r>
              <a:rPr lang="en-US" sz="2200" dirty="0">
                <a:latin typeface="Arial" charset="0"/>
                <a:cs typeface="Arial" charset="0"/>
              </a:rPr>
              <a:t>, </a:t>
            </a:r>
            <a:r>
              <a:rPr lang="en-US" sz="2200" b="1" i="1" dirty="0">
                <a:solidFill>
                  <a:srgbClr val="FF0000"/>
                </a:solidFill>
                <a:latin typeface="Arial" charset="0"/>
                <a:cs typeface="Arial" charset="0"/>
              </a:rPr>
              <a:t>S. </a:t>
            </a:r>
            <a:r>
              <a:rPr lang="en-US" sz="2200" b="1" i="1" dirty="0" err="1">
                <a:solidFill>
                  <a:srgbClr val="FF0000"/>
                </a:solidFill>
                <a:latin typeface="Arial" charset="0"/>
                <a:cs typeface="Arial" charset="0"/>
              </a:rPr>
              <a:t>sobrinus</a:t>
            </a:r>
            <a:r>
              <a:rPr lang="en-US" sz="2200" dirty="0">
                <a:latin typeface="Arial" charset="0"/>
                <a:cs typeface="Arial" charset="0"/>
              </a:rPr>
              <a:t>)</a:t>
            </a:r>
          </a:p>
          <a:p>
            <a:pPr>
              <a:defRPr/>
            </a:pPr>
            <a:endParaRPr lang="en-US" sz="2200" dirty="0">
              <a:latin typeface="Arial" charset="0"/>
              <a:cs typeface="Arial" charset="0"/>
            </a:endParaRPr>
          </a:p>
          <a:p>
            <a:pPr marL="342900" indent="-342900">
              <a:buFont typeface="Arial"/>
              <a:buChar char="•"/>
              <a:defRPr/>
            </a:pPr>
            <a:r>
              <a:rPr lang="en-US" sz="2200" b="1" dirty="0">
                <a:solidFill>
                  <a:srgbClr val="FF0000"/>
                </a:solidFill>
                <a:latin typeface="Arial" charset="0"/>
                <a:cs typeface="Arial" charset="0"/>
              </a:rPr>
              <a:t>Anaerobes</a:t>
            </a:r>
            <a:r>
              <a:rPr lang="en-US" sz="2200" dirty="0">
                <a:latin typeface="Arial" charset="0"/>
                <a:cs typeface="Arial" charset="0"/>
              </a:rPr>
              <a:t> include </a:t>
            </a:r>
            <a:r>
              <a:rPr lang="en-US" sz="2200" b="1" i="1" dirty="0" err="1">
                <a:latin typeface="Arial" charset="0"/>
                <a:cs typeface="Arial" charset="0"/>
              </a:rPr>
              <a:t>Fusobacterium</a:t>
            </a:r>
            <a:r>
              <a:rPr lang="en-US" sz="2200" b="1" dirty="0">
                <a:latin typeface="Arial" charset="0"/>
                <a:cs typeface="Arial" charset="0"/>
              </a:rPr>
              <a:t> and </a:t>
            </a:r>
            <a:r>
              <a:rPr lang="en-US" sz="2200" b="1" i="1" dirty="0" err="1">
                <a:latin typeface="Arial" charset="0"/>
                <a:cs typeface="Arial" charset="0"/>
              </a:rPr>
              <a:t>Actinobacteria</a:t>
            </a:r>
            <a:endParaRPr lang="en-US" sz="2200" b="1" i="1" dirty="0">
              <a:latin typeface="Arial" charset="0"/>
              <a:cs typeface="Arial" charset="0"/>
            </a:endParaRPr>
          </a:p>
          <a:p>
            <a:endParaRPr lang="en-US" sz="2200" dirty="0"/>
          </a:p>
        </p:txBody>
      </p:sp>
    </p:spTree>
    <p:extLst>
      <p:ext uri="{BB962C8B-B14F-4D97-AF65-F5344CB8AC3E}">
        <p14:creationId xmlns:p14="http://schemas.microsoft.com/office/powerpoint/2010/main" val="30178403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254000" y="594142"/>
            <a:ext cx="8636000" cy="4708981"/>
          </a:xfrm>
          <a:prstGeom prst="rect">
            <a:avLst/>
          </a:prstGeom>
        </p:spPr>
        <p:txBody>
          <a:bodyPr wrap="square">
            <a:spAutoFit/>
          </a:bodyPr>
          <a:lstStyle/>
          <a:p>
            <a:pPr marL="285750" indent="-285750">
              <a:buFont typeface="Arial"/>
              <a:buChar char="•"/>
              <a:defRPr/>
            </a:pPr>
            <a:r>
              <a:rPr lang="en-US" sz="3000" dirty="0">
                <a:cs typeface="Arial" charset="0"/>
              </a:rPr>
              <a:t>Biofilms are also present on the teeth of most animals as </a:t>
            </a:r>
            <a:r>
              <a:rPr lang="en-US" sz="3000" b="1" dirty="0">
                <a:solidFill>
                  <a:srgbClr val="FF0000"/>
                </a:solidFill>
                <a:cs typeface="Arial" charset="0"/>
              </a:rPr>
              <a:t>dental plaque</a:t>
            </a:r>
            <a:r>
              <a:rPr lang="en-US" sz="3000" dirty="0">
                <a:cs typeface="Arial" charset="0"/>
              </a:rPr>
              <a:t>, where they may become responsible for tooth decay and gum disease</a:t>
            </a:r>
          </a:p>
          <a:p>
            <a:pPr marL="285750" indent="-285750">
              <a:buFont typeface="Arial"/>
              <a:buChar char="•"/>
              <a:defRPr/>
            </a:pPr>
            <a:r>
              <a:rPr lang="en-US" sz="3000" dirty="0">
                <a:cs typeface="Arial" charset="0"/>
              </a:rPr>
              <a:t> </a:t>
            </a:r>
          </a:p>
          <a:p>
            <a:pPr marL="285750" indent="-285750">
              <a:buFont typeface="Arial"/>
              <a:buChar char="•"/>
              <a:defRPr/>
            </a:pPr>
            <a:r>
              <a:rPr lang="en-US" sz="3000" dirty="0">
                <a:cs typeface="Arial" charset="0"/>
              </a:rPr>
              <a:t>Dental plaque is biofilm (usually of a clear color) that builds up on the teeth</a:t>
            </a:r>
          </a:p>
          <a:p>
            <a:pPr marL="285750" indent="-285750">
              <a:buFont typeface="Arial"/>
              <a:buChar char="•"/>
              <a:defRPr/>
            </a:pPr>
            <a:endParaRPr lang="en-US" sz="3000" dirty="0">
              <a:cs typeface="Arial" charset="0"/>
            </a:endParaRPr>
          </a:p>
          <a:p>
            <a:pPr marL="285750" indent="-285750">
              <a:buFont typeface="Arial"/>
              <a:buChar char="•"/>
              <a:defRPr/>
            </a:pPr>
            <a:r>
              <a:rPr lang="en-US" sz="3000" dirty="0">
                <a:cs typeface="Arial" charset="0"/>
              </a:rPr>
              <a:t>If not removed regularly, it can lead to </a:t>
            </a:r>
            <a:r>
              <a:rPr lang="en-US" sz="3000" b="1" dirty="0">
                <a:solidFill>
                  <a:srgbClr val="FF0000"/>
                </a:solidFill>
                <a:cs typeface="Arial" charset="0"/>
              </a:rPr>
              <a:t>dental cavities</a:t>
            </a:r>
            <a:r>
              <a:rPr lang="en-US" sz="3000" dirty="0">
                <a:cs typeface="Arial" charset="0"/>
              </a:rPr>
              <a:t> (caries) or </a:t>
            </a:r>
            <a:r>
              <a:rPr lang="en-US" sz="3000" b="1" dirty="0" err="1">
                <a:solidFill>
                  <a:srgbClr val="FF0000"/>
                </a:solidFill>
                <a:cs typeface="Arial" charset="0"/>
              </a:rPr>
              <a:t>peridontal</a:t>
            </a:r>
            <a:r>
              <a:rPr lang="en-US" sz="3000" b="1" dirty="0">
                <a:solidFill>
                  <a:srgbClr val="FF0000"/>
                </a:solidFill>
                <a:cs typeface="Arial" charset="0"/>
              </a:rPr>
              <a:t> problems </a:t>
            </a:r>
            <a:r>
              <a:rPr lang="en-US" sz="3000" dirty="0">
                <a:cs typeface="Arial" charset="0"/>
              </a:rPr>
              <a:t>(such as gingivitis)</a:t>
            </a:r>
          </a:p>
        </p:txBody>
      </p:sp>
    </p:spTree>
    <p:extLst>
      <p:ext uri="{BB962C8B-B14F-4D97-AF65-F5344CB8AC3E}">
        <p14:creationId xmlns:p14="http://schemas.microsoft.com/office/powerpoint/2010/main" val="13257559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203200" y="179906"/>
            <a:ext cx="8940800" cy="6555641"/>
          </a:xfrm>
          <a:prstGeom prst="rect">
            <a:avLst/>
          </a:prstGeom>
        </p:spPr>
        <p:txBody>
          <a:bodyPr wrap="square">
            <a:spAutoFit/>
          </a:bodyPr>
          <a:lstStyle/>
          <a:p>
            <a:r>
              <a:rPr lang="en-US" sz="2800" dirty="0">
                <a:cs typeface="Arial" charset="0"/>
              </a:rPr>
              <a:t>Factors:</a:t>
            </a:r>
          </a:p>
          <a:p>
            <a:pPr marL="457200" indent="-457200">
              <a:buFont typeface="Arial"/>
              <a:buChar char="•"/>
            </a:pPr>
            <a:r>
              <a:rPr lang="en-US" sz="2800" dirty="0">
                <a:cs typeface="Arial" charset="0"/>
              </a:rPr>
              <a:t>The </a:t>
            </a:r>
            <a:r>
              <a:rPr lang="en-US" sz="2800" b="1" dirty="0">
                <a:solidFill>
                  <a:srgbClr val="FF0000"/>
                </a:solidFill>
                <a:cs typeface="Arial" charset="0"/>
              </a:rPr>
              <a:t>shape</a:t>
            </a:r>
            <a:r>
              <a:rPr lang="en-US" sz="2800" dirty="0">
                <a:cs typeface="Arial" charset="0"/>
              </a:rPr>
              <a:t> of the teeth is important. </a:t>
            </a:r>
          </a:p>
          <a:p>
            <a:r>
              <a:rPr lang="en-US" sz="2800" dirty="0">
                <a:cs typeface="Arial" charset="0"/>
              </a:rPr>
              <a:t>Dogs are highly resistant to tooth decay because the shape of their teeth does not favor </a:t>
            </a:r>
            <a:r>
              <a:rPr lang="en-US" sz="2800" b="1" dirty="0">
                <a:solidFill>
                  <a:srgbClr val="FF0000"/>
                </a:solidFill>
                <a:cs typeface="Arial" charset="0"/>
              </a:rPr>
              <a:t>retention </a:t>
            </a:r>
            <a:r>
              <a:rPr lang="en-US" sz="2800" dirty="0">
                <a:cs typeface="Arial" charset="0"/>
              </a:rPr>
              <a:t>of food.</a:t>
            </a:r>
          </a:p>
          <a:p>
            <a:endParaRPr lang="en-US" sz="2800" dirty="0">
              <a:cs typeface="Arial" charset="0"/>
            </a:endParaRPr>
          </a:p>
          <a:p>
            <a:pPr marL="457200" indent="-457200">
              <a:buFont typeface="Arial"/>
              <a:buChar char="•"/>
            </a:pPr>
            <a:r>
              <a:rPr lang="en-US" sz="2800" dirty="0">
                <a:cs typeface="Arial" charset="0"/>
              </a:rPr>
              <a:t>Diets </a:t>
            </a:r>
            <a:r>
              <a:rPr lang="en-US" sz="2800" b="1" dirty="0">
                <a:solidFill>
                  <a:srgbClr val="FF0000"/>
                </a:solidFill>
                <a:cs typeface="Arial" charset="0"/>
              </a:rPr>
              <a:t>high in sugars </a:t>
            </a:r>
            <a:r>
              <a:rPr lang="en-US" sz="2800" dirty="0">
                <a:cs typeface="Arial" charset="0"/>
              </a:rPr>
              <a:t>are especially cariogenic(causing tooth decay) because lactic acid bacteria ferment the sugars to lactic acid, which causes decalcification(softening of bone due to removal of calcium ion ) of the enamel of the tooth. Once breakdown of the hard tissue has begun, </a:t>
            </a:r>
            <a:r>
              <a:rPr lang="en-US" sz="2800" b="1" dirty="0">
                <a:solidFill>
                  <a:srgbClr val="FF0000"/>
                </a:solidFill>
                <a:cs typeface="Arial" charset="0"/>
              </a:rPr>
              <a:t>proteolysis</a:t>
            </a:r>
            <a:r>
              <a:rPr lang="en-US" sz="2800" dirty="0">
                <a:cs typeface="Arial" charset="0"/>
              </a:rPr>
              <a:t> (breakdown of protein into smaller polypeptides or amino acid)  of the matrix of the tooth enamel occurs through the action of proteolytic enzymes released by bacteria. </a:t>
            </a:r>
          </a:p>
        </p:txBody>
      </p:sp>
    </p:spTree>
    <p:extLst>
      <p:ext uri="{BB962C8B-B14F-4D97-AF65-F5344CB8AC3E}">
        <p14:creationId xmlns:p14="http://schemas.microsoft.com/office/powerpoint/2010/main" val="16607980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304799" y="670973"/>
            <a:ext cx="8720667" cy="5262980"/>
          </a:xfrm>
          <a:prstGeom prst="rect">
            <a:avLst/>
          </a:prstGeom>
        </p:spPr>
        <p:txBody>
          <a:bodyPr wrap="square">
            <a:spAutoFit/>
          </a:bodyPr>
          <a:lstStyle/>
          <a:p>
            <a:r>
              <a:rPr lang="en-US" sz="2800" dirty="0">
                <a:cs typeface="Arial" charset="0"/>
              </a:rPr>
              <a:t>Two microorganisms that have been implicated in dental caries are: </a:t>
            </a:r>
          </a:p>
          <a:p>
            <a:r>
              <a:rPr lang="en-US" sz="2800" b="1" i="1" dirty="0">
                <a:solidFill>
                  <a:srgbClr val="FF0000"/>
                </a:solidFill>
                <a:cs typeface="Arial" charset="0"/>
              </a:rPr>
              <a:t>Streptococcus</a:t>
            </a:r>
            <a:r>
              <a:rPr lang="en-US" sz="2800" b="1" dirty="0">
                <a:solidFill>
                  <a:srgbClr val="FF0000"/>
                </a:solidFill>
                <a:cs typeface="Arial" charset="0"/>
              </a:rPr>
              <a:t> </a:t>
            </a:r>
            <a:r>
              <a:rPr lang="en-US" sz="2800" b="1" i="1" dirty="0" err="1">
                <a:solidFill>
                  <a:srgbClr val="FF0000"/>
                </a:solidFill>
                <a:cs typeface="Arial" charset="0"/>
              </a:rPr>
              <a:t>sobrinus</a:t>
            </a:r>
            <a:r>
              <a:rPr lang="en-US" sz="2800" b="1" dirty="0">
                <a:solidFill>
                  <a:srgbClr val="FF0000"/>
                </a:solidFill>
                <a:cs typeface="Arial" charset="0"/>
              </a:rPr>
              <a:t> </a:t>
            </a:r>
            <a:r>
              <a:rPr lang="en-US" sz="2800" dirty="0">
                <a:cs typeface="Arial" charset="0"/>
              </a:rPr>
              <a:t>and </a:t>
            </a:r>
            <a:r>
              <a:rPr lang="en-US" sz="2800" b="1" i="1" dirty="0">
                <a:solidFill>
                  <a:srgbClr val="FF0000"/>
                </a:solidFill>
                <a:cs typeface="Arial" charset="0"/>
              </a:rPr>
              <a:t>S. </a:t>
            </a:r>
            <a:r>
              <a:rPr lang="en-US" sz="2800" b="1" i="1" dirty="0" err="1">
                <a:solidFill>
                  <a:srgbClr val="FF0000"/>
                </a:solidFill>
                <a:cs typeface="Arial" charset="0"/>
              </a:rPr>
              <a:t>mutans</a:t>
            </a:r>
            <a:r>
              <a:rPr lang="en-US" sz="2800" dirty="0">
                <a:cs typeface="Arial" charset="0"/>
              </a:rPr>
              <a:t>, both lactic acid producing bacteria. </a:t>
            </a:r>
          </a:p>
          <a:p>
            <a:endParaRPr lang="en-US" sz="2800" dirty="0">
              <a:cs typeface="Arial" charset="0"/>
            </a:endParaRPr>
          </a:p>
          <a:p>
            <a:r>
              <a:rPr lang="en-US" sz="2800" dirty="0">
                <a:cs typeface="Arial" charset="0"/>
              </a:rPr>
              <a:t>S. </a:t>
            </a:r>
            <a:r>
              <a:rPr lang="en-US" sz="2800" i="1" dirty="0" err="1">
                <a:cs typeface="Arial" charset="0"/>
              </a:rPr>
              <a:t>sobrinus</a:t>
            </a:r>
            <a:r>
              <a:rPr lang="en-US" sz="2800" dirty="0">
                <a:cs typeface="Arial" charset="0"/>
              </a:rPr>
              <a:t> is able to colonize smooth surfaces because of its specific affinity for </a:t>
            </a:r>
            <a:r>
              <a:rPr lang="en-US" sz="2800" b="1" dirty="0">
                <a:solidFill>
                  <a:srgbClr val="FF0000"/>
                </a:solidFill>
                <a:cs typeface="Arial" charset="0"/>
              </a:rPr>
              <a:t>salivary glycoproteins</a:t>
            </a:r>
            <a:r>
              <a:rPr lang="en-US" sz="2800" dirty="0">
                <a:cs typeface="Arial" charset="0"/>
              </a:rPr>
              <a:t> and this organism is probably the primary organisms involved in decay of smooth surfaces. </a:t>
            </a:r>
          </a:p>
          <a:p>
            <a:r>
              <a:rPr lang="en-US" sz="2800" dirty="0">
                <a:cs typeface="Arial" charset="0"/>
              </a:rPr>
              <a:t>S. </a:t>
            </a:r>
            <a:r>
              <a:rPr lang="en-US" sz="2800" i="1" dirty="0" err="1">
                <a:cs typeface="Arial" charset="0"/>
              </a:rPr>
              <a:t>mutans</a:t>
            </a:r>
            <a:r>
              <a:rPr lang="en-US" sz="2800" dirty="0">
                <a:cs typeface="Arial" charset="0"/>
              </a:rPr>
              <a:t> is found predominantly in crevices and small fissures</a:t>
            </a:r>
          </a:p>
          <a:p>
            <a:r>
              <a:rPr lang="en-US" sz="2800" dirty="0"/>
              <a:t> </a:t>
            </a:r>
          </a:p>
        </p:txBody>
      </p:sp>
    </p:spTree>
    <p:extLst>
      <p:ext uri="{BB962C8B-B14F-4D97-AF65-F5344CB8AC3E}">
        <p14:creationId xmlns:p14="http://schemas.microsoft.com/office/powerpoint/2010/main" val="675126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21640" y="1080262"/>
            <a:ext cx="8155305" cy="4940935"/>
          </a:xfrm>
          <a:prstGeom prst="rect">
            <a:avLst/>
          </a:prstGeom>
        </p:spPr>
        <p:txBody>
          <a:bodyPr vert="horz" wrap="square" lIns="0" tIns="13335" rIns="0" bIns="0" rtlCol="0">
            <a:spAutoFit/>
          </a:bodyPr>
          <a:lstStyle/>
          <a:p>
            <a:pPr marL="355600" marR="41910" indent="-342900">
              <a:lnSpc>
                <a:spcPct val="100000"/>
              </a:lnSpc>
              <a:spcBef>
                <a:spcPts val="105"/>
              </a:spcBef>
              <a:buFont typeface="Arial"/>
              <a:buChar char="•"/>
              <a:tabLst>
                <a:tab pos="354965" algn="l"/>
                <a:tab pos="355600" algn="l"/>
                <a:tab pos="6871334" algn="l"/>
              </a:tabLst>
            </a:pPr>
            <a:r>
              <a:rPr sz="2600" spc="-10" dirty="0">
                <a:solidFill>
                  <a:srgbClr val="1F487C"/>
                </a:solidFill>
                <a:latin typeface="Calibri"/>
                <a:cs typeface="Calibri"/>
              </a:rPr>
              <a:t>Pathogenic </a:t>
            </a:r>
            <a:r>
              <a:rPr sz="2600" dirty="0">
                <a:latin typeface="Calibri"/>
                <a:cs typeface="Calibri"/>
              </a:rPr>
              <a:t>and </a:t>
            </a:r>
            <a:r>
              <a:rPr sz="2600" spc="-5" dirty="0">
                <a:latin typeface="Calibri"/>
                <a:cs typeface="Calibri"/>
              </a:rPr>
              <a:t>commensal bacteria</a:t>
            </a:r>
            <a:r>
              <a:rPr sz="2600" spc="-10" dirty="0">
                <a:latin typeface="Calibri"/>
                <a:cs typeface="Calibri"/>
              </a:rPr>
              <a:t> </a:t>
            </a:r>
            <a:r>
              <a:rPr sz="2600" spc="-5" dirty="0">
                <a:latin typeface="Calibri"/>
                <a:cs typeface="Calibri"/>
              </a:rPr>
              <a:t>adapted</a:t>
            </a:r>
            <a:r>
              <a:rPr sz="2600" spc="-15" dirty="0">
                <a:latin typeface="Calibri"/>
                <a:cs typeface="Calibri"/>
              </a:rPr>
              <a:t> to	grow </a:t>
            </a:r>
            <a:r>
              <a:rPr sz="2600" dirty="0">
                <a:latin typeface="Calibri"/>
                <a:cs typeface="Calibri"/>
              </a:rPr>
              <a:t>in</a:t>
            </a:r>
            <a:r>
              <a:rPr sz="2600" spc="-70" dirty="0">
                <a:latin typeface="Calibri"/>
                <a:cs typeface="Calibri"/>
              </a:rPr>
              <a:t> </a:t>
            </a:r>
            <a:r>
              <a:rPr sz="2600" dirty="0">
                <a:latin typeface="Calibri"/>
                <a:cs typeface="Calibri"/>
              </a:rPr>
              <a:t>a  </a:t>
            </a:r>
            <a:r>
              <a:rPr sz="2600" spc="-5" dirty="0">
                <a:latin typeface="Calibri"/>
                <a:cs typeface="Calibri"/>
              </a:rPr>
              <a:t>warm, nutrient </a:t>
            </a:r>
            <a:r>
              <a:rPr sz="2600" dirty="0">
                <a:latin typeface="Calibri"/>
                <a:cs typeface="Calibri"/>
              </a:rPr>
              <a:t>rich</a:t>
            </a:r>
            <a:r>
              <a:rPr sz="2600" spc="-30" dirty="0">
                <a:latin typeface="Calibri"/>
                <a:cs typeface="Calibri"/>
              </a:rPr>
              <a:t> </a:t>
            </a:r>
            <a:r>
              <a:rPr sz="2600" spc="-10" dirty="0">
                <a:latin typeface="Calibri"/>
                <a:cs typeface="Calibri"/>
              </a:rPr>
              <a:t>environment.</a:t>
            </a:r>
            <a:endParaRPr sz="2600">
              <a:latin typeface="Calibri"/>
              <a:cs typeface="Calibri"/>
            </a:endParaRPr>
          </a:p>
          <a:p>
            <a:pPr>
              <a:lnSpc>
                <a:spcPct val="100000"/>
              </a:lnSpc>
              <a:spcBef>
                <a:spcPts val="35"/>
              </a:spcBef>
              <a:buChar char="•"/>
            </a:pPr>
            <a:endParaRPr sz="3550">
              <a:latin typeface="Calibri"/>
              <a:cs typeface="Calibri"/>
            </a:endParaRPr>
          </a:p>
          <a:p>
            <a:pPr marL="355600" marR="1799589" indent="-342900">
              <a:lnSpc>
                <a:spcPct val="100000"/>
              </a:lnSpc>
              <a:buFont typeface="Arial"/>
              <a:buChar char="•"/>
              <a:tabLst>
                <a:tab pos="354965" algn="l"/>
                <a:tab pos="355600" algn="l"/>
                <a:tab pos="2460625" algn="l"/>
              </a:tabLst>
            </a:pPr>
            <a:r>
              <a:rPr sz="2600" spc="-5" dirty="0">
                <a:latin typeface="Calibri"/>
                <a:cs typeface="Calibri"/>
              </a:rPr>
              <a:t>On </a:t>
            </a:r>
            <a:r>
              <a:rPr sz="2600" spc="-10" dirty="0">
                <a:latin typeface="Calibri"/>
                <a:cs typeface="Calibri"/>
              </a:rPr>
              <a:t>existing </a:t>
            </a:r>
            <a:r>
              <a:rPr sz="2600" spc="-5" dirty="0">
                <a:latin typeface="Calibri"/>
                <a:cs typeface="Calibri"/>
              </a:rPr>
              <a:t>hosts </a:t>
            </a:r>
            <a:r>
              <a:rPr sz="2600" dirty="0">
                <a:latin typeface="Calibri"/>
                <a:cs typeface="Calibri"/>
              </a:rPr>
              <a:t>- </a:t>
            </a:r>
            <a:r>
              <a:rPr sz="2600" spc="-5" dirty="0">
                <a:latin typeface="Calibri"/>
                <a:cs typeface="Calibri"/>
              </a:rPr>
              <a:t>they </a:t>
            </a:r>
            <a:r>
              <a:rPr sz="2600" spc="-10" dirty="0">
                <a:latin typeface="Calibri"/>
                <a:cs typeface="Calibri"/>
              </a:rPr>
              <a:t>are exposed </a:t>
            </a:r>
            <a:r>
              <a:rPr sz="2600" spc="-15" dirty="0">
                <a:latin typeface="Calibri"/>
                <a:cs typeface="Calibri"/>
              </a:rPr>
              <a:t>to </a:t>
            </a:r>
            <a:r>
              <a:rPr sz="2600" spc="-10" dirty="0">
                <a:latin typeface="Calibri"/>
                <a:cs typeface="Calibri"/>
              </a:rPr>
              <a:t>harsh  </a:t>
            </a:r>
            <a:r>
              <a:rPr sz="2600" spc="-15" dirty="0">
                <a:latin typeface="Calibri"/>
                <a:cs typeface="Calibri"/>
              </a:rPr>
              <a:t>environmental	</a:t>
            </a:r>
            <a:r>
              <a:rPr sz="2600" spc="-5" dirty="0">
                <a:latin typeface="Calibri"/>
                <a:cs typeface="Calibri"/>
              </a:rPr>
              <a:t>conditions.</a:t>
            </a:r>
            <a:endParaRPr sz="2600">
              <a:latin typeface="Calibri"/>
              <a:cs typeface="Calibri"/>
            </a:endParaRPr>
          </a:p>
          <a:p>
            <a:pPr marL="355600" indent="-342900">
              <a:lnSpc>
                <a:spcPct val="100000"/>
              </a:lnSpc>
              <a:spcBef>
                <a:spcPts val="625"/>
              </a:spcBef>
              <a:buFont typeface="Arial"/>
              <a:buChar char="•"/>
              <a:tabLst>
                <a:tab pos="354965" algn="l"/>
                <a:tab pos="355600" algn="l"/>
              </a:tabLst>
            </a:pPr>
            <a:r>
              <a:rPr sz="2600" dirty="0">
                <a:solidFill>
                  <a:srgbClr val="FF0000"/>
                </a:solidFill>
                <a:latin typeface="Calibri"/>
                <a:cs typeface="Calibri"/>
              </a:rPr>
              <a:t>Question??? </a:t>
            </a:r>
            <a:r>
              <a:rPr sz="2600" spc="-5" dirty="0">
                <a:solidFill>
                  <a:srgbClr val="FF0000"/>
                </a:solidFill>
                <a:latin typeface="Calibri"/>
                <a:cs typeface="Calibri"/>
              </a:rPr>
              <a:t>…. How do </a:t>
            </a:r>
            <a:r>
              <a:rPr sz="2600" dirty="0">
                <a:solidFill>
                  <a:srgbClr val="FF0000"/>
                </a:solidFill>
                <a:latin typeface="Calibri"/>
                <a:cs typeface="Calibri"/>
              </a:rPr>
              <a:t>they </a:t>
            </a:r>
            <a:r>
              <a:rPr sz="2600" spc="-10" dirty="0">
                <a:solidFill>
                  <a:srgbClr val="FF0000"/>
                </a:solidFill>
                <a:latin typeface="Calibri"/>
                <a:cs typeface="Calibri"/>
              </a:rPr>
              <a:t>exit </a:t>
            </a:r>
            <a:r>
              <a:rPr sz="2600" dirty="0">
                <a:solidFill>
                  <a:srgbClr val="FF0000"/>
                </a:solidFill>
                <a:latin typeface="Calibri"/>
                <a:cs typeface="Calibri"/>
              </a:rPr>
              <a:t>their</a:t>
            </a:r>
            <a:r>
              <a:rPr sz="2600" spc="-85" dirty="0">
                <a:solidFill>
                  <a:srgbClr val="FF0000"/>
                </a:solidFill>
                <a:latin typeface="Calibri"/>
                <a:cs typeface="Calibri"/>
              </a:rPr>
              <a:t> </a:t>
            </a:r>
            <a:r>
              <a:rPr sz="2600" spc="-5" dirty="0">
                <a:solidFill>
                  <a:srgbClr val="FF0000"/>
                </a:solidFill>
                <a:latin typeface="Calibri"/>
                <a:cs typeface="Calibri"/>
              </a:rPr>
              <a:t>host???</a:t>
            </a:r>
            <a:endParaRPr sz="2600">
              <a:latin typeface="Calibri"/>
              <a:cs typeface="Calibri"/>
            </a:endParaRPr>
          </a:p>
          <a:p>
            <a:pPr>
              <a:lnSpc>
                <a:spcPct val="100000"/>
              </a:lnSpc>
              <a:spcBef>
                <a:spcPts val="35"/>
              </a:spcBef>
              <a:buChar char="•"/>
            </a:pPr>
            <a:endParaRPr sz="3550">
              <a:latin typeface="Calibri"/>
              <a:cs typeface="Calibri"/>
            </a:endParaRPr>
          </a:p>
          <a:p>
            <a:pPr marL="355600" indent="-342900">
              <a:lnSpc>
                <a:spcPct val="100000"/>
              </a:lnSpc>
              <a:buFont typeface="Arial"/>
              <a:buChar char="•"/>
              <a:tabLst>
                <a:tab pos="354965" algn="l"/>
                <a:tab pos="355600" algn="l"/>
              </a:tabLst>
            </a:pPr>
            <a:r>
              <a:rPr sz="2600" dirty="0">
                <a:latin typeface="Calibri"/>
                <a:cs typeface="Calibri"/>
              </a:rPr>
              <a:t>Need </a:t>
            </a:r>
            <a:r>
              <a:rPr sz="2600" spc="-15" dirty="0">
                <a:latin typeface="Calibri"/>
                <a:cs typeface="Calibri"/>
              </a:rPr>
              <a:t>to </a:t>
            </a:r>
            <a:r>
              <a:rPr sz="2600" dirty="0">
                <a:latin typeface="Calibri"/>
                <a:cs typeface="Calibri"/>
              </a:rPr>
              <a:t>survive in </a:t>
            </a:r>
            <a:r>
              <a:rPr sz="2600" spc="-10" dirty="0">
                <a:latin typeface="Calibri"/>
                <a:cs typeface="Calibri"/>
              </a:rPr>
              <a:t>order </a:t>
            </a:r>
            <a:r>
              <a:rPr sz="2600" spc="-15" dirty="0">
                <a:latin typeface="Calibri"/>
                <a:cs typeface="Calibri"/>
              </a:rPr>
              <a:t>to </a:t>
            </a:r>
            <a:r>
              <a:rPr sz="2600" spc="-20" dirty="0">
                <a:latin typeface="Calibri"/>
                <a:cs typeface="Calibri"/>
              </a:rPr>
              <a:t>re-infect </a:t>
            </a:r>
            <a:r>
              <a:rPr sz="2600" dirty="0">
                <a:latin typeface="Calibri"/>
                <a:cs typeface="Calibri"/>
              </a:rPr>
              <a:t>.</a:t>
            </a:r>
            <a:r>
              <a:rPr sz="2600" spc="-15" dirty="0">
                <a:latin typeface="Calibri"/>
                <a:cs typeface="Calibri"/>
              </a:rPr>
              <a:t> </a:t>
            </a:r>
            <a:r>
              <a:rPr sz="2600" spc="-5" dirty="0">
                <a:solidFill>
                  <a:srgbClr val="FF0000"/>
                </a:solidFill>
                <a:latin typeface="Calibri"/>
                <a:cs typeface="Calibri"/>
              </a:rPr>
              <a:t>How????</a:t>
            </a:r>
            <a:endParaRPr sz="2600">
              <a:latin typeface="Calibri"/>
              <a:cs typeface="Calibri"/>
            </a:endParaRPr>
          </a:p>
          <a:p>
            <a:pPr>
              <a:lnSpc>
                <a:spcPct val="100000"/>
              </a:lnSpc>
              <a:spcBef>
                <a:spcPts val="35"/>
              </a:spcBef>
              <a:buChar char="•"/>
            </a:pPr>
            <a:endParaRPr sz="3550">
              <a:latin typeface="Calibri"/>
              <a:cs typeface="Calibri"/>
            </a:endParaRPr>
          </a:p>
          <a:p>
            <a:pPr marL="355600" marR="5080" indent="-342900">
              <a:lnSpc>
                <a:spcPct val="100000"/>
              </a:lnSpc>
              <a:spcBef>
                <a:spcPts val="5"/>
              </a:spcBef>
              <a:buFont typeface="Arial"/>
              <a:buChar char="•"/>
              <a:tabLst>
                <a:tab pos="354965" algn="l"/>
                <a:tab pos="355600" algn="l"/>
              </a:tabLst>
            </a:pPr>
            <a:r>
              <a:rPr sz="2600" spc="-10" dirty="0">
                <a:solidFill>
                  <a:srgbClr val="FF0000"/>
                </a:solidFill>
                <a:latin typeface="Calibri"/>
                <a:cs typeface="Calibri"/>
              </a:rPr>
              <a:t>Pathogenic </a:t>
            </a:r>
            <a:r>
              <a:rPr sz="2600" dirty="0">
                <a:solidFill>
                  <a:srgbClr val="FF0000"/>
                </a:solidFill>
                <a:latin typeface="Calibri"/>
                <a:cs typeface="Calibri"/>
              </a:rPr>
              <a:t>and </a:t>
            </a:r>
            <a:r>
              <a:rPr sz="2600" spc="-5" dirty="0">
                <a:solidFill>
                  <a:srgbClr val="FF0000"/>
                </a:solidFill>
                <a:latin typeface="Calibri"/>
                <a:cs typeface="Calibri"/>
              </a:rPr>
              <a:t>commensal bacteria vary </a:t>
            </a:r>
            <a:r>
              <a:rPr sz="2600" dirty="0">
                <a:solidFill>
                  <a:srgbClr val="FF0000"/>
                </a:solidFill>
                <a:latin typeface="Calibri"/>
                <a:cs typeface="Calibri"/>
              </a:rPr>
              <a:t>in their ability </a:t>
            </a:r>
            <a:r>
              <a:rPr sz="2600" spc="-10" dirty="0">
                <a:solidFill>
                  <a:srgbClr val="FF0000"/>
                </a:solidFill>
                <a:latin typeface="Calibri"/>
                <a:cs typeface="Calibri"/>
              </a:rPr>
              <a:t>to  </a:t>
            </a:r>
            <a:r>
              <a:rPr sz="2600" dirty="0">
                <a:solidFill>
                  <a:srgbClr val="FF0000"/>
                </a:solidFill>
                <a:latin typeface="Calibri"/>
                <a:cs typeface="Calibri"/>
              </a:rPr>
              <a:t>survive in the</a:t>
            </a:r>
            <a:r>
              <a:rPr sz="2600" spc="-45" dirty="0">
                <a:solidFill>
                  <a:srgbClr val="FF0000"/>
                </a:solidFill>
                <a:latin typeface="Calibri"/>
                <a:cs typeface="Calibri"/>
              </a:rPr>
              <a:t> </a:t>
            </a:r>
            <a:r>
              <a:rPr sz="2600" spc="-10" dirty="0">
                <a:solidFill>
                  <a:srgbClr val="FF0000"/>
                </a:solidFill>
                <a:latin typeface="Calibri"/>
                <a:cs typeface="Calibri"/>
              </a:rPr>
              <a:t>environment</a:t>
            </a:r>
            <a:endParaRPr sz="26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902614" y="3759"/>
            <a:ext cx="7338059" cy="1123315"/>
          </a:xfrm>
          <a:prstGeom prst="rect">
            <a:avLst/>
          </a:prstGeom>
        </p:spPr>
        <p:txBody>
          <a:bodyPr vert="horz" wrap="square" lIns="0" tIns="12700" rIns="0" bIns="0" rtlCol="0">
            <a:spAutoFit/>
          </a:bodyPr>
          <a:lstStyle/>
          <a:p>
            <a:pPr marL="1019810" marR="5080" indent="-1007744">
              <a:lnSpc>
                <a:spcPct val="100000"/>
              </a:lnSpc>
              <a:spcBef>
                <a:spcPts val="100"/>
              </a:spcBef>
            </a:pPr>
            <a:r>
              <a:rPr spc="-5" dirty="0"/>
              <a:t>Survival </a:t>
            </a:r>
            <a:r>
              <a:rPr dirty="0"/>
              <a:t>of </a:t>
            </a:r>
            <a:r>
              <a:rPr spc="-10" dirty="0"/>
              <a:t>pathogenic </a:t>
            </a:r>
            <a:r>
              <a:rPr dirty="0"/>
              <a:t>and </a:t>
            </a:r>
            <a:r>
              <a:rPr spc="-5" dirty="0"/>
              <a:t>commensal  </a:t>
            </a:r>
            <a:r>
              <a:rPr spc="-10" dirty="0"/>
              <a:t>bacteria </a:t>
            </a:r>
            <a:r>
              <a:rPr dirty="0"/>
              <a:t>in the</a:t>
            </a:r>
            <a:r>
              <a:rPr spc="-15" dirty="0"/>
              <a:t> environment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2" descr="Improper removal of plaque caused a build up of calculus (dark yellow color) near the gums on almost all the teeth.">
            <a:hlinkClick r:id="rId2" tooltip="Improper removal of plaque caused a build up of calculus (dark yellow color) near the gums on almost all the teeth."/>
          </p:cNvPr>
          <p:cNvPicPr>
            <a:picLocks noChangeAspect="1" noChangeArrowheads="1"/>
          </p:cNvPicPr>
          <p:nvPr/>
        </p:nvPicPr>
        <p:blipFill>
          <a:blip r:embed="rId3">
            <a:extLst>
              <a:ext uri="{28A0092B-C50C-407E-A947-70E740481C1C}">
                <a14:useLocalDpi xmlns:a14="http://schemas.microsoft.com/office/drawing/2010/main" val="0"/>
              </a:ext>
            </a:extLst>
          </a:blip>
          <a:srcRect l="2222" r="2222"/>
          <a:stretch>
            <a:fillRect/>
          </a:stretch>
        </p:blipFill>
        <p:spPr>
          <a:xfrm>
            <a:off x="609600" y="1836208"/>
            <a:ext cx="4460214" cy="3243792"/>
          </a:xfrm>
          <a:prstGeom prst="rect">
            <a:avLst/>
          </a:prstGeom>
          <a:ln w="9525"/>
          <a:extLst>
            <a:ext uri="{91240B29-F687-4f45-9708-019B960494DF}">
              <a14:hiddenLine xmlns="" xmlns:a14="http://schemas.microsoft.com/office/drawing/2010/main" w="127000" cap="rnd">
                <a:solidFill>
                  <a:srgbClr val="000000"/>
                </a:solidFill>
                <a:miter lim="800000"/>
                <a:headEnd/>
                <a:tailEnd/>
              </a14:hiddenLine>
            </a:ext>
          </a:extLst>
        </p:spPr>
      </p:pic>
      <p:sp>
        <p:nvSpPr>
          <p:cNvPr id="5" name="Text Placeholder 3"/>
          <p:cNvSpPr txBox="1">
            <a:spLocks/>
          </p:cNvSpPr>
          <p:nvPr/>
        </p:nvSpPr>
        <p:spPr>
          <a:xfrm>
            <a:off x="5393267" y="1744133"/>
            <a:ext cx="3632200" cy="33782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itchFamily="34" charset="0"/>
              <a:buNone/>
              <a:defRPr/>
            </a:pPr>
            <a:r>
              <a:rPr lang="en-US" sz="2800" dirty="0"/>
              <a:t>Improper removal of plaque causes a build up of calculus (dark yellow color) near the gums on almost all the teeth.</a:t>
            </a:r>
          </a:p>
        </p:txBody>
      </p:sp>
    </p:spTree>
    <p:extLst>
      <p:ext uri="{BB962C8B-B14F-4D97-AF65-F5344CB8AC3E}">
        <p14:creationId xmlns:p14="http://schemas.microsoft.com/office/powerpoint/2010/main" val="368448400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457200" y="274638"/>
            <a:ext cx="8229600" cy="859895"/>
          </a:xfrm>
        </p:spPr>
        <p:txBody>
          <a:bodyPr/>
          <a:lstStyle/>
          <a:p>
            <a:r>
              <a:rPr lang="en-US" sz="3600" b="1" dirty="0"/>
              <a:t>Eye and biofilms</a:t>
            </a:r>
          </a:p>
        </p:txBody>
      </p:sp>
      <p:sp>
        <p:nvSpPr>
          <p:cNvPr id="5" name="Content Placeholder 2"/>
          <p:cNvSpPr txBox="1">
            <a:spLocks/>
          </p:cNvSpPr>
          <p:nvPr/>
        </p:nvSpPr>
        <p:spPr>
          <a:xfrm>
            <a:off x="118534" y="1417638"/>
            <a:ext cx="4470399"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Contact lenses and contact lens storage cases</a:t>
            </a:r>
          </a:p>
          <a:p>
            <a:r>
              <a:rPr lang="en-US" sz="2800" dirty="0"/>
              <a:t>Intraocular lenses</a:t>
            </a:r>
          </a:p>
          <a:p>
            <a:r>
              <a:rPr lang="en-US" sz="2800" dirty="0"/>
              <a:t>Suture material</a:t>
            </a:r>
          </a:p>
        </p:txBody>
      </p:sp>
      <p:pic>
        <p:nvPicPr>
          <p:cNvPr id="6" name="Picture 5"/>
          <p:cNvPicPr>
            <a:picLocks noChangeAspect="1"/>
          </p:cNvPicPr>
          <p:nvPr/>
        </p:nvPicPr>
        <p:blipFill>
          <a:blip r:embed="rId2"/>
          <a:stretch>
            <a:fillRect/>
          </a:stretch>
        </p:blipFill>
        <p:spPr>
          <a:xfrm>
            <a:off x="4789041" y="1028179"/>
            <a:ext cx="3576026" cy="4724983"/>
          </a:xfrm>
          <a:prstGeom prst="rect">
            <a:avLst/>
          </a:prstGeom>
        </p:spPr>
      </p:pic>
    </p:spTree>
    <p:extLst>
      <p:ext uri="{BB962C8B-B14F-4D97-AF65-F5344CB8AC3E}">
        <p14:creationId xmlns:p14="http://schemas.microsoft.com/office/powerpoint/2010/main" val="5187440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876829"/>
          </a:xfrm>
        </p:spPr>
        <p:txBody>
          <a:bodyPr/>
          <a:lstStyle/>
          <a:p>
            <a:r>
              <a:rPr lang="en-US" sz="3600" b="1" dirty="0"/>
              <a:t>Biofilms – Food industry</a:t>
            </a:r>
          </a:p>
        </p:txBody>
      </p:sp>
      <p:pic>
        <p:nvPicPr>
          <p:cNvPr id="4" name="Picture 4" descr="water cress in br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438" y="1341438"/>
            <a:ext cx="3960427" cy="2891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7" descr="veg wa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875212" y="2685256"/>
            <a:ext cx="3811588" cy="2859087"/>
          </a:xfrm>
          <a:prstGeom prst="rect">
            <a:avLst/>
          </a:prstGeom>
        </p:spPr>
      </p:pic>
    </p:spTree>
    <p:extLst>
      <p:ext uri="{BB962C8B-B14F-4D97-AF65-F5344CB8AC3E}">
        <p14:creationId xmlns:p14="http://schemas.microsoft.com/office/powerpoint/2010/main" val="30871314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grpSp>
        <p:nvGrpSpPr>
          <p:cNvPr id="4" name="Group 3"/>
          <p:cNvGrpSpPr/>
          <p:nvPr/>
        </p:nvGrpSpPr>
        <p:grpSpPr>
          <a:xfrm>
            <a:off x="1414463" y="419192"/>
            <a:ext cx="7170737" cy="5260975"/>
            <a:chOff x="500063" y="428625"/>
            <a:chExt cx="8443912" cy="6197600"/>
          </a:xfrm>
        </p:grpSpPr>
        <p:pic>
          <p:nvPicPr>
            <p:cNvPr id="5" name="Picture 2" descr="1"/>
            <p:cNvPicPr>
              <a:picLocks noChangeAspect="1" noChangeArrowheads="1"/>
            </p:cNvPicPr>
            <p:nvPr/>
          </p:nvPicPr>
          <p:blipFill>
            <a:blip r:embed="rId2" cstate="print">
              <a:lum contrast="30000"/>
              <a:extLst>
                <a:ext uri="{28A0092B-C50C-407E-A947-70E740481C1C}">
                  <a14:useLocalDpi xmlns:a14="http://schemas.microsoft.com/office/drawing/2010/main" val="0"/>
                </a:ext>
              </a:extLst>
            </a:blip>
            <a:srcRect/>
            <a:stretch>
              <a:fillRect/>
            </a:stretch>
          </p:blipFill>
          <p:spPr bwMode="auto">
            <a:xfrm>
              <a:off x="571500" y="428625"/>
              <a:ext cx="3611563" cy="2857500"/>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 xmlns:a14="http://schemas.microsoft.com/office/drawing/2010/main">
                  <a:solidFill>
                    <a:srgbClr val="FFFFFF"/>
                  </a:solidFill>
                </a14:hiddenFill>
              </a:ext>
            </a:extLst>
          </p:spPr>
        </p:pic>
        <p:pic>
          <p:nvPicPr>
            <p:cNvPr id="6" name="Picture 3" descr="2"/>
            <p:cNvPicPr>
              <a:picLocks noChangeAspect="1" noChangeArrowheads="1"/>
            </p:cNvPicPr>
            <p:nvPr/>
          </p:nvPicPr>
          <p:blipFill>
            <a:blip r:embed="rId3" cstate="print">
              <a:lum contrast="10000"/>
              <a:extLst>
                <a:ext uri="{28A0092B-C50C-407E-A947-70E740481C1C}">
                  <a14:useLocalDpi xmlns:a14="http://schemas.microsoft.com/office/drawing/2010/main" val="0"/>
                </a:ext>
              </a:extLst>
            </a:blip>
            <a:srcRect/>
            <a:stretch>
              <a:fillRect/>
            </a:stretch>
          </p:blipFill>
          <p:spPr bwMode="auto">
            <a:xfrm>
              <a:off x="5286375" y="428625"/>
              <a:ext cx="3578225" cy="2857500"/>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 xmlns:a14="http://schemas.microsoft.com/office/drawing/2010/main">
                  <a:solidFill>
                    <a:srgbClr val="FFFFFF"/>
                  </a:solidFill>
                </a14:hiddenFill>
              </a:ext>
            </a:extLst>
          </p:spPr>
        </p:pic>
        <p:pic>
          <p:nvPicPr>
            <p:cNvPr id="7" name="Picture 4" descr="3"/>
            <p:cNvPicPr>
              <a:picLocks noChangeAspect="1" noChangeArrowheads="1"/>
            </p:cNvPicPr>
            <p:nvPr/>
          </p:nvPicPr>
          <p:blipFill>
            <a:blip r:embed="rId4" cstate="print">
              <a:lum contrast="40000"/>
              <a:extLst>
                <a:ext uri="{28A0092B-C50C-407E-A947-70E740481C1C}">
                  <a14:useLocalDpi xmlns:a14="http://schemas.microsoft.com/office/drawing/2010/main" val="0"/>
                </a:ext>
              </a:extLst>
            </a:blip>
            <a:srcRect/>
            <a:stretch>
              <a:fillRect/>
            </a:stretch>
          </p:blipFill>
          <p:spPr bwMode="auto">
            <a:xfrm>
              <a:off x="5214938" y="3643313"/>
              <a:ext cx="3729037" cy="2982912"/>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 xmlns:a14="http://schemas.microsoft.com/office/drawing/2010/main">
                  <a:solidFill>
                    <a:srgbClr val="FFFFFF"/>
                  </a:solidFill>
                </a14:hiddenFill>
              </a:ext>
            </a:extLst>
          </p:spPr>
        </p:pic>
        <p:pic>
          <p:nvPicPr>
            <p:cNvPr id="8" name="Picture 5" descr="4"/>
            <p:cNvPicPr>
              <a:picLocks noChangeAspect="1" noChangeArrowheads="1"/>
            </p:cNvPicPr>
            <p:nvPr/>
          </p:nvPicPr>
          <p:blipFill>
            <a:blip r:embed="rId5" cstate="print">
              <a:lum contrast="30000"/>
              <a:extLst>
                <a:ext uri="{28A0092B-C50C-407E-A947-70E740481C1C}">
                  <a14:useLocalDpi xmlns:a14="http://schemas.microsoft.com/office/drawing/2010/main" val="0"/>
                </a:ext>
              </a:extLst>
            </a:blip>
            <a:srcRect/>
            <a:stretch>
              <a:fillRect/>
            </a:stretch>
          </p:blipFill>
          <p:spPr bwMode="auto">
            <a:xfrm>
              <a:off x="500063" y="3571875"/>
              <a:ext cx="3724275" cy="3043238"/>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 xmlns:a14="http://schemas.microsoft.com/office/drawing/2010/main">
                  <a:solidFill>
                    <a:srgbClr val="FFFFFF"/>
                  </a:solidFill>
                </a14:hiddenFill>
              </a:ext>
            </a:extLst>
          </p:spPr>
        </p:pic>
        <p:sp>
          <p:nvSpPr>
            <p:cNvPr id="9" name="Right Arrow 8"/>
            <p:cNvSpPr/>
            <p:nvPr/>
          </p:nvSpPr>
          <p:spPr>
            <a:xfrm rot="10800000">
              <a:off x="4214813" y="4714875"/>
              <a:ext cx="1000125" cy="5715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Right Arrow 9"/>
            <p:cNvSpPr/>
            <p:nvPr/>
          </p:nvSpPr>
          <p:spPr>
            <a:xfrm>
              <a:off x="4214813" y="1857375"/>
              <a:ext cx="1071562" cy="5715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Down Arrow 10"/>
            <p:cNvSpPr/>
            <p:nvPr/>
          </p:nvSpPr>
          <p:spPr>
            <a:xfrm>
              <a:off x="6786563" y="3286125"/>
              <a:ext cx="285750" cy="3571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extLst>
      <p:ext uri="{BB962C8B-B14F-4D97-AF65-F5344CB8AC3E}">
        <p14:creationId xmlns:p14="http://schemas.microsoft.com/office/powerpoint/2010/main" val="768205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grpSp>
        <p:nvGrpSpPr>
          <p:cNvPr id="4" name="Group 3"/>
          <p:cNvGrpSpPr/>
          <p:nvPr/>
        </p:nvGrpSpPr>
        <p:grpSpPr>
          <a:xfrm>
            <a:off x="474133" y="500064"/>
            <a:ext cx="7518400" cy="5264900"/>
            <a:chOff x="482600" y="500063"/>
            <a:chExt cx="8153400" cy="5991225"/>
          </a:xfrm>
        </p:grpSpPr>
        <p:pic>
          <p:nvPicPr>
            <p:cNvPr id="5" name="Picture 17" descr="51"/>
            <p:cNvPicPr>
              <a:picLocks noChangeAspect="1" noChangeArrowheads="1"/>
            </p:cNvPicPr>
            <p:nvPr/>
          </p:nvPicPr>
          <p:blipFill>
            <a:blip r:embed="rId2" cstate="print">
              <a:lum contrast="30000"/>
              <a:extLst>
                <a:ext uri="{28A0092B-C50C-407E-A947-70E740481C1C}">
                  <a14:useLocalDpi xmlns:a14="http://schemas.microsoft.com/office/drawing/2010/main" val="0"/>
                </a:ext>
              </a:extLst>
            </a:blip>
            <a:srcRect/>
            <a:stretch>
              <a:fillRect/>
            </a:stretch>
          </p:blipFill>
          <p:spPr bwMode="auto">
            <a:xfrm>
              <a:off x="500063" y="500063"/>
              <a:ext cx="3571875" cy="2790825"/>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 xmlns:a14="http://schemas.microsoft.com/office/drawing/2010/main">
                  <a:solidFill>
                    <a:srgbClr val="FFFFFF"/>
                  </a:solidFill>
                </a14:hiddenFill>
              </a:ext>
            </a:extLst>
          </p:spPr>
        </p:pic>
        <p:pic>
          <p:nvPicPr>
            <p:cNvPr id="6" name="Picture 19" descr="6"/>
            <p:cNvPicPr>
              <a:picLocks noChangeAspect="1" noChangeArrowheads="1"/>
            </p:cNvPicPr>
            <p:nvPr/>
          </p:nvPicPr>
          <p:blipFill>
            <a:blip r:embed="rId3" cstate="print">
              <a:lum contrast="30000"/>
              <a:extLst>
                <a:ext uri="{28A0092B-C50C-407E-A947-70E740481C1C}">
                  <a14:useLocalDpi xmlns:a14="http://schemas.microsoft.com/office/drawing/2010/main" val="0"/>
                </a:ext>
              </a:extLst>
            </a:blip>
            <a:srcRect/>
            <a:stretch>
              <a:fillRect/>
            </a:stretch>
          </p:blipFill>
          <p:spPr bwMode="auto">
            <a:xfrm>
              <a:off x="4929188" y="500063"/>
              <a:ext cx="3657600" cy="2714625"/>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 xmlns:a14="http://schemas.microsoft.com/office/drawing/2010/main">
                  <a:solidFill>
                    <a:srgbClr val="FFFFFF"/>
                  </a:solidFill>
                </a14:hiddenFill>
              </a:ext>
            </a:extLst>
          </p:spPr>
        </p:pic>
        <p:pic>
          <p:nvPicPr>
            <p:cNvPr id="7" name="Picture 20" descr="7"/>
            <p:cNvPicPr>
              <a:picLocks noChangeAspect="1" noChangeArrowheads="1"/>
            </p:cNvPicPr>
            <p:nvPr/>
          </p:nvPicPr>
          <p:blipFill>
            <a:blip r:embed="rId4" cstate="print">
              <a:lum contrast="30000"/>
              <a:extLst>
                <a:ext uri="{28A0092B-C50C-407E-A947-70E740481C1C}">
                  <a14:useLocalDpi xmlns:a14="http://schemas.microsoft.com/office/drawing/2010/main" val="0"/>
                </a:ext>
              </a:extLst>
            </a:blip>
            <a:srcRect/>
            <a:stretch>
              <a:fillRect/>
            </a:stretch>
          </p:blipFill>
          <p:spPr bwMode="auto">
            <a:xfrm>
              <a:off x="482600" y="3571875"/>
              <a:ext cx="3627438" cy="2919413"/>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 xmlns:a14="http://schemas.microsoft.com/office/drawing/2010/main">
                  <a:solidFill>
                    <a:srgbClr val="FFFFFF"/>
                  </a:solidFill>
                </a14:hiddenFill>
              </a:ext>
            </a:extLst>
          </p:spPr>
        </p:pic>
        <p:pic>
          <p:nvPicPr>
            <p:cNvPr id="8" name="Picture 21" descr="8"/>
            <p:cNvPicPr>
              <a:picLocks noChangeAspect="1" noChangeArrowheads="1"/>
            </p:cNvPicPr>
            <p:nvPr/>
          </p:nvPicPr>
          <p:blipFill>
            <a:blip r:embed="rId5" cstate="print">
              <a:lum contrast="30000"/>
              <a:extLst>
                <a:ext uri="{28A0092B-C50C-407E-A947-70E740481C1C}">
                  <a14:useLocalDpi xmlns:a14="http://schemas.microsoft.com/office/drawing/2010/main" val="0"/>
                </a:ext>
              </a:extLst>
            </a:blip>
            <a:srcRect/>
            <a:stretch>
              <a:fillRect/>
            </a:stretch>
          </p:blipFill>
          <p:spPr bwMode="auto">
            <a:xfrm>
              <a:off x="4808538" y="3571875"/>
              <a:ext cx="3827462" cy="2847975"/>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 xmlns:a14="http://schemas.microsoft.com/office/drawing/2010/main">
                  <a:solidFill>
                    <a:srgbClr val="FFFFFF"/>
                  </a:solidFill>
                </a14:hiddenFill>
              </a:ext>
            </a:extLst>
          </p:spPr>
        </p:pic>
        <p:sp>
          <p:nvSpPr>
            <p:cNvPr id="9" name="Right Arrow 8"/>
            <p:cNvSpPr/>
            <p:nvPr/>
          </p:nvSpPr>
          <p:spPr>
            <a:xfrm>
              <a:off x="4071938" y="1928813"/>
              <a:ext cx="857250" cy="42862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Down Arrow 9"/>
            <p:cNvSpPr/>
            <p:nvPr/>
          </p:nvSpPr>
          <p:spPr>
            <a:xfrm>
              <a:off x="6572250" y="3214688"/>
              <a:ext cx="285750" cy="3571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extLst>
      <p:ext uri="{BB962C8B-B14F-4D97-AF65-F5344CB8AC3E}">
        <p14:creationId xmlns:p14="http://schemas.microsoft.com/office/powerpoint/2010/main" val="6410168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876829"/>
          </a:xfrm>
        </p:spPr>
        <p:txBody>
          <a:bodyPr/>
          <a:lstStyle/>
          <a:p>
            <a:r>
              <a:rPr lang="en-US" sz="3600" b="1" dirty="0"/>
              <a:t>Health risk assessment</a:t>
            </a:r>
          </a:p>
        </p:txBody>
      </p:sp>
      <p:sp>
        <p:nvSpPr>
          <p:cNvPr id="4" name="Rectangle 3"/>
          <p:cNvSpPr txBox="1">
            <a:spLocks noChangeArrowheads="1"/>
          </p:cNvSpPr>
          <p:nvPr/>
        </p:nvSpPr>
        <p:spPr>
          <a:xfrm>
            <a:off x="428625" y="857250"/>
            <a:ext cx="4929188" cy="54102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buClr>
                <a:srgbClr val="FFFF00"/>
              </a:buClr>
              <a:buFont typeface="Wingdings" charset="0"/>
              <a:buNone/>
            </a:pPr>
            <a:r>
              <a:rPr lang="en-GB" dirty="0">
                <a:latin typeface="Times New Roman" charset="0"/>
                <a:cs typeface="Times New Roman" charset="0"/>
              </a:rPr>
              <a:t>Production sites</a:t>
            </a:r>
          </a:p>
          <a:p>
            <a:pPr>
              <a:lnSpc>
                <a:spcPct val="90000"/>
              </a:lnSpc>
              <a:buFont typeface="Wingdings" charset="0"/>
              <a:buChar char="Ø"/>
            </a:pPr>
            <a:r>
              <a:rPr lang="en-GB" dirty="0">
                <a:latin typeface="Times New Roman" charset="0"/>
                <a:cs typeface="Times New Roman" charset="0"/>
              </a:rPr>
              <a:t>Health problems</a:t>
            </a:r>
          </a:p>
          <a:p>
            <a:pPr lvl="2">
              <a:lnSpc>
                <a:spcPct val="90000"/>
              </a:lnSpc>
              <a:buFont typeface="Wingdings" charset="0"/>
              <a:buChar char="Ø"/>
            </a:pPr>
            <a:r>
              <a:rPr lang="en-GB" dirty="0">
                <a:latin typeface="Times New Roman" charset="0"/>
                <a:cs typeface="Times New Roman" charset="0"/>
              </a:rPr>
              <a:t>Malaria (95%)</a:t>
            </a:r>
          </a:p>
          <a:p>
            <a:pPr lvl="2">
              <a:lnSpc>
                <a:spcPct val="90000"/>
              </a:lnSpc>
              <a:buFont typeface="Wingdings" charset="0"/>
              <a:buChar char="Ø"/>
            </a:pPr>
            <a:r>
              <a:rPr lang="en-GB" dirty="0">
                <a:latin typeface="Times New Roman" charset="0"/>
                <a:cs typeface="Times New Roman" charset="0"/>
              </a:rPr>
              <a:t>Skin rashes and foot rot (50%)</a:t>
            </a:r>
          </a:p>
          <a:p>
            <a:pPr lvl="2">
              <a:lnSpc>
                <a:spcPct val="90000"/>
              </a:lnSpc>
              <a:buFont typeface="Wingdings" charset="0"/>
              <a:buChar char="Ø"/>
            </a:pPr>
            <a:r>
              <a:rPr lang="en-GB" dirty="0">
                <a:latin typeface="Times New Roman" charset="0"/>
                <a:cs typeface="Times New Roman" charset="0"/>
              </a:rPr>
              <a:t>Diarrhoea (10%) </a:t>
            </a:r>
          </a:p>
          <a:p>
            <a:pPr lvl="2">
              <a:lnSpc>
                <a:spcPct val="90000"/>
              </a:lnSpc>
              <a:buFont typeface="Arial" charset="0"/>
              <a:buNone/>
            </a:pPr>
            <a:endParaRPr lang="en-GB" dirty="0">
              <a:latin typeface="Times New Roman" charset="0"/>
              <a:cs typeface="Times New Roman" charset="0"/>
            </a:endParaRPr>
          </a:p>
          <a:p>
            <a:pPr>
              <a:lnSpc>
                <a:spcPct val="90000"/>
              </a:lnSpc>
              <a:buFont typeface="Wingdings" charset="0"/>
              <a:buChar char="Ø"/>
            </a:pPr>
            <a:r>
              <a:rPr lang="en-GB" dirty="0">
                <a:latin typeface="Times New Roman" charset="0"/>
                <a:cs typeface="Times New Roman" charset="0"/>
              </a:rPr>
              <a:t>Observed unhygienic practices</a:t>
            </a:r>
          </a:p>
          <a:p>
            <a:pPr lvl="1">
              <a:lnSpc>
                <a:spcPct val="90000"/>
              </a:lnSpc>
              <a:buFont typeface="Wingdings" charset="0"/>
              <a:buChar char="Ø"/>
            </a:pPr>
            <a:r>
              <a:rPr lang="en-GB" sz="2400" dirty="0">
                <a:latin typeface="Times New Roman" charset="0"/>
                <a:cs typeface="Times New Roman" charset="0"/>
              </a:rPr>
              <a:t>Lack of protective equipment</a:t>
            </a:r>
          </a:p>
          <a:p>
            <a:pPr lvl="1">
              <a:lnSpc>
                <a:spcPct val="90000"/>
              </a:lnSpc>
              <a:buFont typeface="Wingdings" charset="0"/>
              <a:buChar char="Ø"/>
            </a:pPr>
            <a:r>
              <a:rPr lang="en-GB" sz="2400" dirty="0">
                <a:latin typeface="Times New Roman" charset="0"/>
                <a:cs typeface="Times New Roman" charset="0"/>
              </a:rPr>
              <a:t>Walking through irrigation </a:t>
            </a:r>
          </a:p>
          <a:p>
            <a:pPr lvl="1">
              <a:lnSpc>
                <a:spcPct val="90000"/>
              </a:lnSpc>
              <a:buFont typeface="Wingdings" charset="0"/>
              <a:buNone/>
            </a:pPr>
            <a:r>
              <a:rPr lang="en-GB" sz="2400" dirty="0">
                <a:latin typeface="Times New Roman" charset="0"/>
                <a:cs typeface="Times New Roman" charset="0"/>
              </a:rPr>
              <a:t>	water channels</a:t>
            </a:r>
          </a:p>
          <a:p>
            <a:pPr lvl="1">
              <a:lnSpc>
                <a:spcPct val="90000"/>
              </a:lnSpc>
              <a:buClr>
                <a:srgbClr val="FFFF00"/>
              </a:buClr>
              <a:buFont typeface="Wingdings" charset="0"/>
              <a:buNone/>
            </a:pPr>
            <a:endParaRPr lang="en-GB" sz="2400" dirty="0">
              <a:latin typeface="Times New Roman" charset="0"/>
              <a:cs typeface="Times New Roman" charset="0"/>
            </a:endParaRPr>
          </a:p>
        </p:txBody>
      </p:sp>
      <p:grpSp>
        <p:nvGrpSpPr>
          <p:cNvPr id="5" name="Group 4"/>
          <p:cNvGrpSpPr/>
          <p:nvPr/>
        </p:nvGrpSpPr>
        <p:grpSpPr>
          <a:xfrm>
            <a:off x="6072198" y="714356"/>
            <a:ext cx="2819400" cy="5891234"/>
            <a:chOff x="6072198" y="714356"/>
            <a:chExt cx="2819400" cy="5891234"/>
          </a:xfrm>
        </p:grpSpPr>
        <p:pic>
          <p:nvPicPr>
            <p:cNvPr id="6" name="Picture 4" descr="pix1"/>
            <p:cNvPicPr>
              <a:picLocks noChangeAspect="1" noChangeArrowheads="1"/>
            </p:cNvPicPr>
            <p:nvPr/>
          </p:nvPicPr>
          <p:blipFill>
            <a:blip r:embed="rId2" cstate="print">
              <a:lum contrast="30000"/>
            </a:blip>
            <a:srcRect/>
            <a:stretch>
              <a:fillRect/>
            </a:stretch>
          </p:blipFill>
          <p:spPr bwMode="auto">
            <a:xfrm>
              <a:off x="6072198" y="3786190"/>
              <a:ext cx="2819400" cy="2819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5"/>
            <p:cNvPicPr>
              <a:picLocks noChangeAspect="1" noChangeArrowheads="1"/>
            </p:cNvPicPr>
            <p:nvPr/>
          </p:nvPicPr>
          <p:blipFill>
            <a:blip r:embed="rId3" cstate="print"/>
            <a:srcRect/>
            <a:stretch>
              <a:fillRect/>
            </a:stretch>
          </p:blipFill>
          <p:spPr bwMode="auto">
            <a:xfrm>
              <a:off x="6072198" y="714356"/>
              <a:ext cx="2814638" cy="2971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242547321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203201" y="1117600"/>
            <a:ext cx="8822266" cy="449262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2800" dirty="0"/>
          </a:p>
          <a:p>
            <a:r>
              <a:rPr lang="en-GB" sz="2800" dirty="0"/>
              <a:t>Biofilms are found on food processing vessels etc., where the bacteria adhere tenaciously(tending to keep a firm hold of something ) resisting removal by washing and also gaining protection from the common disinfectants, which cannot easily penetrate the polysaccharide matrix.</a:t>
            </a:r>
          </a:p>
          <a:p>
            <a:endParaRPr lang="en-US" sz="2800" dirty="0"/>
          </a:p>
          <a:p>
            <a:r>
              <a:rPr lang="en-US" sz="2800" dirty="0"/>
              <a:t>Biofilms on floors and counters can make sanitation difficult in food preparation areas </a:t>
            </a:r>
          </a:p>
          <a:p>
            <a:endParaRPr lang="en-US" sz="2800" dirty="0"/>
          </a:p>
        </p:txBody>
      </p:sp>
      <p:sp>
        <p:nvSpPr>
          <p:cNvPr id="5" name="TextBox 4"/>
          <p:cNvSpPr txBox="1"/>
          <p:nvPr/>
        </p:nvSpPr>
        <p:spPr>
          <a:xfrm>
            <a:off x="2099733" y="254000"/>
            <a:ext cx="3920067" cy="646331"/>
          </a:xfrm>
          <a:prstGeom prst="rect">
            <a:avLst/>
          </a:prstGeom>
          <a:noFill/>
        </p:spPr>
        <p:txBody>
          <a:bodyPr wrap="square" rtlCol="0">
            <a:spAutoFit/>
          </a:bodyPr>
          <a:lstStyle/>
          <a:p>
            <a:pPr algn="ctr"/>
            <a:r>
              <a:rPr lang="en-US" sz="3600" b="1" dirty="0"/>
              <a:t>Food Industry</a:t>
            </a:r>
          </a:p>
        </p:txBody>
      </p:sp>
    </p:spTree>
    <p:extLst>
      <p:ext uri="{BB962C8B-B14F-4D97-AF65-F5344CB8AC3E}">
        <p14:creationId xmlns:p14="http://schemas.microsoft.com/office/powerpoint/2010/main" val="15720245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txBox="1">
            <a:spLocks noChangeArrowheads="1"/>
          </p:cNvSpPr>
          <p:nvPr/>
        </p:nvSpPr>
        <p:spPr>
          <a:xfrm>
            <a:off x="457200" y="1700213"/>
            <a:ext cx="8229600" cy="4114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800" dirty="0"/>
              <a:t>Protection from washing and sanitization</a:t>
            </a:r>
          </a:p>
          <a:p>
            <a:r>
              <a:rPr lang="en-GB" sz="2800" i="1" dirty="0"/>
              <a:t>E. coli</a:t>
            </a:r>
            <a:r>
              <a:rPr lang="en-GB" sz="2800" dirty="0"/>
              <a:t>- 2400x more resistant to chlorine in biofilm</a:t>
            </a:r>
          </a:p>
          <a:p>
            <a:r>
              <a:rPr lang="en-GB" sz="2800" dirty="0"/>
              <a:t>Bacteria more resistant to removal by washing</a:t>
            </a:r>
          </a:p>
          <a:p>
            <a:r>
              <a:rPr lang="en-GB" sz="2800" dirty="0"/>
              <a:t>Inclusion in a biofilm appears to select for bacterial phenotypes more resistant to biocides.</a:t>
            </a:r>
          </a:p>
        </p:txBody>
      </p:sp>
      <p:sp>
        <p:nvSpPr>
          <p:cNvPr id="5" name="Rectangle 2"/>
          <p:cNvSpPr>
            <a:spLocks noGrp="1" noChangeArrowheads="1"/>
          </p:cNvSpPr>
          <p:nvPr>
            <p:ph type="title"/>
          </p:nvPr>
        </p:nvSpPr>
        <p:spPr>
          <a:xfrm>
            <a:off x="457200" y="274638"/>
            <a:ext cx="8229600" cy="758295"/>
          </a:xfrm>
        </p:spPr>
        <p:txBody>
          <a:bodyPr/>
          <a:lstStyle/>
          <a:p>
            <a:pPr eaLnBrk="1" hangingPunct="1">
              <a:defRPr/>
            </a:pPr>
            <a:r>
              <a:rPr lang="en-GB" sz="3600" b="1" dirty="0">
                <a:ea typeface="+mj-ea"/>
              </a:rPr>
              <a:t>Biofilm Issues</a:t>
            </a:r>
            <a:endParaRPr lang="en-US" sz="3600" b="1" dirty="0">
              <a:ea typeface="+mj-ea"/>
            </a:endParaRPr>
          </a:p>
        </p:txBody>
      </p:sp>
    </p:spTree>
    <p:extLst>
      <p:ext uri="{BB962C8B-B14F-4D97-AF65-F5344CB8AC3E}">
        <p14:creationId xmlns:p14="http://schemas.microsoft.com/office/powerpoint/2010/main" val="2902225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457200" y="1600200"/>
            <a:ext cx="8147050" cy="49974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Biofilms can help eliminate petroleum oil from contaminated oceans or marine systems</a:t>
            </a:r>
          </a:p>
          <a:p>
            <a:endParaRPr lang="en-US" sz="2800" dirty="0"/>
          </a:p>
          <a:p>
            <a:r>
              <a:rPr lang="en-US" sz="2800" dirty="0"/>
              <a:t>The oil is eliminated by the hydrocarbon-degrading activities of microbial communities, in particular by a remarkable recently discovered group of specialists, the so-called </a:t>
            </a:r>
            <a:r>
              <a:rPr lang="en-US" sz="2800" dirty="0" err="1">
                <a:solidFill>
                  <a:srgbClr val="FF0000"/>
                </a:solidFill>
              </a:rPr>
              <a:t>hydrocarbonoclastic</a:t>
            </a:r>
            <a:r>
              <a:rPr lang="en-US" sz="2800" dirty="0">
                <a:solidFill>
                  <a:srgbClr val="FF0000"/>
                </a:solidFill>
              </a:rPr>
              <a:t> bacteria (HCB) </a:t>
            </a:r>
          </a:p>
          <a:p>
            <a:endParaRPr lang="en-US" sz="2800" dirty="0"/>
          </a:p>
        </p:txBody>
      </p:sp>
      <p:sp>
        <p:nvSpPr>
          <p:cNvPr id="5" name="Title 1"/>
          <p:cNvSpPr>
            <a:spLocks noGrp="1"/>
          </p:cNvSpPr>
          <p:nvPr>
            <p:ph type="title"/>
          </p:nvPr>
        </p:nvSpPr>
        <p:spPr>
          <a:xfrm>
            <a:off x="457200" y="274638"/>
            <a:ext cx="8229600" cy="792162"/>
          </a:xfrm>
        </p:spPr>
        <p:txBody>
          <a:bodyPr/>
          <a:lstStyle/>
          <a:p>
            <a:pPr eaLnBrk="1" fontAlgn="auto" hangingPunct="1">
              <a:spcAft>
                <a:spcPts val="0"/>
              </a:spcAft>
              <a:defRPr/>
            </a:pPr>
            <a:r>
              <a:rPr lang="en-US" sz="3600" b="1" dirty="0">
                <a:ea typeface="+mj-ea"/>
              </a:rPr>
              <a:t>Petroleum Industry</a:t>
            </a:r>
          </a:p>
        </p:txBody>
      </p:sp>
    </p:spTree>
    <p:extLst>
      <p:ext uri="{BB962C8B-B14F-4D97-AF65-F5344CB8AC3E}">
        <p14:creationId xmlns:p14="http://schemas.microsoft.com/office/powerpoint/2010/main" val="33339752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2"/>
          <p:cNvSpPr>
            <a:spLocks noGrp="1" noChangeArrowheads="1"/>
          </p:cNvSpPr>
          <p:nvPr>
            <p:ph type="title"/>
          </p:nvPr>
        </p:nvSpPr>
        <p:spPr>
          <a:xfrm>
            <a:off x="457200" y="274638"/>
            <a:ext cx="8229600" cy="775229"/>
          </a:xfrm>
        </p:spPr>
        <p:txBody>
          <a:bodyPr/>
          <a:lstStyle/>
          <a:p>
            <a:pPr eaLnBrk="1" hangingPunct="1">
              <a:defRPr/>
            </a:pPr>
            <a:r>
              <a:rPr lang="en-GB" sz="3600" b="1" dirty="0">
                <a:ea typeface="+mj-ea"/>
              </a:rPr>
              <a:t>Visualisation of Biofilms</a:t>
            </a:r>
            <a:endParaRPr lang="en-US" sz="3600" b="1" dirty="0">
              <a:ea typeface="+mj-ea"/>
            </a:endParaRPr>
          </a:p>
        </p:txBody>
      </p:sp>
      <p:sp>
        <p:nvSpPr>
          <p:cNvPr id="5" name="Rectangle 3"/>
          <p:cNvSpPr txBox="1">
            <a:spLocks noChangeArrowheads="1"/>
          </p:cNvSpPr>
          <p:nvPr/>
        </p:nvSpPr>
        <p:spPr>
          <a:xfrm>
            <a:off x="0" y="1123950"/>
            <a:ext cx="5555190" cy="547211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GB" sz="2800" dirty="0"/>
              <a:t>Confocal laser scanning microscopy used to determine the location of GFP </a:t>
            </a:r>
            <a:r>
              <a:rPr lang="en-GB" sz="2800" i="1" dirty="0"/>
              <a:t>E. coli</a:t>
            </a:r>
            <a:r>
              <a:rPr lang="en-GB" sz="2800" dirty="0"/>
              <a:t> painted onto lettuce</a:t>
            </a:r>
          </a:p>
          <a:p>
            <a:pPr>
              <a:lnSpc>
                <a:spcPct val="90000"/>
              </a:lnSpc>
            </a:pPr>
            <a:r>
              <a:rPr lang="en-GB" sz="2800" dirty="0"/>
              <a:t>Other </a:t>
            </a:r>
            <a:r>
              <a:rPr lang="en-GB" sz="2800" dirty="0" err="1"/>
              <a:t>enteropathogens</a:t>
            </a:r>
            <a:r>
              <a:rPr lang="en-GB" sz="2800" dirty="0"/>
              <a:t> can be examined</a:t>
            </a:r>
          </a:p>
          <a:p>
            <a:pPr>
              <a:lnSpc>
                <a:spcPct val="90000"/>
              </a:lnSpc>
            </a:pPr>
            <a:r>
              <a:rPr lang="en-GB" sz="2800" dirty="0"/>
              <a:t>Other methods: </a:t>
            </a:r>
            <a:r>
              <a:rPr lang="en-GB" sz="2800" dirty="0" err="1"/>
              <a:t>eg</a:t>
            </a:r>
            <a:r>
              <a:rPr lang="en-GB" sz="2800" dirty="0"/>
              <a:t> Molecular-based methods</a:t>
            </a:r>
            <a:endParaRPr lang="en-GB" sz="2800" b="1" dirty="0"/>
          </a:p>
        </p:txBody>
      </p:sp>
      <p:pic>
        <p:nvPicPr>
          <p:cNvPr id="6" name="Picture 4" descr="e coli CS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689600" y="1049867"/>
            <a:ext cx="3165475" cy="3744913"/>
          </a:xfrm>
          <a:prstGeom prst="rect">
            <a:avLst/>
          </a:prstGeom>
        </p:spPr>
      </p:pic>
      <p:sp>
        <p:nvSpPr>
          <p:cNvPr id="7" name="Text Box 6"/>
          <p:cNvSpPr txBox="1">
            <a:spLocks noChangeArrowheads="1"/>
          </p:cNvSpPr>
          <p:nvPr/>
        </p:nvSpPr>
        <p:spPr bwMode="auto">
          <a:xfrm>
            <a:off x="5555190" y="4796368"/>
            <a:ext cx="338455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algn="ctr" eaLnBrk="1" hangingPunct="1">
              <a:spcBef>
                <a:spcPct val="50000"/>
              </a:spcBef>
            </a:pPr>
            <a:r>
              <a:rPr lang="en-GB" sz="2000" b="1" dirty="0">
                <a:solidFill>
                  <a:srgbClr val="FF0000"/>
                </a:solidFill>
                <a:latin typeface="Times New Roman" charset="0"/>
                <a:cs typeface="Times New Roman" charset="0"/>
              </a:rPr>
              <a:t>GFP </a:t>
            </a:r>
            <a:r>
              <a:rPr lang="en-GB" sz="2000" b="1" i="1" dirty="0">
                <a:solidFill>
                  <a:srgbClr val="FF0000"/>
                </a:solidFill>
                <a:latin typeface="Times New Roman" charset="0"/>
                <a:cs typeface="Times New Roman" charset="0"/>
              </a:rPr>
              <a:t>E. coli</a:t>
            </a:r>
            <a:r>
              <a:rPr lang="en-GB" sz="2000" b="1" dirty="0">
                <a:solidFill>
                  <a:srgbClr val="FF0000"/>
                </a:solidFill>
                <a:latin typeface="Times New Roman" charset="0"/>
                <a:cs typeface="Times New Roman" charset="0"/>
              </a:rPr>
              <a:t> on Lettuce observed using confocal laser scanning microscopy</a:t>
            </a:r>
            <a:endParaRPr lang="en-US" sz="2000" b="1" dirty="0">
              <a:solidFill>
                <a:srgbClr val="FF0000"/>
              </a:solidFill>
              <a:latin typeface="Times New Roman" charset="0"/>
              <a:cs typeface="Times New Roman" charset="0"/>
            </a:endParaRPr>
          </a:p>
        </p:txBody>
      </p:sp>
    </p:spTree>
    <p:extLst>
      <p:ext uri="{BB962C8B-B14F-4D97-AF65-F5344CB8AC3E}">
        <p14:creationId xmlns:p14="http://schemas.microsoft.com/office/powerpoint/2010/main" val="90260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02995" y="1235455"/>
            <a:ext cx="7769859" cy="3524885"/>
          </a:xfrm>
          <a:prstGeom prst="rect">
            <a:avLst/>
          </a:prstGeom>
        </p:spPr>
        <p:txBody>
          <a:bodyPr vert="horz" wrap="square" lIns="0" tIns="12065" rIns="0" bIns="0" rtlCol="0">
            <a:spAutoFit/>
          </a:bodyPr>
          <a:lstStyle/>
          <a:p>
            <a:pPr marL="469900">
              <a:lnSpc>
                <a:spcPct val="100000"/>
              </a:lnSpc>
              <a:spcBef>
                <a:spcPts val="95"/>
              </a:spcBef>
              <a:tabLst>
                <a:tab pos="2298700" algn="l"/>
              </a:tabLst>
            </a:pPr>
            <a:r>
              <a:rPr sz="2800" i="1" u="heavy" spc="-15" dirty="0">
                <a:uFill>
                  <a:solidFill>
                    <a:srgbClr val="000000"/>
                  </a:solidFill>
                </a:uFill>
                <a:latin typeface="Calibri"/>
                <a:cs typeface="Calibri"/>
              </a:rPr>
              <a:t>Excretion</a:t>
            </a:r>
            <a:r>
              <a:rPr sz="2800" i="1" spc="-15" dirty="0">
                <a:latin typeface="Calibri"/>
                <a:cs typeface="Calibri"/>
              </a:rPr>
              <a:t>	</a:t>
            </a:r>
            <a:r>
              <a:rPr sz="2800" i="1" u="heavy" spc="-10" dirty="0">
                <a:uFill>
                  <a:solidFill>
                    <a:srgbClr val="000000"/>
                  </a:solidFill>
                </a:uFill>
                <a:latin typeface="Calibri"/>
                <a:cs typeface="Calibri"/>
              </a:rPr>
              <a:t>Control </a:t>
            </a:r>
            <a:r>
              <a:rPr sz="2800" i="1" u="heavy" spc="-5" dirty="0">
                <a:uFill>
                  <a:solidFill>
                    <a:srgbClr val="000000"/>
                  </a:solidFill>
                </a:uFill>
                <a:latin typeface="Calibri"/>
                <a:cs typeface="Calibri"/>
              </a:rPr>
              <a:t>mechanism</a:t>
            </a:r>
            <a:endParaRPr sz="2800">
              <a:latin typeface="Calibri"/>
              <a:cs typeface="Calibri"/>
            </a:endParaRPr>
          </a:p>
          <a:p>
            <a:pPr>
              <a:lnSpc>
                <a:spcPct val="100000"/>
              </a:lnSpc>
              <a:spcBef>
                <a:spcPts val="5"/>
              </a:spcBef>
            </a:pPr>
            <a:endParaRPr sz="3850">
              <a:latin typeface="Calibri"/>
              <a:cs typeface="Calibri"/>
            </a:endParaRPr>
          </a:p>
          <a:p>
            <a:pPr marL="355600" indent="-342900">
              <a:lnSpc>
                <a:spcPct val="100000"/>
              </a:lnSpc>
              <a:buFont typeface="Arial"/>
              <a:buChar char="•"/>
              <a:tabLst>
                <a:tab pos="354965" algn="l"/>
                <a:tab pos="355600" algn="l"/>
                <a:tab pos="2298700" algn="l"/>
              </a:tabLst>
            </a:pPr>
            <a:r>
              <a:rPr sz="2800" spc="-5" dirty="0">
                <a:latin typeface="Calibri"/>
                <a:cs typeface="Calibri"/>
              </a:rPr>
              <a:t>Diarrhoea-	</a:t>
            </a:r>
            <a:r>
              <a:rPr sz="2800" spc="-10" dirty="0">
                <a:latin typeface="Calibri"/>
                <a:cs typeface="Calibri"/>
              </a:rPr>
              <a:t>Bacterial</a:t>
            </a:r>
            <a:r>
              <a:rPr sz="2800" spc="-15" dirty="0">
                <a:latin typeface="Calibri"/>
                <a:cs typeface="Calibri"/>
              </a:rPr>
              <a:t> </a:t>
            </a:r>
            <a:r>
              <a:rPr sz="2800" spc="-25" dirty="0">
                <a:latin typeface="Calibri"/>
                <a:cs typeface="Calibri"/>
              </a:rPr>
              <a:t>enterotoxins</a:t>
            </a:r>
            <a:endParaRPr sz="2800">
              <a:latin typeface="Calibri"/>
              <a:cs typeface="Calibri"/>
            </a:endParaRPr>
          </a:p>
          <a:p>
            <a:pPr>
              <a:lnSpc>
                <a:spcPct val="100000"/>
              </a:lnSpc>
              <a:spcBef>
                <a:spcPts val="5"/>
              </a:spcBef>
              <a:buFont typeface="Arial"/>
              <a:buChar char="•"/>
            </a:pPr>
            <a:endParaRPr sz="3850">
              <a:latin typeface="Calibri"/>
              <a:cs typeface="Calibri"/>
            </a:endParaRPr>
          </a:p>
          <a:p>
            <a:pPr marL="355600" indent="-342900">
              <a:lnSpc>
                <a:spcPct val="100000"/>
              </a:lnSpc>
              <a:buFont typeface="Arial"/>
              <a:buChar char="•"/>
              <a:tabLst>
                <a:tab pos="354965" algn="l"/>
                <a:tab pos="355600" algn="l"/>
                <a:tab pos="2298700" algn="l"/>
              </a:tabLst>
            </a:pPr>
            <a:r>
              <a:rPr sz="2800" spc="-25" dirty="0">
                <a:latin typeface="Calibri"/>
                <a:cs typeface="Calibri"/>
              </a:rPr>
              <a:t>Vomitus-	</a:t>
            </a:r>
            <a:r>
              <a:rPr sz="2800" spc="-10" dirty="0">
                <a:latin typeface="Calibri"/>
                <a:cs typeface="Calibri"/>
              </a:rPr>
              <a:t>Emetic </a:t>
            </a:r>
            <a:r>
              <a:rPr sz="2800" spc="-15" dirty="0">
                <a:latin typeface="Calibri"/>
                <a:cs typeface="Calibri"/>
              </a:rPr>
              <a:t>centre</a:t>
            </a:r>
            <a:endParaRPr sz="2800">
              <a:latin typeface="Calibri"/>
              <a:cs typeface="Calibri"/>
            </a:endParaRPr>
          </a:p>
          <a:p>
            <a:pPr>
              <a:lnSpc>
                <a:spcPct val="100000"/>
              </a:lnSpc>
              <a:spcBef>
                <a:spcPts val="5"/>
              </a:spcBef>
              <a:buFont typeface="Arial"/>
              <a:buChar char="•"/>
            </a:pPr>
            <a:endParaRPr sz="3850">
              <a:latin typeface="Calibri"/>
              <a:cs typeface="Calibri"/>
            </a:endParaRPr>
          </a:p>
          <a:p>
            <a:pPr marL="436245" indent="-424180">
              <a:lnSpc>
                <a:spcPct val="100000"/>
              </a:lnSpc>
              <a:buFont typeface="Arial"/>
              <a:buChar char="•"/>
              <a:tabLst>
                <a:tab pos="436245" algn="l"/>
                <a:tab pos="436880" algn="l"/>
                <a:tab pos="2298700" algn="l"/>
              </a:tabLst>
            </a:pPr>
            <a:r>
              <a:rPr sz="2800" spc="-10" dirty="0">
                <a:latin typeface="Calibri"/>
                <a:cs typeface="Calibri"/>
              </a:rPr>
              <a:t>Aerosols-	</a:t>
            </a:r>
            <a:r>
              <a:rPr sz="2800" spc="-15" dirty="0">
                <a:latin typeface="Calibri"/>
                <a:cs typeface="Calibri"/>
              </a:rPr>
              <a:t>Sneezing </a:t>
            </a:r>
            <a:r>
              <a:rPr sz="2800" spc="-25" dirty="0">
                <a:latin typeface="Calibri"/>
                <a:cs typeface="Calibri"/>
              </a:rPr>
              <a:t>reflex </a:t>
            </a:r>
            <a:r>
              <a:rPr sz="2800" spc="-10" dirty="0">
                <a:latin typeface="Calibri"/>
                <a:cs typeface="Calibri"/>
              </a:rPr>
              <a:t>(coughs, </a:t>
            </a:r>
            <a:r>
              <a:rPr sz="2800" spc="-20" dirty="0">
                <a:latin typeface="Calibri"/>
                <a:cs typeface="Calibri"/>
              </a:rPr>
              <a:t>sneezes,</a:t>
            </a:r>
            <a:r>
              <a:rPr sz="2800" spc="85" dirty="0">
                <a:latin typeface="Calibri"/>
                <a:cs typeface="Calibri"/>
              </a:rPr>
              <a:t> </a:t>
            </a:r>
            <a:r>
              <a:rPr sz="2800" spc="-10" dirty="0">
                <a:latin typeface="Calibri"/>
                <a:cs typeface="Calibri"/>
              </a:rPr>
              <a:t>spit)</a:t>
            </a:r>
            <a:endParaRPr sz="28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980338" y="279019"/>
            <a:ext cx="7184390" cy="574040"/>
          </a:xfrm>
          <a:prstGeom prst="rect">
            <a:avLst/>
          </a:prstGeom>
        </p:spPr>
        <p:txBody>
          <a:bodyPr vert="horz" wrap="square" lIns="0" tIns="12700" rIns="0" bIns="0" rtlCol="0">
            <a:spAutoFit/>
          </a:bodyPr>
          <a:lstStyle/>
          <a:p>
            <a:pPr marL="12700">
              <a:lnSpc>
                <a:spcPct val="100000"/>
              </a:lnSpc>
              <a:spcBef>
                <a:spcPts val="100"/>
              </a:spcBef>
            </a:pPr>
            <a:r>
              <a:rPr spc="-10" dirty="0"/>
              <a:t>Discharge </a:t>
            </a:r>
            <a:r>
              <a:rPr dirty="0"/>
              <a:t>and </a:t>
            </a:r>
            <a:r>
              <a:rPr spc="-5" dirty="0"/>
              <a:t>dispersal </a:t>
            </a:r>
            <a:r>
              <a:rPr spc="-10" dirty="0"/>
              <a:t>from </a:t>
            </a:r>
            <a:r>
              <a:rPr dirty="0"/>
              <a:t>the</a:t>
            </a:r>
            <a:r>
              <a:rPr spc="-70" dirty="0"/>
              <a:t> </a:t>
            </a:r>
            <a:r>
              <a:rPr spc="-10" dirty="0"/>
              <a:t>host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2512" y="2007149"/>
            <a:ext cx="8599412" cy="1470025"/>
          </a:xfrm>
        </p:spPr>
        <p:txBody>
          <a:bodyPr>
            <a:normAutofit/>
          </a:bodyPr>
          <a:lstStyle/>
          <a:p>
            <a:r>
              <a:rPr lang="en-US" b="1" dirty="0">
                <a:latin typeface="Helvetica"/>
                <a:cs typeface="Helvetica"/>
              </a:rPr>
              <a:t>BIOL 252: MICROBIAL ECOLOGY</a:t>
            </a:r>
            <a:br>
              <a:rPr lang="en-US" b="1" dirty="0">
                <a:latin typeface="Helvetica"/>
                <a:cs typeface="Helvetica"/>
              </a:rPr>
            </a:br>
            <a:r>
              <a:rPr lang="en-US" b="1" dirty="0">
                <a:latin typeface="Helvetica"/>
                <a:cs typeface="Helvetica"/>
              </a:rPr>
              <a:t>2019/2020</a:t>
            </a:r>
          </a:p>
        </p:txBody>
      </p:sp>
      <p:pic>
        <p:nvPicPr>
          <p:cNvPr id="2" name="Picture 1">
            <a:extLst>
              <a:ext uri="{FF2B5EF4-FFF2-40B4-BE49-F238E27FC236}">
                <a16:creationId xmlns:a16="http://schemas.microsoft.com/office/drawing/2014/main" id="{E69C2F66-A6F0-4167-887F-6C6D4E3E70A8}"/>
              </a:ext>
            </a:extLst>
          </p:cNvPr>
          <p:cNvPicPr>
            <a:picLocks noChangeAspect="1"/>
          </p:cNvPicPr>
          <p:nvPr/>
        </p:nvPicPr>
        <p:blipFill>
          <a:blip r:embed="rId2"/>
          <a:stretch>
            <a:fillRect/>
          </a:stretch>
        </p:blipFill>
        <p:spPr>
          <a:xfrm>
            <a:off x="232512" y="4157376"/>
            <a:ext cx="9016765" cy="2200847"/>
          </a:xfrm>
          <a:prstGeom prst="rect">
            <a:avLst/>
          </a:prstGeom>
        </p:spPr>
      </p:pic>
    </p:spTree>
    <p:extLst>
      <p:ext uri="{BB962C8B-B14F-4D97-AF65-F5344CB8AC3E}">
        <p14:creationId xmlns:p14="http://schemas.microsoft.com/office/powerpoint/2010/main" val="11177868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5" name="Title 1"/>
          <p:cNvSpPr>
            <a:spLocks noGrp="1"/>
          </p:cNvSpPr>
          <p:nvPr>
            <p:ph type="title"/>
          </p:nvPr>
        </p:nvSpPr>
        <p:spPr>
          <a:xfrm>
            <a:off x="423337" y="2255838"/>
            <a:ext cx="8229600" cy="1143000"/>
          </a:xfrm>
        </p:spPr>
        <p:txBody>
          <a:bodyPr/>
          <a:lstStyle/>
          <a:p>
            <a:pPr>
              <a:defRPr/>
            </a:pPr>
            <a:r>
              <a:rPr lang="en-US" b="1" dirty="0">
                <a:ea typeface="+mj-ea"/>
              </a:rPr>
              <a:t>Water Treatment </a:t>
            </a:r>
          </a:p>
        </p:txBody>
      </p:sp>
    </p:spTree>
    <p:extLst>
      <p:ext uri="{BB962C8B-B14F-4D97-AF65-F5344CB8AC3E}">
        <p14:creationId xmlns:p14="http://schemas.microsoft.com/office/powerpoint/2010/main" val="3939762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a:t>2018/2019 </a:t>
            </a:r>
            <a:endParaRPr lang="en-US"/>
          </a:p>
        </p:txBody>
      </p:sp>
      <p:pic>
        <p:nvPicPr>
          <p:cNvPr id="4" name="Picture 3"/>
          <p:cNvPicPr>
            <a:picLocks noChangeAspect="1"/>
          </p:cNvPicPr>
          <p:nvPr/>
        </p:nvPicPr>
        <p:blipFill>
          <a:blip r:embed="rId2"/>
          <a:stretch>
            <a:fillRect/>
          </a:stretch>
        </p:blipFill>
        <p:spPr>
          <a:xfrm>
            <a:off x="567266" y="746449"/>
            <a:ext cx="8009467" cy="5164667"/>
          </a:xfrm>
          <a:prstGeom prst="rect">
            <a:avLst/>
          </a:prstGeom>
        </p:spPr>
      </p:pic>
    </p:spTree>
    <p:extLst>
      <p:ext uri="{BB962C8B-B14F-4D97-AF65-F5344CB8AC3E}">
        <p14:creationId xmlns:p14="http://schemas.microsoft.com/office/powerpoint/2010/main" val="275401405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a:spLocks noChangeArrowheads="1"/>
          </p:cNvSpPr>
          <p:nvPr/>
        </p:nvSpPr>
        <p:spPr bwMode="auto">
          <a:xfrm>
            <a:off x="338138" y="186266"/>
            <a:ext cx="8577262"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endParaRPr lang="en-US" sz="2400" dirty="0"/>
          </a:p>
          <a:p>
            <a:pPr marL="342900" indent="-342900">
              <a:spcBef>
                <a:spcPct val="20000"/>
              </a:spcBef>
              <a:buFontTx/>
              <a:buChar char="•"/>
            </a:pPr>
            <a:r>
              <a:rPr lang="en-US" sz="2400" dirty="0"/>
              <a:t>Drinking water should be essentially free of disease-causing microbes, but often this is not the case.</a:t>
            </a:r>
          </a:p>
          <a:p>
            <a:pPr marL="742950" lvl="1" indent="-285750">
              <a:spcBef>
                <a:spcPct val="20000"/>
              </a:spcBef>
              <a:buFontTx/>
              <a:buChar char="–"/>
            </a:pPr>
            <a:r>
              <a:rPr lang="en-US" sz="2000" dirty="0"/>
              <a:t>A large proportion of the world’s population drinks </a:t>
            </a:r>
            <a:r>
              <a:rPr lang="en-US" sz="2000" dirty="0" err="1"/>
              <a:t>microbially</a:t>
            </a:r>
            <a:r>
              <a:rPr lang="en-US" sz="2000" dirty="0"/>
              <a:t> contaminated water, especially in developing countries</a:t>
            </a:r>
          </a:p>
          <a:p>
            <a:pPr marL="342900" indent="-342900">
              <a:spcBef>
                <a:spcPct val="20000"/>
              </a:spcBef>
              <a:buFontTx/>
              <a:buChar char="•"/>
            </a:pPr>
            <a:r>
              <a:rPr lang="en-US" sz="2400" dirty="0"/>
              <a:t>Using the best possible source of water for potable water supply and protecting it from </a:t>
            </a:r>
            <a:r>
              <a:rPr lang="en-US" sz="2400" b="1" dirty="0">
                <a:solidFill>
                  <a:srgbClr val="FF0000"/>
                </a:solidFill>
              </a:rPr>
              <a:t>microbial</a:t>
            </a:r>
            <a:r>
              <a:rPr lang="en-US" sz="2400" dirty="0"/>
              <a:t> and </a:t>
            </a:r>
            <a:r>
              <a:rPr lang="en-US" sz="2400" b="1" dirty="0">
                <a:solidFill>
                  <a:srgbClr val="FF0000"/>
                </a:solidFill>
              </a:rPr>
              <a:t>chemical contamination</a:t>
            </a:r>
            <a:r>
              <a:rPr lang="en-US" sz="2400" dirty="0"/>
              <a:t> is the goal</a:t>
            </a:r>
          </a:p>
          <a:p>
            <a:pPr marL="342900" indent="-342900">
              <a:spcBef>
                <a:spcPct val="20000"/>
              </a:spcBef>
              <a:buFontTx/>
              <a:buChar char="•"/>
            </a:pPr>
            <a:r>
              <a:rPr lang="en-US" sz="2400" dirty="0"/>
              <a:t>The burden of providing </a:t>
            </a:r>
            <a:r>
              <a:rPr lang="en-US" sz="2400" dirty="0" err="1"/>
              <a:t>microbially</a:t>
            </a:r>
            <a:r>
              <a:rPr lang="en-US" sz="2400" dirty="0"/>
              <a:t> safe drinking water supplies from contaminated natural waters rests upon </a:t>
            </a:r>
            <a:r>
              <a:rPr lang="en-US" sz="2400" b="1" dirty="0">
                <a:solidFill>
                  <a:srgbClr val="FF0000"/>
                </a:solidFill>
              </a:rPr>
              <a:t>water treatment processes</a:t>
            </a:r>
          </a:p>
          <a:p>
            <a:pPr marL="742950" lvl="1" indent="-285750">
              <a:spcBef>
                <a:spcPct val="20000"/>
              </a:spcBef>
              <a:buFontTx/>
              <a:buChar char="–"/>
            </a:pPr>
            <a:r>
              <a:rPr lang="en-US" sz="2000" dirty="0"/>
              <a:t>The efficiency of removal or inactivation of enteric microbes and other pathogenic microbes in specific water treatment processes</a:t>
            </a:r>
          </a:p>
          <a:p>
            <a:pPr marL="742950" lvl="1" indent="-285750">
              <a:spcBef>
                <a:spcPct val="20000"/>
              </a:spcBef>
              <a:buFontTx/>
              <a:buChar char="–"/>
            </a:pPr>
            <a:r>
              <a:rPr lang="en-US" sz="2000" dirty="0"/>
              <a:t>The ability of water treatment processes and systems to reduce waterborne diseases</a:t>
            </a:r>
            <a:endParaRPr lang="en-US" sz="2800" dirty="0"/>
          </a:p>
        </p:txBody>
      </p:sp>
    </p:spTree>
    <p:extLst>
      <p:ext uri="{BB962C8B-B14F-4D97-AF65-F5344CB8AC3E}">
        <p14:creationId xmlns:p14="http://schemas.microsoft.com/office/powerpoint/2010/main" val="19912100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0" y="1083733"/>
            <a:ext cx="9144000" cy="4307443"/>
          </a:xfrm>
          <a:prstGeom prst="rect">
            <a:avLst/>
          </a:prstGeom>
        </p:spPr>
      </p:pic>
      <p:sp>
        <p:nvSpPr>
          <p:cNvPr id="5" name="TextBox 4"/>
          <p:cNvSpPr txBox="1"/>
          <p:nvPr/>
        </p:nvSpPr>
        <p:spPr>
          <a:xfrm>
            <a:off x="423333" y="253992"/>
            <a:ext cx="8381999" cy="646331"/>
          </a:xfrm>
          <a:prstGeom prst="rect">
            <a:avLst/>
          </a:prstGeom>
          <a:noFill/>
        </p:spPr>
        <p:txBody>
          <a:bodyPr wrap="square" rtlCol="0">
            <a:spAutoFit/>
          </a:bodyPr>
          <a:lstStyle/>
          <a:p>
            <a:r>
              <a:rPr lang="en-US" sz="3600" b="1" dirty="0"/>
              <a:t>Sustainable Development Goals (SDGs)</a:t>
            </a:r>
          </a:p>
        </p:txBody>
      </p:sp>
    </p:spTree>
    <p:extLst>
      <p:ext uri="{BB962C8B-B14F-4D97-AF65-F5344CB8AC3E}">
        <p14:creationId xmlns:p14="http://schemas.microsoft.com/office/powerpoint/2010/main" val="18370545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Rectangle 2"/>
          <p:cNvSpPr/>
          <p:nvPr/>
        </p:nvSpPr>
        <p:spPr>
          <a:xfrm>
            <a:off x="169334" y="237601"/>
            <a:ext cx="8890002" cy="5693867"/>
          </a:xfrm>
          <a:prstGeom prst="rect">
            <a:avLst/>
          </a:prstGeom>
        </p:spPr>
        <p:txBody>
          <a:bodyPr wrap="square">
            <a:spAutoFit/>
          </a:bodyPr>
          <a:lstStyle/>
          <a:p>
            <a:r>
              <a:rPr lang="en-US" sz="2600" dirty="0"/>
              <a:t>Render water safe, palatable, clear, </a:t>
            </a:r>
            <a:r>
              <a:rPr lang="en-US" sz="2600" dirty="0" err="1"/>
              <a:t>colourless</a:t>
            </a:r>
            <a:r>
              <a:rPr lang="en-US" sz="2600" dirty="0"/>
              <a:t>, </a:t>
            </a:r>
            <a:r>
              <a:rPr lang="en-US" sz="2600" dirty="0" err="1"/>
              <a:t>odourless</a:t>
            </a:r>
            <a:r>
              <a:rPr lang="en-US" sz="2600" dirty="0"/>
              <a:t> etc.</a:t>
            </a:r>
          </a:p>
          <a:p>
            <a:endParaRPr lang="en-US" sz="2600" b="1" dirty="0"/>
          </a:p>
          <a:p>
            <a:r>
              <a:rPr lang="en-US" sz="2600" b="1" dirty="0"/>
              <a:t>Pre-Treatment</a:t>
            </a:r>
          </a:p>
          <a:p>
            <a:pPr marL="457200" indent="-457200">
              <a:buFont typeface="Arial"/>
              <a:buChar char="•"/>
            </a:pPr>
            <a:r>
              <a:rPr lang="en-US" sz="2600" dirty="0"/>
              <a:t>Pass through a series of </a:t>
            </a:r>
            <a:r>
              <a:rPr lang="en-US" sz="2600" b="1" dirty="0">
                <a:solidFill>
                  <a:srgbClr val="FF0000"/>
                </a:solidFill>
              </a:rPr>
              <a:t>core screens</a:t>
            </a:r>
            <a:r>
              <a:rPr lang="en-US" sz="2600" dirty="0"/>
              <a:t> to remove debris</a:t>
            </a:r>
          </a:p>
          <a:p>
            <a:pPr marL="457200" indent="-457200">
              <a:buFont typeface="Arial"/>
              <a:buChar char="•"/>
            </a:pPr>
            <a:r>
              <a:rPr lang="en-US" sz="2600" dirty="0"/>
              <a:t>Cascade and settle it in the open</a:t>
            </a:r>
          </a:p>
          <a:p>
            <a:pPr marL="457200" indent="-457200">
              <a:buFont typeface="Wingdings" charset="2"/>
              <a:buChar char="ü"/>
            </a:pPr>
            <a:r>
              <a:rPr lang="en-US" sz="2600" dirty="0"/>
              <a:t>settling particulate matter </a:t>
            </a:r>
          </a:p>
          <a:p>
            <a:pPr marL="457200" indent="-457200">
              <a:buFont typeface="Wingdings" charset="2"/>
              <a:buChar char="ü"/>
            </a:pPr>
            <a:r>
              <a:rPr lang="en-US" sz="2600" dirty="0"/>
              <a:t>microbes exposed to lethal effect of sunlight</a:t>
            </a:r>
          </a:p>
          <a:p>
            <a:pPr marL="457200" indent="-457200">
              <a:buFont typeface="Wingdings" charset="2"/>
              <a:buChar char="ü"/>
            </a:pPr>
            <a:r>
              <a:rPr lang="en-US" sz="2600" dirty="0"/>
              <a:t>reduce </a:t>
            </a:r>
            <a:r>
              <a:rPr lang="en-US" sz="2600" dirty="0" err="1"/>
              <a:t>colour</a:t>
            </a:r>
            <a:r>
              <a:rPr lang="en-US" sz="2600" dirty="0"/>
              <a:t> by bleaching</a:t>
            </a:r>
          </a:p>
          <a:p>
            <a:pPr marL="457200" indent="-457200">
              <a:buFont typeface="Wingdings" charset="2"/>
              <a:buChar char="ü"/>
            </a:pPr>
            <a:r>
              <a:rPr lang="en-US" sz="2600" dirty="0"/>
              <a:t>oxidizing the impurities that may affect taste. </a:t>
            </a:r>
          </a:p>
          <a:p>
            <a:endParaRPr lang="en-US" sz="2600" dirty="0"/>
          </a:p>
          <a:p>
            <a:r>
              <a:rPr lang="en-US" sz="2600" dirty="0"/>
              <a:t>Sometimes pre-chlorination may be done when the </a:t>
            </a:r>
            <a:r>
              <a:rPr lang="en-US" sz="2600" b="1" dirty="0">
                <a:solidFill>
                  <a:srgbClr val="FF0000"/>
                </a:solidFill>
              </a:rPr>
              <a:t>bacterial count</a:t>
            </a:r>
            <a:r>
              <a:rPr lang="en-US" sz="2600" dirty="0"/>
              <a:t> in the raw water is </a:t>
            </a:r>
            <a:r>
              <a:rPr lang="en-US" sz="2600" b="1" dirty="0">
                <a:solidFill>
                  <a:srgbClr val="FF0000"/>
                </a:solidFill>
              </a:rPr>
              <a:t>high</a:t>
            </a:r>
            <a:r>
              <a:rPr lang="en-US" sz="2600" dirty="0"/>
              <a:t> with </a:t>
            </a:r>
            <a:r>
              <a:rPr lang="en-US" sz="2600" b="1" dirty="0">
                <a:solidFill>
                  <a:srgbClr val="FF0000"/>
                </a:solidFill>
              </a:rPr>
              <a:t>low turbidity</a:t>
            </a:r>
            <a:r>
              <a:rPr lang="en-US" sz="2600" dirty="0"/>
              <a:t> BUT this may sometimes be a waste and expensive  </a:t>
            </a:r>
          </a:p>
          <a:p>
            <a:endParaRPr lang="en-US" sz="2600" dirty="0"/>
          </a:p>
        </p:txBody>
      </p:sp>
    </p:spTree>
    <p:extLst>
      <p:ext uri="{BB962C8B-B14F-4D97-AF65-F5344CB8AC3E}">
        <p14:creationId xmlns:p14="http://schemas.microsoft.com/office/powerpoint/2010/main" val="322910824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3"/>
          <p:cNvPicPr>
            <a:picLocks noChangeAspect="1"/>
          </p:cNvPicPr>
          <p:nvPr/>
        </p:nvPicPr>
        <p:blipFill>
          <a:blip r:embed="rId2"/>
          <a:stretch>
            <a:fillRect/>
          </a:stretch>
        </p:blipFill>
        <p:spPr>
          <a:xfrm>
            <a:off x="355602" y="107765"/>
            <a:ext cx="8585200" cy="5785036"/>
          </a:xfrm>
          <a:prstGeom prst="rect">
            <a:avLst/>
          </a:prstGeom>
        </p:spPr>
      </p:pic>
    </p:spTree>
    <p:extLst>
      <p:ext uri="{BB962C8B-B14F-4D97-AF65-F5344CB8AC3E}">
        <p14:creationId xmlns:p14="http://schemas.microsoft.com/office/powerpoint/2010/main" val="357421291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p:txBody>
          <a:bodyPr/>
          <a:lstStyle/>
          <a:p>
            <a:pPr eaLnBrk="1" fontAlgn="auto" hangingPunct="1">
              <a:spcAft>
                <a:spcPts val="0"/>
              </a:spcAft>
              <a:defRPr/>
            </a:pPr>
            <a:r>
              <a:rPr lang="en-US" sz="3600" b="1" dirty="0">
                <a:ea typeface="+mj-ea"/>
              </a:rPr>
              <a:t>A schematic flow chart of a typical water treatment plant</a:t>
            </a:r>
          </a:p>
        </p:txBody>
      </p:sp>
      <p:sp>
        <p:nvSpPr>
          <p:cNvPr id="5" name="Rectangle 4"/>
          <p:cNvSpPr/>
          <p:nvPr/>
        </p:nvSpPr>
        <p:spPr>
          <a:xfrm>
            <a:off x="287867" y="1828800"/>
            <a:ext cx="2540000" cy="948267"/>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a:solidFill>
                  <a:schemeClr val="tx1"/>
                </a:solidFill>
              </a:rPr>
              <a:t>Raw water reservoir</a:t>
            </a:r>
          </a:p>
        </p:txBody>
      </p:sp>
      <p:sp>
        <p:nvSpPr>
          <p:cNvPr id="6" name="Rectangle 5"/>
          <p:cNvSpPr/>
          <p:nvPr/>
        </p:nvSpPr>
        <p:spPr>
          <a:xfrm>
            <a:off x="287867" y="4859867"/>
            <a:ext cx="2302933" cy="94826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rPr>
              <a:t>Coagulation</a:t>
            </a:r>
          </a:p>
        </p:txBody>
      </p:sp>
      <p:sp>
        <p:nvSpPr>
          <p:cNvPr id="7" name="Rectangle 6"/>
          <p:cNvSpPr/>
          <p:nvPr/>
        </p:nvSpPr>
        <p:spPr>
          <a:xfrm>
            <a:off x="287867" y="3403600"/>
            <a:ext cx="2302933" cy="948267"/>
          </a:xfrm>
          <a:prstGeom prst="rect">
            <a:avLst/>
          </a:prstGeom>
          <a:solidFill>
            <a:schemeClr val="accent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dirty="0">
                <a:solidFill>
                  <a:srgbClr val="000000"/>
                </a:solidFill>
              </a:rPr>
              <a:t>Mixing chamber</a:t>
            </a:r>
          </a:p>
        </p:txBody>
      </p:sp>
      <p:sp>
        <p:nvSpPr>
          <p:cNvPr id="8" name="Rectangle 7"/>
          <p:cNvSpPr/>
          <p:nvPr/>
        </p:nvSpPr>
        <p:spPr>
          <a:xfrm>
            <a:off x="3471327" y="1828800"/>
            <a:ext cx="2302933" cy="948267"/>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rPr>
              <a:t>Storage</a:t>
            </a:r>
          </a:p>
        </p:txBody>
      </p:sp>
      <p:sp>
        <p:nvSpPr>
          <p:cNvPr id="9" name="Rectangle 8"/>
          <p:cNvSpPr/>
          <p:nvPr/>
        </p:nvSpPr>
        <p:spPr>
          <a:xfrm>
            <a:off x="3471327" y="4859867"/>
            <a:ext cx="2302933" cy="94826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rPr>
              <a:t>Filtration</a:t>
            </a:r>
          </a:p>
        </p:txBody>
      </p:sp>
      <p:sp>
        <p:nvSpPr>
          <p:cNvPr id="10" name="Rectangle 9"/>
          <p:cNvSpPr/>
          <p:nvPr/>
        </p:nvSpPr>
        <p:spPr>
          <a:xfrm>
            <a:off x="3471327" y="3403600"/>
            <a:ext cx="2548473" cy="948267"/>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rPr>
              <a:t>Disinfection (Chlorination, UV, Ozone) </a:t>
            </a:r>
          </a:p>
        </p:txBody>
      </p:sp>
      <p:sp>
        <p:nvSpPr>
          <p:cNvPr id="11" name="Rectangle 10"/>
          <p:cNvSpPr/>
          <p:nvPr/>
        </p:nvSpPr>
        <p:spPr>
          <a:xfrm>
            <a:off x="6722534" y="1828800"/>
            <a:ext cx="2302933" cy="9482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rPr>
              <a:t>Distribution system</a:t>
            </a:r>
          </a:p>
        </p:txBody>
      </p:sp>
      <p:sp>
        <p:nvSpPr>
          <p:cNvPr id="12" name="Down Arrow 11"/>
          <p:cNvSpPr/>
          <p:nvPr/>
        </p:nvSpPr>
        <p:spPr>
          <a:xfrm>
            <a:off x="1371600" y="2777067"/>
            <a:ext cx="321733" cy="626533"/>
          </a:xfrm>
          <a:prstGeom prst="downArrow">
            <a:avLst/>
          </a:prstGeom>
          <a:solidFill>
            <a:srgbClr val="1AE10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1320800" y="4284134"/>
            <a:ext cx="321733" cy="626533"/>
          </a:xfrm>
          <a:prstGeom prst="downArrow">
            <a:avLst/>
          </a:prstGeom>
          <a:solidFill>
            <a:srgbClr val="1AE10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2590800" y="5249333"/>
            <a:ext cx="880527" cy="304800"/>
          </a:xfrm>
          <a:prstGeom prst="rightArrow">
            <a:avLst/>
          </a:prstGeom>
          <a:solidFill>
            <a:srgbClr val="1AE10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a:off x="4572000" y="4351867"/>
            <a:ext cx="338667" cy="508000"/>
          </a:xfrm>
          <a:prstGeom prst="upArrow">
            <a:avLst/>
          </a:prstGeom>
          <a:solidFill>
            <a:srgbClr val="1AE10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Up Arrow 15"/>
          <p:cNvSpPr/>
          <p:nvPr/>
        </p:nvSpPr>
        <p:spPr>
          <a:xfrm>
            <a:off x="4555066" y="2777067"/>
            <a:ext cx="338667" cy="626533"/>
          </a:xfrm>
          <a:prstGeom prst="upArrow">
            <a:avLst/>
          </a:prstGeom>
          <a:solidFill>
            <a:srgbClr val="1AE10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5842007" y="2065867"/>
            <a:ext cx="880527" cy="304800"/>
          </a:xfrm>
          <a:prstGeom prst="rightArrow">
            <a:avLst/>
          </a:prstGeom>
          <a:solidFill>
            <a:srgbClr val="1AE10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50529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105308"/>
            <a:ext cx="8229600" cy="893762"/>
          </a:xfrm>
        </p:spPr>
        <p:txBody>
          <a:bodyPr/>
          <a:lstStyle/>
          <a:p>
            <a:r>
              <a:rPr lang="en-US" sz="3600" b="1" dirty="0"/>
              <a:t>The treatment process</a:t>
            </a:r>
          </a:p>
        </p:txBody>
      </p:sp>
      <p:sp>
        <p:nvSpPr>
          <p:cNvPr id="4" name="TextBox 3"/>
          <p:cNvSpPr txBox="1"/>
          <p:nvPr/>
        </p:nvSpPr>
        <p:spPr>
          <a:xfrm>
            <a:off x="186266" y="991771"/>
            <a:ext cx="8805334" cy="5262980"/>
          </a:xfrm>
          <a:prstGeom prst="rect">
            <a:avLst/>
          </a:prstGeom>
          <a:noFill/>
        </p:spPr>
        <p:txBody>
          <a:bodyPr wrap="square" rtlCol="0">
            <a:spAutoFit/>
          </a:bodyPr>
          <a:lstStyle/>
          <a:p>
            <a:r>
              <a:rPr lang="en-US" sz="2800" b="1" dirty="0"/>
              <a:t>1. Mixing Chamber</a:t>
            </a:r>
          </a:p>
          <a:p>
            <a:r>
              <a:rPr lang="en-US" sz="2800" dirty="0"/>
              <a:t>Raw water mixed with a </a:t>
            </a:r>
            <a:r>
              <a:rPr lang="en-US" sz="2800" b="1" dirty="0" err="1">
                <a:solidFill>
                  <a:srgbClr val="FF0000"/>
                </a:solidFill>
              </a:rPr>
              <a:t>flocculant</a:t>
            </a:r>
            <a:r>
              <a:rPr lang="en-US" sz="2800" dirty="0"/>
              <a:t> (a substance that promotes clumping)</a:t>
            </a:r>
          </a:p>
          <a:p>
            <a:r>
              <a:rPr lang="en-US" sz="2800" dirty="0"/>
              <a:t>Examples of flocculants: </a:t>
            </a:r>
          </a:p>
          <a:p>
            <a:r>
              <a:rPr lang="en-US" sz="2800" dirty="0"/>
              <a:t>Aluminum </a:t>
            </a:r>
            <a:r>
              <a:rPr lang="en-US" sz="2800" dirty="0" err="1"/>
              <a:t>sulphate</a:t>
            </a:r>
            <a:r>
              <a:rPr lang="en-US" sz="2800" dirty="0"/>
              <a:t> (ALUM)</a:t>
            </a:r>
          </a:p>
          <a:p>
            <a:r>
              <a:rPr lang="en-US" sz="2800" dirty="0"/>
              <a:t>Aluminum hydroxide</a:t>
            </a:r>
          </a:p>
          <a:p>
            <a:r>
              <a:rPr lang="en-US" sz="2800" dirty="0"/>
              <a:t>Ferrous </a:t>
            </a:r>
            <a:r>
              <a:rPr lang="en-US" sz="2800" dirty="0" err="1"/>
              <a:t>sulphate</a:t>
            </a:r>
            <a:endParaRPr lang="en-US" sz="2800" dirty="0"/>
          </a:p>
          <a:p>
            <a:r>
              <a:rPr lang="en-US" sz="2800" dirty="0"/>
              <a:t>NOW Organic POLYMERS</a:t>
            </a:r>
          </a:p>
          <a:p>
            <a:r>
              <a:rPr lang="en-US" sz="2800" dirty="0"/>
              <a:t> </a:t>
            </a:r>
          </a:p>
          <a:p>
            <a:r>
              <a:rPr lang="en-US" sz="2800" dirty="0"/>
              <a:t>Role: Encourages sedimentation, removes high numbers of microbes</a:t>
            </a:r>
          </a:p>
          <a:p>
            <a:pPr algn="ctr"/>
            <a:endParaRPr lang="en-US" sz="2800" b="1" dirty="0"/>
          </a:p>
        </p:txBody>
      </p:sp>
    </p:spTree>
    <p:extLst>
      <p:ext uri="{BB962C8B-B14F-4D97-AF65-F5344CB8AC3E}">
        <p14:creationId xmlns:p14="http://schemas.microsoft.com/office/powerpoint/2010/main" val="6074350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270933" y="287867"/>
            <a:ext cx="8619067" cy="5564601"/>
          </a:xfrm>
          <a:prstGeom prst="rect">
            <a:avLst/>
          </a:prstGeom>
        </p:spPr>
        <p:txBody>
          <a:bodyPr wrap="square">
            <a:spAutoFit/>
          </a:bodyPr>
          <a:lstStyle/>
          <a:p>
            <a:pPr>
              <a:spcBef>
                <a:spcPct val="10000"/>
              </a:spcBef>
              <a:buFontTx/>
              <a:buNone/>
            </a:pPr>
            <a:r>
              <a:rPr lang="en-US" sz="2800" b="1" dirty="0"/>
              <a:t>Flocculation:</a:t>
            </a:r>
          </a:p>
          <a:p>
            <a:pPr>
              <a:spcBef>
                <a:spcPct val="10000"/>
              </a:spcBef>
            </a:pPr>
            <a:r>
              <a:rPr lang="en-US" sz="2800" dirty="0"/>
              <a:t>Slow mixing (flocculation) that provides for a period of time to promote the </a:t>
            </a:r>
            <a:r>
              <a:rPr lang="en-US" sz="2800" b="1" dirty="0">
                <a:solidFill>
                  <a:srgbClr val="FF0000"/>
                </a:solidFill>
              </a:rPr>
              <a:t>aggregation</a:t>
            </a:r>
            <a:r>
              <a:rPr lang="en-US" sz="2800" dirty="0"/>
              <a:t> and </a:t>
            </a:r>
            <a:r>
              <a:rPr lang="en-US" sz="2800" b="1" dirty="0">
                <a:solidFill>
                  <a:srgbClr val="FF0000"/>
                </a:solidFill>
              </a:rPr>
              <a:t>growth</a:t>
            </a:r>
            <a:r>
              <a:rPr lang="en-US" sz="2800" dirty="0"/>
              <a:t> of the insoluble particles (</a:t>
            </a:r>
            <a:r>
              <a:rPr lang="en-US" sz="2800" dirty="0" err="1"/>
              <a:t>flocs</a:t>
            </a:r>
            <a:r>
              <a:rPr lang="en-US" sz="2800" dirty="0"/>
              <a:t>). </a:t>
            </a:r>
          </a:p>
          <a:p>
            <a:pPr>
              <a:spcBef>
                <a:spcPct val="10000"/>
              </a:spcBef>
            </a:pPr>
            <a:endParaRPr lang="en-US" sz="2800" dirty="0"/>
          </a:p>
          <a:p>
            <a:pPr marL="457200" indent="-457200">
              <a:spcBef>
                <a:spcPct val="10000"/>
              </a:spcBef>
              <a:buFont typeface="Arial"/>
              <a:buChar char="•"/>
            </a:pPr>
            <a:r>
              <a:rPr lang="en-US" sz="2800" dirty="0"/>
              <a:t>The particles collide, stick together and grow larger</a:t>
            </a:r>
          </a:p>
          <a:p>
            <a:pPr marL="457200" indent="-457200">
              <a:spcBef>
                <a:spcPct val="10000"/>
              </a:spcBef>
              <a:buFont typeface="Arial"/>
              <a:buChar char="•"/>
            </a:pPr>
            <a:endParaRPr lang="en-US" sz="2800" dirty="0"/>
          </a:p>
          <a:p>
            <a:pPr marL="457200" indent="-457200">
              <a:spcBef>
                <a:spcPct val="10000"/>
              </a:spcBef>
              <a:buFont typeface="Arial"/>
              <a:buChar char="•"/>
            </a:pPr>
            <a:r>
              <a:rPr lang="en-US" sz="2800" dirty="0"/>
              <a:t>The resulting large </a:t>
            </a:r>
            <a:r>
              <a:rPr lang="en-US" sz="2800" dirty="0" err="1"/>
              <a:t>floc</a:t>
            </a:r>
            <a:r>
              <a:rPr lang="en-US" sz="2800" dirty="0"/>
              <a:t> particles are subsequently removed by gravity sedimentation (or direct filtration)</a:t>
            </a:r>
          </a:p>
          <a:p>
            <a:pPr marL="457200" indent="-457200">
              <a:spcBef>
                <a:spcPct val="10000"/>
              </a:spcBef>
              <a:buFont typeface="Arial"/>
              <a:buChar char="•"/>
            </a:pPr>
            <a:endParaRPr lang="en-US" sz="2800" dirty="0"/>
          </a:p>
          <a:p>
            <a:pPr marL="457200" indent="-457200">
              <a:spcBef>
                <a:spcPct val="10000"/>
              </a:spcBef>
              <a:buFont typeface="Arial"/>
              <a:buChar char="•"/>
            </a:pPr>
            <a:r>
              <a:rPr lang="en-US" sz="2800" dirty="0"/>
              <a:t>Smaller </a:t>
            </a:r>
            <a:r>
              <a:rPr lang="en-US" sz="2800" dirty="0" err="1"/>
              <a:t>floc</a:t>
            </a:r>
            <a:r>
              <a:rPr lang="en-US" sz="2800" dirty="0"/>
              <a:t> particles are too small to settle and are removed by filtration</a:t>
            </a:r>
          </a:p>
        </p:txBody>
      </p:sp>
    </p:spTree>
    <p:extLst>
      <p:ext uri="{BB962C8B-B14F-4D97-AF65-F5344CB8AC3E}">
        <p14:creationId xmlns:p14="http://schemas.microsoft.com/office/powerpoint/2010/main" val="3265258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900808" y="186690"/>
            <a:ext cx="5340985" cy="574040"/>
          </a:xfrm>
          <a:prstGeom prst="rect">
            <a:avLst/>
          </a:prstGeom>
        </p:spPr>
        <p:txBody>
          <a:bodyPr vert="horz" wrap="square" lIns="0" tIns="12700" rIns="0" bIns="0" rtlCol="0">
            <a:spAutoFit/>
          </a:bodyPr>
          <a:lstStyle/>
          <a:p>
            <a:pPr marL="12700">
              <a:lnSpc>
                <a:spcPct val="100000"/>
              </a:lnSpc>
              <a:spcBef>
                <a:spcPts val="100"/>
              </a:spcBef>
            </a:pPr>
            <a:r>
              <a:rPr spc="-15" dirty="0">
                <a:solidFill>
                  <a:srgbClr val="FF0000"/>
                </a:solidFill>
              </a:rPr>
              <a:t>Large </a:t>
            </a:r>
            <a:r>
              <a:rPr spc="-10" dirty="0">
                <a:solidFill>
                  <a:srgbClr val="FF0000"/>
                </a:solidFill>
              </a:rPr>
              <a:t>numbers </a:t>
            </a:r>
            <a:r>
              <a:rPr dirty="0">
                <a:solidFill>
                  <a:srgbClr val="FF0000"/>
                </a:solidFill>
              </a:rPr>
              <a:t>help</a:t>
            </a:r>
            <a:r>
              <a:rPr spc="-40" dirty="0">
                <a:solidFill>
                  <a:srgbClr val="FF0000"/>
                </a:solidFill>
              </a:rPr>
              <a:t> </a:t>
            </a:r>
            <a:r>
              <a:rPr spc="-5" dirty="0">
                <a:solidFill>
                  <a:srgbClr val="FF0000"/>
                </a:solidFill>
              </a:rPr>
              <a:t>survival</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14375" y="1090371"/>
            <a:ext cx="8464550" cy="4489450"/>
          </a:xfrm>
          <a:prstGeom prst="rect">
            <a:avLst/>
          </a:prstGeom>
        </p:spPr>
        <p:txBody>
          <a:bodyPr vert="horz" wrap="square" lIns="0" tIns="12700" rIns="0" bIns="0" rtlCol="0">
            <a:spAutoFit/>
          </a:bodyPr>
          <a:lstStyle/>
          <a:p>
            <a:pPr marL="342265" marR="367030" indent="-342265">
              <a:lnSpc>
                <a:spcPct val="100000"/>
              </a:lnSpc>
              <a:spcBef>
                <a:spcPts val="100"/>
              </a:spcBef>
              <a:buFont typeface="Arial"/>
              <a:buChar char="•"/>
              <a:tabLst>
                <a:tab pos="342265" algn="l"/>
                <a:tab pos="355600" algn="l"/>
              </a:tabLst>
            </a:pPr>
            <a:r>
              <a:rPr sz="2400" spc="-5" dirty="0">
                <a:latin typeface="Calibri"/>
                <a:cs typeface="Calibri"/>
              </a:rPr>
              <a:t>Amplification phase </a:t>
            </a:r>
            <a:r>
              <a:rPr sz="2400" spc="-10" dirty="0">
                <a:latin typeface="Calibri"/>
                <a:cs typeface="Calibri"/>
              </a:rPr>
              <a:t>of </a:t>
            </a:r>
            <a:r>
              <a:rPr sz="2400" spc="-5" dirty="0">
                <a:latin typeface="Calibri"/>
                <a:cs typeface="Calibri"/>
              </a:rPr>
              <a:t>bacteria </a:t>
            </a:r>
            <a:r>
              <a:rPr sz="2400" dirty="0">
                <a:latin typeface="Calibri"/>
                <a:cs typeface="Calibri"/>
              </a:rPr>
              <a:t>and </a:t>
            </a:r>
            <a:r>
              <a:rPr sz="2400" spc="-5" dirty="0">
                <a:latin typeface="Calibri"/>
                <a:cs typeface="Calibri"/>
              </a:rPr>
              <a:t>viruses </a:t>
            </a:r>
            <a:r>
              <a:rPr sz="2400" dirty="0">
                <a:latin typeface="Calibri"/>
                <a:cs typeface="Calibri"/>
              </a:rPr>
              <a:t>in the </a:t>
            </a:r>
            <a:r>
              <a:rPr sz="2400" b="1" spc="-10" dirty="0">
                <a:solidFill>
                  <a:srgbClr val="FF0000"/>
                </a:solidFill>
                <a:latin typeface="Calibri"/>
                <a:cs typeface="Calibri"/>
              </a:rPr>
              <a:t>intestines</a:t>
            </a:r>
            <a:r>
              <a:rPr sz="2400" b="1" spc="-40" dirty="0">
                <a:solidFill>
                  <a:srgbClr val="FF0000"/>
                </a:solidFill>
                <a:latin typeface="Calibri"/>
                <a:cs typeface="Calibri"/>
              </a:rPr>
              <a:t> </a:t>
            </a:r>
            <a:r>
              <a:rPr sz="2400" spc="-5" dirty="0">
                <a:latin typeface="Calibri"/>
                <a:cs typeface="Calibri"/>
              </a:rPr>
              <a:t>of</a:t>
            </a:r>
            <a:endParaRPr sz="2400">
              <a:latin typeface="Calibri"/>
              <a:cs typeface="Calibri"/>
            </a:endParaRPr>
          </a:p>
          <a:p>
            <a:pPr marR="314960" algn="ctr">
              <a:lnSpc>
                <a:spcPct val="100000"/>
              </a:lnSpc>
              <a:spcBef>
                <a:spcPts val="5"/>
              </a:spcBef>
            </a:pPr>
            <a:r>
              <a:rPr sz="2400" b="1" spc="-10" dirty="0">
                <a:solidFill>
                  <a:srgbClr val="FF0000"/>
                </a:solidFill>
                <a:latin typeface="Calibri"/>
                <a:cs typeface="Calibri"/>
              </a:rPr>
              <a:t>warm </a:t>
            </a:r>
            <a:r>
              <a:rPr sz="2400" b="1" spc="-5" dirty="0">
                <a:solidFill>
                  <a:srgbClr val="FF0000"/>
                </a:solidFill>
                <a:latin typeface="Calibri"/>
                <a:cs typeface="Calibri"/>
              </a:rPr>
              <a:t>blooded </a:t>
            </a:r>
            <a:r>
              <a:rPr sz="2400" b="1" dirty="0">
                <a:solidFill>
                  <a:srgbClr val="FF0000"/>
                </a:solidFill>
                <a:latin typeface="Calibri"/>
                <a:cs typeface="Calibri"/>
              </a:rPr>
              <a:t>animals </a:t>
            </a:r>
            <a:r>
              <a:rPr sz="2400" spc="-10" dirty="0">
                <a:latin typeface="Calibri"/>
                <a:cs typeface="Calibri"/>
              </a:rPr>
              <a:t>produces huge numbers </a:t>
            </a:r>
            <a:r>
              <a:rPr sz="2400" spc="-5" dirty="0">
                <a:latin typeface="Calibri"/>
                <a:cs typeface="Calibri"/>
              </a:rPr>
              <a:t>of</a:t>
            </a:r>
            <a:r>
              <a:rPr sz="2400" spc="-25" dirty="0">
                <a:latin typeface="Calibri"/>
                <a:cs typeface="Calibri"/>
              </a:rPr>
              <a:t> </a:t>
            </a:r>
            <a:r>
              <a:rPr sz="2400" spc="-5" dirty="0">
                <a:latin typeface="Calibri"/>
                <a:cs typeface="Calibri"/>
              </a:rPr>
              <a:t>bacteria.</a:t>
            </a:r>
            <a:endParaRPr sz="2400">
              <a:latin typeface="Calibri"/>
              <a:cs typeface="Calibri"/>
            </a:endParaRPr>
          </a:p>
          <a:p>
            <a:pPr>
              <a:lnSpc>
                <a:spcPct val="100000"/>
              </a:lnSpc>
            </a:pPr>
            <a:endParaRPr sz="3300">
              <a:latin typeface="Calibri"/>
              <a:cs typeface="Calibri"/>
            </a:endParaRPr>
          </a:p>
          <a:p>
            <a:pPr marL="355600" marR="5080" indent="-342900">
              <a:lnSpc>
                <a:spcPct val="100000"/>
              </a:lnSpc>
              <a:buFont typeface="Arial"/>
              <a:buChar char="•"/>
              <a:tabLst>
                <a:tab pos="354965" algn="l"/>
                <a:tab pos="355600" algn="l"/>
                <a:tab pos="2566035" algn="l"/>
              </a:tabLst>
            </a:pPr>
            <a:r>
              <a:rPr sz="2400" spc="-15" dirty="0">
                <a:solidFill>
                  <a:srgbClr val="FF0000"/>
                </a:solidFill>
                <a:latin typeface="Calibri"/>
                <a:cs typeface="Calibri"/>
              </a:rPr>
              <a:t>Linkage to </a:t>
            </a:r>
            <a:r>
              <a:rPr sz="2400" dirty="0">
                <a:solidFill>
                  <a:srgbClr val="FF0000"/>
                </a:solidFill>
                <a:latin typeface="Calibri"/>
                <a:cs typeface="Calibri"/>
              </a:rPr>
              <a:t>animal </a:t>
            </a:r>
            <a:r>
              <a:rPr sz="2400" spc="-15" dirty="0">
                <a:solidFill>
                  <a:srgbClr val="FF0000"/>
                </a:solidFill>
                <a:latin typeface="Calibri"/>
                <a:cs typeface="Calibri"/>
              </a:rPr>
              <a:t>defecation </a:t>
            </a:r>
            <a:r>
              <a:rPr sz="2400" spc="-5" dirty="0">
                <a:solidFill>
                  <a:srgbClr val="FF0000"/>
                </a:solidFill>
                <a:latin typeface="Calibri"/>
                <a:cs typeface="Calibri"/>
              </a:rPr>
              <a:t>ensures </a:t>
            </a:r>
            <a:r>
              <a:rPr sz="2400" spc="-15" dirty="0">
                <a:solidFill>
                  <a:srgbClr val="FF0000"/>
                </a:solidFill>
                <a:latin typeface="Calibri"/>
                <a:cs typeface="Calibri"/>
              </a:rPr>
              <a:t>large </a:t>
            </a:r>
            <a:r>
              <a:rPr sz="2400" spc="-10" dirty="0">
                <a:solidFill>
                  <a:srgbClr val="FF0000"/>
                </a:solidFill>
                <a:latin typeface="Calibri"/>
                <a:cs typeface="Calibri"/>
              </a:rPr>
              <a:t>numbers </a:t>
            </a:r>
            <a:r>
              <a:rPr sz="2400" spc="-5" dirty="0">
                <a:solidFill>
                  <a:srgbClr val="FF0000"/>
                </a:solidFill>
                <a:latin typeface="Calibri"/>
                <a:cs typeface="Calibri"/>
              </a:rPr>
              <a:t>released </a:t>
            </a:r>
            <a:r>
              <a:rPr sz="2400" spc="-15" dirty="0">
                <a:solidFill>
                  <a:srgbClr val="FF0000"/>
                </a:solidFill>
                <a:latin typeface="Calibri"/>
                <a:cs typeface="Calibri"/>
              </a:rPr>
              <a:t>into  </a:t>
            </a:r>
            <a:r>
              <a:rPr sz="2400" dirty="0">
                <a:solidFill>
                  <a:srgbClr val="FF0000"/>
                </a:solidFill>
                <a:latin typeface="Calibri"/>
                <a:cs typeface="Calibri"/>
              </a:rPr>
              <a:t>the</a:t>
            </a:r>
            <a:r>
              <a:rPr sz="2400" spc="15" dirty="0">
                <a:solidFill>
                  <a:srgbClr val="FF0000"/>
                </a:solidFill>
                <a:latin typeface="Calibri"/>
                <a:cs typeface="Calibri"/>
              </a:rPr>
              <a:t> </a:t>
            </a:r>
            <a:r>
              <a:rPr sz="2400" spc="-15" dirty="0">
                <a:solidFill>
                  <a:srgbClr val="FF0000"/>
                </a:solidFill>
                <a:latin typeface="Calibri"/>
                <a:cs typeface="Calibri"/>
              </a:rPr>
              <a:t>environment	</a:t>
            </a:r>
            <a:r>
              <a:rPr sz="2400" dirty="0">
                <a:solidFill>
                  <a:srgbClr val="FF0000"/>
                </a:solidFill>
                <a:latin typeface="Calibri"/>
                <a:cs typeface="Calibri"/>
              </a:rPr>
              <a:t>and </a:t>
            </a:r>
            <a:r>
              <a:rPr sz="2400" spc="-5" dirty="0">
                <a:solidFill>
                  <a:srgbClr val="FF0000"/>
                </a:solidFill>
                <a:latin typeface="Calibri"/>
                <a:cs typeface="Calibri"/>
              </a:rPr>
              <a:t>increases </a:t>
            </a:r>
            <a:r>
              <a:rPr sz="2400" dirty="0">
                <a:solidFill>
                  <a:srgbClr val="FF0000"/>
                </a:solidFill>
                <a:latin typeface="Calibri"/>
                <a:cs typeface="Calibri"/>
              </a:rPr>
              <a:t>chances </a:t>
            </a:r>
            <a:r>
              <a:rPr sz="2400" spc="-10" dirty="0">
                <a:solidFill>
                  <a:srgbClr val="FF0000"/>
                </a:solidFill>
                <a:latin typeface="Calibri"/>
                <a:cs typeface="Calibri"/>
              </a:rPr>
              <a:t>that </a:t>
            </a:r>
            <a:r>
              <a:rPr sz="2400" spc="-5" dirty="0">
                <a:solidFill>
                  <a:srgbClr val="FF0000"/>
                </a:solidFill>
                <a:latin typeface="Calibri"/>
                <a:cs typeface="Calibri"/>
              </a:rPr>
              <a:t>some survive </a:t>
            </a:r>
            <a:r>
              <a:rPr sz="2400" spc="-15" dirty="0">
                <a:solidFill>
                  <a:srgbClr val="FF0000"/>
                </a:solidFill>
                <a:latin typeface="Calibri"/>
                <a:cs typeface="Calibri"/>
              </a:rPr>
              <a:t>to  infect </a:t>
            </a:r>
            <a:r>
              <a:rPr sz="2400" dirty="0">
                <a:solidFill>
                  <a:srgbClr val="FF0000"/>
                </a:solidFill>
                <a:latin typeface="Calibri"/>
                <a:cs typeface="Calibri"/>
              </a:rPr>
              <a:t>another</a:t>
            </a:r>
            <a:r>
              <a:rPr sz="2400" spc="-10" dirty="0">
                <a:solidFill>
                  <a:srgbClr val="FF0000"/>
                </a:solidFill>
                <a:latin typeface="Calibri"/>
                <a:cs typeface="Calibri"/>
              </a:rPr>
              <a:t> host</a:t>
            </a:r>
            <a:endParaRPr sz="2400">
              <a:latin typeface="Calibri"/>
              <a:cs typeface="Calibri"/>
            </a:endParaRPr>
          </a:p>
          <a:p>
            <a:pPr>
              <a:lnSpc>
                <a:spcPct val="100000"/>
              </a:lnSpc>
              <a:spcBef>
                <a:spcPts val="10"/>
              </a:spcBef>
              <a:buChar char="•"/>
            </a:pPr>
            <a:endParaRPr sz="3300">
              <a:latin typeface="Calibri"/>
              <a:cs typeface="Calibri"/>
            </a:endParaRPr>
          </a:p>
          <a:p>
            <a:pPr marL="355600" indent="-342900">
              <a:lnSpc>
                <a:spcPct val="100000"/>
              </a:lnSpc>
              <a:buFont typeface="Arial"/>
              <a:buChar char="•"/>
              <a:tabLst>
                <a:tab pos="354965" algn="l"/>
                <a:tab pos="355600" algn="l"/>
              </a:tabLst>
            </a:pPr>
            <a:r>
              <a:rPr sz="2400" spc="-5" dirty="0">
                <a:latin typeface="Calibri"/>
                <a:cs typeface="Calibri"/>
              </a:rPr>
              <a:t>Can be </a:t>
            </a:r>
            <a:r>
              <a:rPr sz="2400" spc="-15" dirty="0">
                <a:latin typeface="Calibri"/>
                <a:cs typeface="Calibri"/>
              </a:rPr>
              <a:t>controlled </a:t>
            </a:r>
            <a:r>
              <a:rPr sz="2400" spc="-10" dirty="0">
                <a:latin typeface="Calibri"/>
                <a:cs typeface="Calibri"/>
              </a:rPr>
              <a:t>by </a:t>
            </a:r>
            <a:r>
              <a:rPr sz="2400" spc="-5" dirty="0">
                <a:latin typeface="Calibri"/>
                <a:cs typeface="Calibri"/>
              </a:rPr>
              <a:t>bacteria </a:t>
            </a:r>
            <a:r>
              <a:rPr sz="2400" spc="-10" dirty="0">
                <a:latin typeface="Calibri"/>
                <a:cs typeface="Calibri"/>
              </a:rPr>
              <a:t>producing</a:t>
            </a:r>
            <a:r>
              <a:rPr sz="2400" spc="-5" dirty="0">
                <a:latin typeface="Calibri"/>
                <a:cs typeface="Calibri"/>
              </a:rPr>
              <a:t> </a:t>
            </a:r>
            <a:r>
              <a:rPr sz="2400" b="1" spc="-15" dirty="0">
                <a:solidFill>
                  <a:srgbClr val="FF0000"/>
                </a:solidFill>
                <a:latin typeface="Calibri"/>
                <a:cs typeface="Calibri"/>
              </a:rPr>
              <a:t>enterotoxins</a:t>
            </a:r>
            <a:endParaRPr sz="2400">
              <a:latin typeface="Calibri"/>
              <a:cs typeface="Calibri"/>
            </a:endParaRPr>
          </a:p>
          <a:p>
            <a:pPr>
              <a:lnSpc>
                <a:spcPct val="100000"/>
              </a:lnSpc>
              <a:spcBef>
                <a:spcPts val="5"/>
              </a:spcBef>
              <a:buChar char="•"/>
            </a:pPr>
            <a:endParaRPr sz="3300">
              <a:latin typeface="Calibri"/>
              <a:cs typeface="Calibri"/>
            </a:endParaRPr>
          </a:p>
          <a:p>
            <a:pPr marL="355600" indent="-342900">
              <a:lnSpc>
                <a:spcPct val="100000"/>
              </a:lnSpc>
              <a:buFont typeface="Arial"/>
              <a:buChar char="•"/>
              <a:tabLst>
                <a:tab pos="354965" algn="l"/>
                <a:tab pos="355600" algn="l"/>
              </a:tabLst>
            </a:pPr>
            <a:r>
              <a:rPr sz="2400" spc="-5" dirty="0">
                <a:latin typeface="Calibri"/>
                <a:cs typeface="Calibri"/>
              </a:rPr>
              <a:t>Survival </a:t>
            </a:r>
            <a:r>
              <a:rPr sz="2400" dirty="0">
                <a:latin typeface="Calibri"/>
                <a:cs typeface="Calibri"/>
              </a:rPr>
              <a:t>is </a:t>
            </a:r>
            <a:r>
              <a:rPr sz="2400" spc="-15" dirty="0">
                <a:latin typeface="Calibri"/>
                <a:cs typeface="Calibri"/>
              </a:rPr>
              <a:t>greatest </a:t>
            </a:r>
            <a:r>
              <a:rPr sz="2400" dirty="0">
                <a:latin typeface="Calibri"/>
                <a:cs typeface="Calibri"/>
              </a:rPr>
              <a:t>when </a:t>
            </a:r>
            <a:r>
              <a:rPr sz="2400" spc="-5" dirty="0">
                <a:latin typeface="Calibri"/>
                <a:cs typeface="Calibri"/>
              </a:rPr>
              <a:t>bacteria </a:t>
            </a:r>
            <a:r>
              <a:rPr sz="2400" dirty="0">
                <a:latin typeface="Calibri"/>
                <a:cs typeface="Calibri"/>
              </a:rPr>
              <a:t>and viruses </a:t>
            </a:r>
            <a:r>
              <a:rPr sz="2400" spc="-15" dirty="0">
                <a:latin typeface="Calibri"/>
                <a:cs typeface="Calibri"/>
              </a:rPr>
              <a:t>are protected</a:t>
            </a:r>
            <a:r>
              <a:rPr sz="2400" spc="-45" dirty="0">
                <a:latin typeface="Calibri"/>
                <a:cs typeface="Calibri"/>
              </a:rPr>
              <a:t> </a:t>
            </a:r>
            <a:r>
              <a:rPr sz="2400" spc="-10" dirty="0">
                <a:latin typeface="Calibri"/>
                <a:cs typeface="Calibri"/>
              </a:rPr>
              <a:t>by</a:t>
            </a:r>
            <a:endParaRPr sz="2400">
              <a:latin typeface="Calibri"/>
              <a:cs typeface="Calibri"/>
            </a:endParaRPr>
          </a:p>
          <a:p>
            <a:pPr marL="355600">
              <a:lnSpc>
                <a:spcPct val="100000"/>
              </a:lnSpc>
            </a:pPr>
            <a:r>
              <a:rPr sz="2400" b="1" spc="-5" dirty="0">
                <a:solidFill>
                  <a:srgbClr val="FF0000"/>
                </a:solidFill>
                <a:latin typeface="Calibri"/>
                <a:cs typeface="Calibri"/>
              </a:rPr>
              <a:t>mucus </a:t>
            </a:r>
            <a:r>
              <a:rPr sz="2400" dirty="0">
                <a:latin typeface="Calibri"/>
                <a:cs typeface="Calibri"/>
              </a:rPr>
              <a:t>and</a:t>
            </a:r>
            <a:r>
              <a:rPr sz="2400" spc="-10" dirty="0">
                <a:latin typeface="Calibri"/>
                <a:cs typeface="Calibri"/>
              </a:rPr>
              <a:t> </a:t>
            </a:r>
            <a:r>
              <a:rPr sz="2400" b="1" spc="-5" dirty="0">
                <a:solidFill>
                  <a:srgbClr val="FF0000"/>
                </a:solidFill>
                <a:latin typeface="Calibri"/>
                <a:cs typeface="Calibri"/>
              </a:rPr>
              <a:t>secretions</a:t>
            </a:r>
            <a:endParaRPr sz="2400">
              <a:latin typeface="Calibri"/>
              <a:cs typeface="Calibri"/>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254001" y="535001"/>
            <a:ext cx="8534400" cy="5176802"/>
          </a:xfrm>
          <a:prstGeom prst="rect">
            <a:avLst/>
          </a:prstGeom>
        </p:spPr>
        <p:txBody>
          <a:bodyPr wrap="square">
            <a:spAutoFit/>
          </a:bodyPr>
          <a:lstStyle/>
          <a:p>
            <a:r>
              <a:rPr lang="en-US" sz="2800" b="1" dirty="0"/>
              <a:t>2. Coagulation</a:t>
            </a:r>
          </a:p>
          <a:p>
            <a:pPr>
              <a:spcBef>
                <a:spcPct val="10000"/>
              </a:spcBef>
              <a:buFontTx/>
              <a:buNone/>
            </a:pPr>
            <a:r>
              <a:rPr lang="en-US" sz="2400" dirty="0"/>
              <a:t>Removes suspended particulate and colloidal substances from water, including microorganisms.  </a:t>
            </a:r>
          </a:p>
          <a:p>
            <a:pPr>
              <a:spcBef>
                <a:spcPct val="10000"/>
              </a:spcBef>
              <a:buFontTx/>
              <a:buNone/>
            </a:pPr>
            <a:endParaRPr lang="en-US" sz="2400" dirty="0"/>
          </a:p>
          <a:p>
            <a:pPr>
              <a:spcBef>
                <a:spcPct val="10000"/>
              </a:spcBef>
              <a:buFontTx/>
              <a:buNone/>
            </a:pPr>
            <a:r>
              <a:rPr lang="en-US" sz="2400" dirty="0"/>
              <a:t>Coagulation: Colloidal destabilization</a:t>
            </a:r>
          </a:p>
          <a:p>
            <a:pPr marL="342900" indent="-342900">
              <a:spcBef>
                <a:spcPct val="10000"/>
              </a:spcBef>
              <a:buFont typeface="Arial"/>
              <a:buChar char="•"/>
            </a:pPr>
            <a:r>
              <a:rPr lang="en-US" sz="2400" dirty="0"/>
              <a:t>Typically, add alum (aluminum sulfate) or ferric chloride or sulfate to the water with rapid mixing and controlled pH conditions</a:t>
            </a:r>
          </a:p>
          <a:p>
            <a:pPr marL="342900" indent="-342900">
              <a:spcBef>
                <a:spcPct val="10000"/>
              </a:spcBef>
              <a:buFont typeface="Arial"/>
              <a:buChar char="•"/>
            </a:pPr>
            <a:r>
              <a:rPr lang="en-US" sz="2400" dirty="0"/>
              <a:t>Insoluble aluminum or ferric hydroxide and aluminum or iron </a:t>
            </a:r>
            <a:r>
              <a:rPr lang="en-US" sz="2400" dirty="0" err="1"/>
              <a:t>hydroxo</a:t>
            </a:r>
            <a:r>
              <a:rPr lang="en-US" sz="2400" dirty="0"/>
              <a:t> complexes form</a:t>
            </a:r>
          </a:p>
          <a:p>
            <a:pPr marL="342900" indent="-342900">
              <a:spcBef>
                <a:spcPct val="10000"/>
              </a:spcBef>
              <a:buFont typeface="Arial"/>
              <a:buChar char="•"/>
            </a:pPr>
            <a:r>
              <a:rPr lang="en-US" sz="2400" dirty="0"/>
              <a:t>These complexes entrap and adsorb suspended particulate and colloidal material.  </a:t>
            </a:r>
          </a:p>
          <a:p>
            <a:endParaRPr lang="en-US" sz="2400" dirty="0"/>
          </a:p>
        </p:txBody>
      </p:sp>
    </p:spTree>
    <p:extLst>
      <p:ext uri="{BB962C8B-B14F-4D97-AF65-F5344CB8AC3E}">
        <p14:creationId xmlns:p14="http://schemas.microsoft.com/office/powerpoint/2010/main" val="39136425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extBox 3"/>
          <p:cNvSpPr txBox="1"/>
          <p:nvPr/>
        </p:nvSpPr>
        <p:spPr>
          <a:xfrm>
            <a:off x="169335" y="203205"/>
            <a:ext cx="8839198" cy="5435334"/>
          </a:xfrm>
          <a:prstGeom prst="rect">
            <a:avLst/>
          </a:prstGeom>
          <a:noFill/>
        </p:spPr>
        <p:txBody>
          <a:bodyPr wrap="square" rtlCol="0">
            <a:spAutoFit/>
          </a:bodyPr>
          <a:lstStyle/>
          <a:p>
            <a:r>
              <a:rPr lang="en-US" sz="2800" b="1" dirty="0"/>
              <a:t>3. Filtration</a:t>
            </a:r>
          </a:p>
          <a:p>
            <a:r>
              <a:rPr lang="en-US" sz="2400" dirty="0"/>
              <a:t>This is through a series of clean sand with different sizes.</a:t>
            </a:r>
          </a:p>
          <a:p>
            <a:r>
              <a:rPr lang="en-US" sz="2400" dirty="0"/>
              <a:t>Aim: Removes most microbes particularly the protozoans (</a:t>
            </a:r>
            <a:r>
              <a:rPr lang="en-US" sz="2400" i="1" dirty="0"/>
              <a:t>Giardia</a:t>
            </a:r>
            <a:r>
              <a:rPr lang="en-US" sz="2400" dirty="0"/>
              <a:t>, </a:t>
            </a:r>
            <a:r>
              <a:rPr lang="en-US" sz="2400" i="1" dirty="0"/>
              <a:t>Cryptosporidium</a:t>
            </a:r>
            <a:r>
              <a:rPr lang="en-US" sz="2400" dirty="0"/>
              <a:t>) </a:t>
            </a:r>
          </a:p>
          <a:p>
            <a:pPr marL="800100" lvl="1" indent="-342900">
              <a:lnSpc>
                <a:spcPct val="90000"/>
              </a:lnSpc>
              <a:buFont typeface="Arial"/>
              <a:buChar char="•"/>
            </a:pPr>
            <a:r>
              <a:rPr lang="en-US" sz="2400" dirty="0"/>
              <a:t>Rapid granular media</a:t>
            </a:r>
          </a:p>
          <a:p>
            <a:pPr marL="800100" lvl="1" indent="-342900">
              <a:lnSpc>
                <a:spcPct val="90000"/>
              </a:lnSpc>
              <a:buFont typeface="Arial"/>
              <a:buChar char="•"/>
            </a:pPr>
            <a:r>
              <a:rPr lang="en-US" sz="2400" dirty="0"/>
              <a:t>Slow sand and other biological filters</a:t>
            </a:r>
          </a:p>
          <a:p>
            <a:pPr marL="800100" lvl="1" indent="-342900">
              <a:lnSpc>
                <a:spcPct val="90000"/>
              </a:lnSpc>
              <a:buFont typeface="Arial"/>
              <a:buChar char="•"/>
            </a:pPr>
            <a:r>
              <a:rPr lang="en-US" sz="2400" dirty="0"/>
              <a:t>Membrane filters: micro-, ultra-, </a:t>
            </a:r>
            <a:r>
              <a:rPr lang="en-US" sz="2400" dirty="0" err="1"/>
              <a:t>nano</a:t>
            </a:r>
            <a:r>
              <a:rPr lang="en-US" sz="2400" dirty="0"/>
              <a:t>- and reverse osmosis</a:t>
            </a:r>
          </a:p>
          <a:p>
            <a:pPr>
              <a:lnSpc>
                <a:spcPct val="90000"/>
              </a:lnSpc>
            </a:pPr>
            <a:r>
              <a:rPr lang="en-US" sz="2400" dirty="0"/>
              <a:t>Other physical-chemical removal processes</a:t>
            </a:r>
          </a:p>
          <a:p>
            <a:pPr marL="800100" lvl="1" indent="-342900">
              <a:lnSpc>
                <a:spcPct val="90000"/>
              </a:lnSpc>
              <a:buFont typeface="Arial"/>
              <a:buChar char="•"/>
            </a:pPr>
            <a:r>
              <a:rPr lang="en-US" sz="2400" dirty="0"/>
              <a:t>Chemical coagulation, precipitation and </a:t>
            </a:r>
            <a:r>
              <a:rPr lang="en-US" sz="2400" dirty="0" err="1"/>
              <a:t>complexation</a:t>
            </a:r>
            <a:endParaRPr lang="en-US" sz="2400" dirty="0"/>
          </a:p>
          <a:p>
            <a:pPr marL="800100" lvl="1" indent="-342900">
              <a:lnSpc>
                <a:spcPct val="90000"/>
              </a:lnSpc>
              <a:buFont typeface="Arial"/>
              <a:buChar char="•"/>
            </a:pPr>
            <a:r>
              <a:rPr lang="en-US" sz="2400" dirty="0"/>
              <a:t>Adsorption: e.g., activated carbon, bone char, </a:t>
            </a:r>
            <a:r>
              <a:rPr lang="en-US" sz="2400" dirty="0" err="1"/>
              <a:t>etc</a:t>
            </a:r>
            <a:r>
              <a:rPr lang="en-US" sz="2400" dirty="0"/>
              <a:t>,</a:t>
            </a:r>
          </a:p>
          <a:p>
            <a:pPr marL="800100" lvl="1" indent="-342900">
              <a:lnSpc>
                <a:spcPct val="90000"/>
              </a:lnSpc>
              <a:buFont typeface="Arial"/>
              <a:buChar char="•"/>
            </a:pPr>
            <a:r>
              <a:rPr lang="en-US" sz="2400" dirty="0"/>
              <a:t>Ion exchange:  synthetic ion exchange resins, zeolites, etc.</a:t>
            </a:r>
          </a:p>
          <a:p>
            <a:endParaRPr lang="en-US" sz="2400" dirty="0"/>
          </a:p>
          <a:p>
            <a:r>
              <a:rPr lang="en-US" sz="2400" dirty="0"/>
              <a:t>If filter becomes blocked due to biofilms and retention of debris, its cleaned by forcing clean water back through the filter (</a:t>
            </a:r>
            <a:r>
              <a:rPr lang="en-US" sz="2400" b="1" dirty="0">
                <a:solidFill>
                  <a:srgbClr val="FF0000"/>
                </a:solidFill>
              </a:rPr>
              <a:t>backwashing</a:t>
            </a:r>
            <a:r>
              <a:rPr lang="en-US" sz="2400" dirty="0"/>
              <a:t>)</a:t>
            </a:r>
          </a:p>
          <a:p>
            <a:r>
              <a:rPr lang="en-US" sz="2400" dirty="0">
                <a:solidFill>
                  <a:srgbClr val="000090"/>
                </a:solidFill>
              </a:rPr>
              <a:t>Cryptosporidium outbreak in Milwaukee and Oxford</a:t>
            </a:r>
            <a:endParaRPr lang="en-US" sz="2400" b="1" dirty="0"/>
          </a:p>
        </p:txBody>
      </p:sp>
    </p:spTree>
    <p:extLst>
      <p:ext uri="{BB962C8B-B14F-4D97-AF65-F5344CB8AC3E}">
        <p14:creationId xmlns:p14="http://schemas.microsoft.com/office/powerpoint/2010/main" val="85174905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extBox 3"/>
          <p:cNvSpPr txBox="1"/>
          <p:nvPr/>
        </p:nvSpPr>
        <p:spPr>
          <a:xfrm>
            <a:off x="402166" y="560507"/>
            <a:ext cx="8284634" cy="3970318"/>
          </a:xfrm>
          <a:prstGeom prst="rect">
            <a:avLst/>
          </a:prstGeom>
          <a:noFill/>
        </p:spPr>
        <p:txBody>
          <a:bodyPr wrap="square" rtlCol="0">
            <a:spAutoFit/>
          </a:bodyPr>
          <a:lstStyle/>
          <a:p>
            <a:r>
              <a:rPr lang="en-US" sz="2800" b="1" dirty="0"/>
              <a:t>4. Disinfection</a:t>
            </a:r>
          </a:p>
          <a:p>
            <a:endParaRPr lang="en-US" sz="2800" dirty="0"/>
          </a:p>
          <a:p>
            <a:pPr marL="457200" indent="-457200">
              <a:buFont typeface="Arial"/>
              <a:buChar char="•"/>
            </a:pPr>
            <a:r>
              <a:rPr lang="en-US" sz="2800" dirty="0"/>
              <a:t>Physical: Reverse osmosis, heat, membrane filters</a:t>
            </a:r>
          </a:p>
          <a:p>
            <a:endParaRPr lang="en-US" sz="2800" dirty="0"/>
          </a:p>
          <a:p>
            <a:pPr marL="457200" indent="-457200">
              <a:buFont typeface="Arial"/>
              <a:buChar char="•"/>
            </a:pPr>
            <a:r>
              <a:rPr lang="en-US" sz="2800" dirty="0"/>
              <a:t>Chemical: Chlorine, ozone, chlorine dioxide, iodine, other antimicrobial chemicals</a:t>
            </a:r>
          </a:p>
          <a:p>
            <a:endParaRPr lang="en-US" sz="2800" dirty="0"/>
          </a:p>
          <a:p>
            <a:pPr marL="457200" indent="-457200">
              <a:buFont typeface="Arial"/>
              <a:buChar char="•"/>
            </a:pPr>
            <a:r>
              <a:rPr lang="en-US" sz="2800" dirty="0"/>
              <a:t>UV radiation</a:t>
            </a:r>
          </a:p>
          <a:p>
            <a:r>
              <a:rPr lang="en-US" sz="2800" b="1" dirty="0"/>
              <a:t> </a:t>
            </a:r>
          </a:p>
        </p:txBody>
      </p:sp>
    </p:spTree>
    <p:extLst>
      <p:ext uri="{BB962C8B-B14F-4D97-AF65-F5344CB8AC3E}">
        <p14:creationId xmlns:p14="http://schemas.microsoft.com/office/powerpoint/2010/main" val="8202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152403" y="139698"/>
            <a:ext cx="8906932" cy="583776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3600" b="1" dirty="0"/>
              <a:t>Physical methods:</a:t>
            </a:r>
          </a:p>
          <a:p>
            <a:pPr>
              <a:buFont typeface="Arial"/>
              <a:buNone/>
            </a:pPr>
            <a:r>
              <a:rPr lang="en-US" sz="2800" dirty="0"/>
              <a:t>Reverse Osmosis (RO)</a:t>
            </a:r>
          </a:p>
          <a:p>
            <a:r>
              <a:rPr lang="en-US" sz="2800" dirty="0"/>
              <a:t>S</a:t>
            </a:r>
            <a:r>
              <a:rPr lang="en-GB" sz="2800" dirty="0" err="1"/>
              <a:t>eparation</a:t>
            </a:r>
            <a:r>
              <a:rPr lang="en-GB" sz="2800" dirty="0"/>
              <a:t> of particles contained in water from the aqueous component.  It is primarily used for the desalination of seawater</a:t>
            </a:r>
          </a:p>
          <a:p>
            <a:pPr marL="0" indent="0">
              <a:buFont typeface="Arial"/>
              <a:buNone/>
            </a:pPr>
            <a:r>
              <a:rPr lang="en-GB" sz="2800" b="1" dirty="0"/>
              <a:t>Advantage:</a:t>
            </a:r>
            <a:endParaRPr lang="en-GB" sz="2800" dirty="0"/>
          </a:p>
          <a:p>
            <a:r>
              <a:rPr lang="en-GB" sz="2800" dirty="0"/>
              <a:t>It is relatively low in energy consumption</a:t>
            </a:r>
          </a:p>
          <a:p>
            <a:pPr marL="0" indent="0">
              <a:buFont typeface="Arial"/>
              <a:buNone/>
            </a:pPr>
            <a:r>
              <a:rPr lang="en-GB" sz="2800" b="1" dirty="0"/>
              <a:t>Disadvantages:</a:t>
            </a:r>
            <a:endParaRPr lang="en-GB" sz="2800" dirty="0"/>
          </a:p>
          <a:p>
            <a:r>
              <a:rPr lang="en-GB" sz="2800" dirty="0"/>
              <a:t>Potential clogging of RO membranes</a:t>
            </a:r>
          </a:p>
          <a:p>
            <a:r>
              <a:rPr lang="en-GB" sz="2800" dirty="0"/>
              <a:t>Chemical reaction with RO membranes (e.g. cellulose acetate membranes) if feed water is too acidic or alkaline</a:t>
            </a:r>
          </a:p>
          <a:p>
            <a:endParaRPr lang="en-GB" sz="2500" dirty="0"/>
          </a:p>
        </p:txBody>
      </p:sp>
    </p:spTree>
    <p:extLst>
      <p:ext uri="{BB962C8B-B14F-4D97-AF65-F5344CB8AC3E}">
        <p14:creationId xmlns:p14="http://schemas.microsoft.com/office/powerpoint/2010/main" val="30777896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169333" y="420157"/>
            <a:ext cx="8839200" cy="543877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b="1" dirty="0"/>
              <a:t>Physical method:</a:t>
            </a:r>
            <a:endParaRPr lang="en-GB" sz="3600" b="1" i="1" dirty="0"/>
          </a:p>
          <a:p>
            <a:pPr marL="0" indent="0">
              <a:buFont typeface="Arial"/>
              <a:buNone/>
            </a:pPr>
            <a:r>
              <a:rPr lang="en-GB" sz="2800" b="1" i="1" dirty="0"/>
              <a:t>Distillation</a:t>
            </a:r>
            <a:endParaRPr lang="en-GB" sz="2800" dirty="0"/>
          </a:p>
          <a:p>
            <a:r>
              <a:rPr lang="en-GB" sz="2800" dirty="0"/>
              <a:t>Uses heat to separate the aqueous phase of water from the solid phase or particulates </a:t>
            </a:r>
          </a:p>
          <a:p>
            <a:r>
              <a:rPr lang="en-GB" sz="2800" dirty="0"/>
              <a:t>It provides the purest water which is often free from all pathogens  </a:t>
            </a:r>
          </a:p>
          <a:p>
            <a:pPr>
              <a:buFont typeface="Arial"/>
              <a:buNone/>
            </a:pPr>
            <a:endParaRPr lang="en-GB" sz="2800" b="1" dirty="0"/>
          </a:p>
          <a:p>
            <a:pPr>
              <a:buFont typeface="Arial"/>
              <a:buNone/>
            </a:pPr>
            <a:r>
              <a:rPr lang="en-GB" sz="2800" b="1" dirty="0"/>
              <a:t>Disadvantage</a:t>
            </a:r>
          </a:p>
          <a:p>
            <a:r>
              <a:rPr lang="en-GB" sz="2800" dirty="0"/>
              <a:t>Not a practical alternative as a means for the production of potable water. </a:t>
            </a:r>
          </a:p>
          <a:p>
            <a:r>
              <a:rPr lang="en-GB" sz="2800" dirty="0"/>
              <a:t>Requires high energy input</a:t>
            </a:r>
          </a:p>
          <a:p>
            <a:endParaRPr lang="en-GB" sz="2800" dirty="0"/>
          </a:p>
        </p:txBody>
      </p:sp>
    </p:spTree>
    <p:extLst>
      <p:ext uri="{BB962C8B-B14F-4D97-AF65-F5344CB8AC3E}">
        <p14:creationId xmlns:p14="http://schemas.microsoft.com/office/powerpoint/2010/main" val="6979260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Title 1"/>
          <p:cNvSpPr>
            <a:spLocks noGrp="1"/>
          </p:cNvSpPr>
          <p:nvPr>
            <p:ph type="title"/>
          </p:nvPr>
        </p:nvSpPr>
        <p:spPr>
          <a:xfrm>
            <a:off x="143933" y="178676"/>
            <a:ext cx="7408334" cy="902412"/>
          </a:xfrm>
        </p:spPr>
        <p:txBody>
          <a:bodyPr>
            <a:normAutofit/>
          </a:bodyPr>
          <a:lstStyle/>
          <a:p>
            <a:pPr algn="l"/>
            <a:r>
              <a:rPr lang="en-GB" sz="3600" b="1" dirty="0"/>
              <a:t>Chemical method</a:t>
            </a:r>
          </a:p>
        </p:txBody>
      </p:sp>
      <p:sp>
        <p:nvSpPr>
          <p:cNvPr id="5" name="Content Placeholder 2"/>
          <p:cNvSpPr txBox="1">
            <a:spLocks/>
          </p:cNvSpPr>
          <p:nvPr/>
        </p:nvSpPr>
        <p:spPr>
          <a:xfrm>
            <a:off x="143933" y="774784"/>
            <a:ext cx="8661400" cy="51181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Chlorine may be added as the gas(Cl</a:t>
            </a:r>
            <a:r>
              <a:rPr lang="en-US" sz="2400" baseline="-25000" dirty="0"/>
              <a:t>2</a:t>
            </a:r>
            <a:r>
              <a:rPr lang="en-US" sz="2400" dirty="0"/>
              <a:t>), as sodium </a:t>
            </a:r>
            <a:r>
              <a:rPr lang="en-US" sz="2400" dirty="0" err="1"/>
              <a:t>hypochlorine</a:t>
            </a:r>
            <a:r>
              <a:rPr lang="en-US" sz="2400" dirty="0"/>
              <a:t> (</a:t>
            </a:r>
            <a:r>
              <a:rPr lang="en-US" sz="2400" dirty="0" err="1"/>
              <a:t>NaOCl</a:t>
            </a:r>
            <a:r>
              <a:rPr lang="en-US" sz="2400" dirty="0"/>
              <a:t>)</a:t>
            </a:r>
          </a:p>
          <a:p>
            <a:r>
              <a:rPr lang="en-US" sz="2400" dirty="0"/>
              <a:t>Chlorine gas  introduced into water hydrolyzes according to the following equation:</a:t>
            </a:r>
          </a:p>
          <a:p>
            <a:r>
              <a:rPr lang="en-US" sz="2400" dirty="0"/>
              <a:t>Cl</a:t>
            </a:r>
            <a:r>
              <a:rPr lang="en-US" sz="2400" baseline="-25000" dirty="0"/>
              <a:t>2</a:t>
            </a:r>
            <a:r>
              <a:rPr lang="en-US" sz="2400" dirty="0"/>
              <a:t>+H</a:t>
            </a:r>
            <a:r>
              <a:rPr lang="en-US" sz="2400" baseline="-25000" dirty="0"/>
              <a:t>2</a:t>
            </a:r>
            <a:r>
              <a:rPr lang="en-US" sz="2400" dirty="0"/>
              <a:t>0 ↔ </a:t>
            </a:r>
            <a:r>
              <a:rPr lang="en-US" sz="2400" dirty="0" err="1"/>
              <a:t>HOCl</a:t>
            </a:r>
            <a:r>
              <a:rPr lang="en-US" sz="2400" dirty="0"/>
              <a:t> + H</a:t>
            </a:r>
            <a:r>
              <a:rPr lang="en-US" sz="2400" baseline="30000" dirty="0"/>
              <a:t>+ </a:t>
            </a:r>
            <a:r>
              <a:rPr lang="en-US" sz="2400" dirty="0"/>
              <a:t>+ </a:t>
            </a:r>
            <a:r>
              <a:rPr lang="en-US" sz="2400" dirty="0" err="1"/>
              <a:t>Cl</a:t>
            </a:r>
            <a:r>
              <a:rPr lang="en-US" sz="2400" baseline="30000" dirty="0"/>
              <a:t>-</a:t>
            </a:r>
          </a:p>
          <a:p>
            <a:pPr>
              <a:buFont typeface="Arial"/>
              <a:buNone/>
            </a:pPr>
            <a:endParaRPr lang="en-US" sz="2400" dirty="0"/>
          </a:p>
          <a:p>
            <a:endParaRPr lang="en-US" sz="2400" dirty="0"/>
          </a:p>
          <a:p>
            <a:pPr marL="0" indent="0">
              <a:buNone/>
            </a:pPr>
            <a:r>
              <a:rPr lang="en-US" sz="2400" dirty="0" err="1"/>
              <a:t>Hypochlorous</a:t>
            </a:r>
            <a:r>
              <a:rPr lang="en-US" sz="2400" dirty="0"/>
              <a:t> acid dissociates in water according to the following:</a:t>
            </a:r>
          </a:p>
          <a:p>
            <a:r>
              <a:rPr lang="en-US" sz="2400" dirty="0" err="1"/>
              <a:t>HOCl</a:t>
            </a:r>
            <a:r>
              <a:rPr lang="en-US" sz="2400" dirty="0"/>
              <a:t> ↔ H</a:t>
            </a:r>
            <a:r>
              <a:rPr lang="en-US" sz="2400" baseline="30000" dirty="0"/>
              <a:t>+ </a:t>
            </a:r>
            <a:r>
              <a:rPr lang="en-US" sz="2400" dirty="0"/>
              <a:t>+ </a:t>
            </a:r>
            <a:r>
              <a:rPr lang="en-US" sz="2400" dirty="0" err="1"/>
              <a:t>OCl</a:t>
            </a:r>
            <a:r>
              <a:rPr lang="en-US" sz="2400" baseline="30000" dirty="0"/>
              <a:t>-</a:t>
            </a:r>
            <a:endParaRPr lang="en-US" sz="2400" dirty="0"/>
          </a:p>
          <a:p>
            <a:endParaRPr lang="en-US" sz="2400" dirty="0"/>
          </a:p>
        </p:txBody>
      </p:sp>
      <p:sp>
        <p:nvSpPr>
          <p:cNvPr id="6" name="TextBox 5"/>
          <p:cNvSpPr txBox="1"/>
          <p:nvPr/>
        </p:nvSpPr>
        <p:spPr>
          <a:xfrm>
            <a:off x="237068" y="2959102"/>
            <a:ext cx="1320800" cy="338554"/>
          </a:xfrm>
          <a:prstGeom prst="rect">
            <a:avLst/>
          </a:prstGeom>
          <a:noFill/>
        </p:spPr>
        <p:txBody>
          <a:bodyPr wrap="square" rtlCol="0">
            <a:spAutoFit/>
          </a:bodyPr>
          <a:lstStyle/>
          <a:p>
            <a:r>
              <a:rPr lang="en-US" sz="1600" dirty="0"/>
              <a:t>Chlorine gas</a:t>
            </a:r>
          </a:p>
        </p:txBody>
      </p:sp>
      <p:sp>
        <p:nvSpPr>
          <p:cNvPr id="7" name="TextBox 6"/>
          <p:cNvSpPr txBox="1"/>
          <p:nvPr/>
        </p:nvSpPr>
        <p:spPr>
          <a:xfrm>
            <a:off x="1866900" y="2976036"/>
            <a:ext cx="1828800" cy="338554"/>
          </a:xfrm>
          <a:prstGeom prst="rect">
            <a:avLst/>
          </a:prstGeom>
          <a:noFill/>
        </p:spPr>
        <p:txBody>
          <a:bodyPr wrap="square" rtlCol="0">
            <a:spAutoFit/>
          </a:bodyPr>
          <a:lstStyle/>
          <a:p>
            <a:r>
              <a:rPr lang="en-US" sz="1600" dirty="0"/>
              <a:t>Hypochlorous acid</a:t>
            </a:r>
          </a:p>
        </p:txBody>
      </p:sp>
      <p:sp>
        <p:nvSpPr>
          <p:cNvPr id="8" name="TextBox 7"/>
          <p:cNvSpPr txBox="1"/>
          <p:nvPr/>
        </p:nvSpPr>
        <p:spPr>
          <a:xfrm>
            <a:off x="228604" y="4559311"/>
            <a:ext cx="1828800" cy="338554"/>
          </a:xfrm>
          <a:prstGeom prst="rect">
            <a:avLst/>
          </a:prstGeom>
          <a:noFill/>
        </p:spPr>
        <p:txBody>
          <a:bodyPr wrap="square" rtlCol="0">
            <a:spAutoFit/>
          </a:bodyPr>
          <a:lstStyle/>
          <a:p>
            <a:r>
              <a:rPr lang="en-US" sz="1600" dirty="0"/>
              <a:t>Hypochlorous acid</a:t>
            </a:r>
          </a:p>
        </p:txBody>
      </p:sp>
      <p:sp>
        <p:nvSpPr>
          <p:cNvPr id="9" name="TextBox 8"/>
          <p:cNvSpPr txBox="1"/>
          <p:nvPr/>
        </p:nvSpPr>
        <p:spPr>
          <a:xfrm>
            <a:off x="2027783" y="4588942"/>
            <a:ext cx="1828800" cy="338554"/>
          </a:xfrm>
          <a:prstGeom prst="rect">
            <a:avLst/>
          </a:prstGeom>
          <a:noFill/>
        </p:spPr>
        <p:txBody>
          <a:bodyPr wrap="square" rtlCol="0">
            <a:spAutoFit/>
          </a:bodyPr>
          <a:lstStyle/>
          <a:p>
            <a:r>
              <a:rPr lang="en-US" sz="1600" dirty="0"/>
              <a:t>Hypochlorite ion</a:t>
            </a:r>
          </a:p>
        </p:txBody>
      </p:sp>
    </p:spTree>
    <p:extLst>
      <p:ext uri="{BB962C8B-B14F-4D97-AF65-F5344CB8AC3E}">
        <p14:creationId xmlns:p14="http://schemas.microsoft.com/office/powerpoint/2010/main" val="34860201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84665" y="193410"/>
            <a:ext cx="8974667" cy="5816978"/>
          </a:xfrm>
          <a:prstGeom prst="rect">
            <a:avLst/>
          </a:prstGeom>
        </p:spPr>
        <p:txBody>
          <a:bodyPr wrap="square">
            <a:spAutoFit/>
          </a:bodyPr>
          <a:lstStyle/>
          <a:p>
            <a:r>
              <a:rPr lang="en-US" sz="3600" b="1" dirty="0"/>
              <a:t>Chlorination</a:t>
            </a:r>
          </a:p>
          <a:p>
            <a:pPr marL="342900" indent="-342900">
              <a:buFont typeface="Arial"/>
              <a:buChar char="•"/>
            </a:pPr>
            <a:r>
              <a:rPr lang="en-US" sz="2800" dirty="0"/>
              <a:t>Chlorine can be added by gas liquid or solid</a:t>
            </a:r>
          </a:p>
          <a:p>
            <a:pPr marL="342900" indent="-342900">
              <a:buFont typeface="Arial"/>
              <a:buChar char="•"/>
            </a:pPr>
            <a:endParaRPr lang="en-US" sz="2800" dirty="0"/>
          </a:p>
          <a:p>
            <a:pPr marL="342900" indent="-342900">
              <a:buFont typeface="Arial"/>
              <a:buChar char="•"/>
            </a:pPr>
            <a:r>
              <a:rPr lang="en-US" sz="2800" dirty="0"/>
              <a:t>Chlorine hydrolyses to form </a:t>
            </a:r>
            <a:r>
              <a:rPr lang="en-US" sz="2800" dirty="0" err="1"/>
              <a:t>hypochlorous</a:t>
            </a:r>
            <a:r>
              <a:rPr lang="en-US" sz="2800" dirty="0"/>
              <a:t> acid which dissociates to produce hypochlorite</a:t>
            </a:r>
          </a:p>
          <a:p>
            <a:pPr marL="342900" indent="-342900">
              <a:buFont typeface="Arial"/>
              <a:buChar char="•"/>
            </a:pPr>
            <a:endParaRPr lang="en-US" sz="2800" dirty="0"/>
          </a:p>
          <a:p>
            <a:pPr marL="342900" indent="-342900">
              <a:buFont typeface="Arial"/>
              <a:buChar char="•"/>
            </a:pPr>
            <a:r>
              <a:rPr lang="en-US" sz="2800" dirty="0"/>
              <a:t>Chlorine ensures microbiological safety in water supplies</a:t>
            </a:r>
          </a:p>
          <a:p>
            <a:pPr marL="342900" indent="-342900">
              <a:buFont typeface="Arial"/>
              <a:buChar char="•"/>
            </a:pPr>
            <a:endParaRPr lang="en-US" sz="2800" dirty="0"/>
          </a:p>
          <a:p>
            <a:pPr marL="342900" indent="-342900">
              <a:buFont typeface="Arial"/>
              <a:buChar char="•"/>
            </a:pPr>
            <a:r>
              <a:rPr lang="en-US" sz="2800" dirty="0"/>
              <a:t>Residual chlorine is usually 0.1 to 0.3 mg/l high enough to kill most bacteria within 30mins but not high for protozoans and enteric viruses</a:t>
            </a:r>
          </a:p>
          <a:p>
            <a:pPr marL="342900" indent="-342900">
              <a:buFont typeface="Arial"/>
              <a:buChar char="•"/>
            </a:pPr>
            <a:endParaRPr lang="en-US" sz="2800" dirty="0"/>
          </a:p>
          <a:p>
            <a:pPr marL="342900" indent="-342900">
              <a:buFont typeface="Arial"/>
              <a:buChar char="•"/>
            </a:pPr>
            <a:r>
              <a:rPr lang="en-US" sz="2800" dirty="0"/>
              <a:t>High chlorine affects taste</a:t>
            </a:r>
          </a:p>
        </p:txBody>
      </p:sp>
    </p:spTree>
    <p:extLst>
      <p:ext uri="{BB962C8B-B14F-4D97-AF65-F5344CB8AC3E}">
        <p14:creationId xmlns:p14="http://schemas.microsoft.com/office/powerpoint/2010/main" val="2601701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724429"/>
          </a:xfrm>
        </p:spPr>
        <p:txBody>
          <a:bodyPr/>
          <a:lstStyle/>
          <a:p>
            <a:r>
              <a:rPr lang="en-US" sz="3600" b="1" dirty="0"/>
              <a:t>Mechanism of action of Chlorine</a:t>
            </a:r>
          </a:p>
        </p:txBody>
      </p:sp>
      <p:sp>
        <p:nvSpPr>
          <p:cNvPr id="4" name="Rectangle 3"/>
          <p:cNvSpPr/>
          <p:nvPr/>
        </p:nvSpPr>
        <p:spPr>
          <a:xfrm>
            <a:off x="203201" y="1172907"/>
            <a:ext cx="8805332" cy="4893648"/>
          </a:xfrm>
          <a:prstGeom prst="rect">
            <a:avLst/>
          </a:prstGeom>
        </p:spPr>
        <p:txBody>
          <a:bodyPr wrap="square">
            <a:spAutoFit/>
          </a:bodyPr>
          <a:lstStyle/>
          <a:p>
            <a:r>
              <a:rPr lang="en-US" sz="2600" dirty="0"/>
              <a:t>Chlorine causes two types of damage to bacterial cells:</a:t>
            </a:r>
          </a:p>
          <a:p>
            <a:pPr marL="342900" indent="-342900">
              <a:buFont typeface="Arial"/>
              <a:buChar char="•"/>
            </a:pPr>
            <a:r>
              <a:rPr lang="en-US" sz="2600" b="1" i="1" dirty="0"/>
              <a:t>Disruption of cell permeability</a:t>
            </a:r>
            <a:r>
              <a:rPr lang="en-US" sz="2600" dirty="0"/>
              <a:t>: Free chlorine disrupts the integrity of the bacterial cell membrane, thus leading to loss of cell permeability and to the disruption of other cell functions.</a:t>
            </a:r>
          </a:p>
          <a:p>
            <a:endParaRPr lang="en-US" sz="2600" dirty="0"/>
          </a:p>
          <a:p>
            <a:r>
              <a:rPr lang="en-US" sz="2600" dirty="0"/>
              <a:t>Exposure to chlorine leads to a leakage of proteins, RNA and DNA</a:t>
            </a:r>
          </a:p>
          <a:p>
            <a:endParaRPr lang="en-US" sz="2600" b="1" i="1" dirty="0"/>
          </a:p>
          <a:p>
            <a:pPr marL="342900" indent="-342900">
              <a:buFont typeface="Arial"/>
              <a:buChar char="•"/>
            </a:pPr>
            <a:r>
              <a:rPr lang="en-US" sz="2600" b="1" i="1" dirty="0"/>
              <a:t>Damage to nucleic acids and enzymes</a:t>
            </a:r>
            <a:r>
              <a:rPr lang="en-US" sz="2600" dirty="0"/>
              <a:t>. Chlorine also damages the bacterial nucleic acids as well as enzymes like catalase.</a:t>
            </a:r>
          </a:p>
        </p:txBody>
      </p:sp>
    </p:spTree>
    <p:extLst>
      <p:ext uri="{BB962C8B-B14F-4D97-AF65-F5344CB8AC3E}">
        <p14:creationId xmlns:p14="http://schemas.microsoft.com/office/powerpoint/2010/main" val="20817965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457199" y="726069"/>
            <a:ext cx="8365067" cy="3970318"/>
          </a:xfrm>
          <a:prstGeom prst="rect">
            <a:avLst/>
          </a:prstGeom>
        </p:spPr>
        <p:txBody>
          <a:bodyPr wrap="square">
            <a:spAutoFit/>
          </a:bodyPr>
          <a:lstStyle/>
          <a:p>
            <a:r>
              <a:rPr lang="en-US" sz="2800" b="1" dirty="0"/>
              <a:t>UV radiation:</a:t>
            </a:r>
          </a:p>
          <a:p>
            <a:pPr marL="457200" indent="-457200">
              <a:buFont typeface="Arial"/>
              <a:buChar char="•"/>
            </a:pPr>
            <a:r>
              <a:rPr lang="en-US" sz="2800" dirty="0"/>
              <a:t>Thymine dimerization</a:t>
            </a:r>
          </a:p>
          <a:p>
            <a:endParaRPr lang="en-US" sz="2800" dirty="0"/>
          </a:p>
          <a:p>
            <a:r>
              <a:rPr lang="en-US" sz="2800" b="1" dirty="0"/>
              <a:t>OZONE</a:t>
            </a:r>
          </a:p>
          <a:p>
            <a:r>
              <a:rPr lang="en-US" sz="2800" dirty="0"/>
              <a:t>Protozoan cysts</a:t>
            </a:r>
          </a:p>
          <a:p>
            <a:r>
              <a:rPr lang="en-US" sz="2800" dirty="0"/>
              <a:t>Bacteria spores</a:t>
            </a:r>
          </a:p>
          <a:p>
            <a:r>
              <a:rPr lang="en-US" sz="2800" dirty="0"/>
              <a:t>Viruses</a:t>
            </a:r>
          </a:p>
          <a:p>
            <a:r>
              <a:rPr lang="en-US" sz="2800" dirty="0"/>
              <a:t>Vegetative bacteria </a:t>
            </a:r>
          </a:p>
          <a:p>
            <a:endParaRPr lang="en-US" sz="2800" dirty="0"/>
          </a:p>
        </p:txBody>
      </p:sp>
    </p:spTree>
    <p:extLst>
      <p:ext uri="{BB962C8B-B14F-4D97-AF65-F5344CB8AC3E}">
        <p14:creationId xmlns:p14="http://schemas.microsoft.com/office/powerpoint/2010/main" val="40959651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Content Placeholder 2"/>
          <p:cNvSpPr txBox="1">
            <a:spLocks/>
          </p:cNvSpPr>
          <p:nvPr/>
        </p:nvSpPr>
        <p:spPr>
          <a:xfrm>
            <a:off x="323849" y="213784"/>
            <a:ext cx="8633883" cy="556577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t>Advantages of UV</a:t>
            </a:r>
          </a:p>
          <a:p>
            <a:r>
              <a:rPr lang="en-US" sz="2400" dirty="0"/>
              <a:t>Efficient deactivation of bacteria and viruses</a:t>
            </a:r>
          </a:p>
          <a:p>
            <a:r>
              <a:rPr lang="en-US" sz="2400" dirty="0"/>
              <a:t>No production of any known undesirable carcinogen</a:t>
            </a:r>
          </a:p>
          <a:p>
            <a:r>
              <a:rPr lang="en-US" sz="2400" dirty="0"/>
              <a:t>No taste or </a:t>
            </a:r>
            <a:r>
              <a:rPr lang="en-US" sz="2400" dirty="0" err="1"/>
              <a:t>odour</a:t>
            </a:r>
            <a:r>
              <a:rPr lang="en-US" sz="2400" dirty="0"/>
              <a:t> problems</a:t>
            </a:r>
          </a:p>
          <a:p>
            <a:r>
              <a:rPr lang="en-US" sz="2400" dirty="0"/>
              <a:t>No handling and storage of chemicals</a:t>
            </a:r>
          </a:p>
          <a:p>
            <a:r>
              <a:rPr lang="en-US" sz="2400" dirty="0"/>
              <a:t>Small space required</a:t>
            </a:r>
          </a:p>
          <a:p>
            <a:pPr marL="0" indent="0">
              <a:buNone/>
            </a:pPr>
            <a:r>
              <a:rPr lang="en-US" sz="2400" b="1" dirty="0"/>
              <a:t>Disadvantages</a:t>
            </a:r>
          </a:p>
          <a:p>
            <a:r>
              <a:rPr lang="en-US" sz="2400" dirty="0"/>
              <a:t>No disinfection residual in treated water</a:t>
            </a:r>
          </a:p>
          <a:p>
            <a:r>
              <a:rPr lang="en-US" sz="2400" dirty="0"/>
              <a:t>Difficulty in determining UV dose</a:t>
            </a:r>
          </a:p>
          <a:p>
            <a:r>
              <a:rPr lang="en-US" sz="2400" dirty="0"/>
              <a:t>Biofilm formation on the lamb</a:t>
            </a:r>
          </a:p>
          <a:p>
            <a:r>
              <a:rPr lang="en-US" sz="2400" dirty="0"/>
              <a:t>Problems of cleaning and maintenance</a:t>
            </a:r>
          </a:p>
          <a:p>
            <a:r>
              <a:rPr lang="en-US" sz="2400" dirty="0"/>
              <a:t>High cost of disinfection than chlorine</a:t>
            </a:r>
          </a:p>
          <a:p>
            <a:r>
              <a:rPr lang="en-US" sz="2400" dirty="0"/>
              <a:t>Potential problems of photo-reactivation</a:t>
            </a:r>
          </a:p>
          <a:p>
            <a:endParaRPr lang="en-US" sz="2400" dirty="0"/>
          </a:p>
        </p:txBody>
      </p:sp>
    </p:spTree>
    <p:extLst>
      <p:ext uri="{BB962C8B-B14F-4D97-AF65-F5344CB8AC3E}">
        <p14:creationId xmlns:p14="http://schemas.microsoft.com/office/powerpoint/2010/main" val="913299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07340" y="829766"/>
            <a:ext cx="8736965" cy="441579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2400" spc="-10" dirty="0">
                <a:latin typeface="Calibri"/>
                <a:cs typeface="Calibri"/>
              </a:rPr>
              <a:t>Profuse </a:t>
            </a:r>
            <a:r>
              <a:rPr sz="2400" spc="-5" dirty="0">
                <a:solidFill>
                  <a:srgbClr val="1F487C"/>
                </a:solidFill>
                <a:latin typeface="Calibri"/>
                <a:cs typeface="Calibri"/>
              </a:rPr>
              <a:t>diarrhoea </a:t>
            </a:r>
            <a:r>
              <a:rPr sz="2400" dirty="0">
                <a:latin typeface="Calibri"/>
                <a:cs typeface="Calibri"/>
              </a:rPr>
              <a:t>with </a:t>
            </a:r>
            <a:r>
              <a:rPr sz="2400" spc="-15" dirty="0">
                <a:latin typeface="Calibri"/>
                <a:cs typeface="Calibri"/>
              </a:rPr>
              <a:t>large </a:t>
            </a:r>
            <a:r>
              <a:rPr sz="2400" spc="-10" dirty="0">
                <a:latin typeface="Calibri"/>
                <a:cs typeface="Calibri"/>
              </a:rPr>
              <a:t>numbers </a:t>
            </a:r>
            <a:r>
              <a:rPr sz="2400" spc="-5" dirty="0">
                <a:latin typeface="Calibri"/>
                <a:cs typeface="Calibri"/>
              </a:rPr>
              <a:t>of bacteria </a:t>
            </a:r>
            <a:r>
              <a:rPr sz="2400" dirty="0">
                <a:latin typeface="Calibri"/>
                <a:cs typeface="Calibri"/>
              </a:rPr>
              <a:t>is a</a:t>
            </a:r>
            <a:r>
              <a:rPr sz="2400" spc="-35" dirty="0">
                <a:latin typeface="Calibri"/>
                <a:cs typeface="Calibri"/>
              </a:rPr>
              <a:t> </a:t>
            </a:r>
            <a:r>
              <a:rPr sz="2400" dirty="0">
                <a:latin typeface="Calibri"/>
                <a:cs typeface="Calibri"/>
              </a:rPr>
              <a:t>major</a:t>
            </a:r>
            <a:endParaRPr sz="2400">
              <a:latin typeface="Calibri"/>
              <a:cs typeface="Calibri"/>
            </a:endParaRPr>
          </a:p>
          <a:p>
            <a:pPr marL="355600">
              <a:lnSpc>
                <a:spcPct val="100000"/>
              </a:lnSpc>
              <a:spcBef>
                <a:spcPts val="5"/>
              </a:spcBef>
            </a:pPr>
            <a:r>
              <a:rPr sz="2400" spc="-5" dirty="0">
                <a:latin typeface="Calibri"/>
                <a:cs typeface="Calibri"/>
              </a:rPr>
              <a:t>mechanisms of dissemination </a:t>
            </a:r>
            <a:r>
              <a:rPr sz="2400" dirty="0">
                <a:latin typeface="Calibri"/>
                <a:cs typeface="Calibri"/>
              </a:rPr>
              <a:t>and </a:t>
            </a:r>
            <a:r>
              <a:rPr sz="2400" spc="-10" dirty="0">
                <a:latin typeface="Calibri"/>
                <a:cs typeface="Calibri"/>
              </a:rPr>
              <a:t>subsequent</a:t>
            </a:r>
            <a:r>
              <a:rPr sz="2400" spc="-40" dirty="0">
                <a:latin typeface="Calibri"/>
                <a:cs typeface="Calibri"/>
              </a:rPr>
              <a:t> </a:t>
            </a:r>
            <a:r>
              <a:rPr sz="2400" spc="-5" dirty="0">
                <a:latin typeface="Calibri"/>
                <a:cs typeface="Calibri"/>
              </a:rPr>
              <a:t>survival.</a:t>
            </a:r>
            <a:endParaRPr sz="2400">
              <a:latin typeface="Calibri"/>
              <a:cs typeface="Calibri"/>
            </a:endParaRPr>
          </a:p>
          <a:p>
            <a:pPr marL="355600">
              <a:lnSpc>
                <a:spcPct val="100000"/>
              </a:lnSpc>
              <a:spcBef>
                <a:spcPts val="575"/>
              </a:spcBef>
            </a:pPr>
            <a:r>
              <a:rPr sz="2400" i="1" spc="-5" dirty="0">
                <a:solidFill>
                  <a:srgbClr val="FF0000"/>
                </a:solidFill>
                <a:latin typeface="Calibri"/>
                <a:cs typeface="Calibri"/>
              </a:rPr>
              <a:t>Salmonella, Shigella, Vibrio </a:t>
            </a:r>
            <a:r>
              <a:rPr sz="2400" i="1" dirty="0">
                <a:solidFill>
                  <a:srgbClr val="FF0000"/>
                </a:solidFill>
                <a:latin typeface="Calibri"/>
                <a:cs typeface="Calibri"/>
              </a:rPr>
              <a:t>cholerae,</a:t>
            </a:r>
            <a:r>
              <a:rPr sz="2400" i="1" spc="10" dirty="0">
                <a:solidFill>
                  <a:srgbClr val="FF0000"/>
                </a:solidFill>
                <a:latin typeface="Calibri"/>
                <a:cs typeface="Calibri"/>
              </a:rPr>
              <a:t> </a:t>
            </a:r>
            <a:r>
              <a:rPr sz="2400" i="1" spc="-20" dirty="0">
                <a:solidFill>
                  <a:srgbClr val="FF0000"/>
                </a:solidFill>
                <a:latin typeface="Calibri"/>
                <a:cs typeface="Calibri"/>
              </a:rPr>
              <a:t>Campylobacter,</a:t>
            </a:r>
            <a:endParaRPr sz="2400">
              <a:latin typeface="Calibri"/>
              <a:cs typeface="Calibri"/>
            </a:endParaRPr>
          </a:p>
          <a:p>
            <a:pPr marL="355600" marR="848360">
              <a:lnSpc>
                <a:spcPct val="100000"/>
              </a:lnSpc>
              <a:spcBef>
                <a:spcPts val="575"/>
              </a:spcBef>
            </a:pPr>
            <a:r>
              <a:rPr sz="2400" spc="-15" dirty="0">
                <a:solidFill>
                  <a:srgbClr val="FF0000"/>
                </a:solidFill>
                <a:latin typeface="Calibri"/>
                <a:cs typeface="Calibri"/>
              </a:rPr>
              <a:t>Pathogenic </a:t>
            </a:r>
            <a:r>
              <a:rPr sz="2400" i="1" spc="-5" dirty="0">
                <a:solidFill>
                  <a:srgbClr val="FF0000"/>
                </a:solidFill>
                <a:latin typeface="Calibri"/>
                <a:cs typeface="Calibri"/>
              </a:rPr>
              <a:t>E. </a:t>
            </a:r>
            <a:r>
              <a:rPr sz="2400" i="1" spc="-15" dirty="0">
                <a:solidFill>
                  <a:srgbClr val="FF0000"/>
                </a:solidFill>
                <a:latin typeface="Calibri"/>
                <a:cs typeface="Calibri"/>
              </a:rPr>
              <a:t>coli </a:t>
            </a:r>
            <a:r>
              <a:rPr sz="2400" i="1" dirty="0">
                <a:solidFill>
                  <a:srgbClr val="FF0000"/>
                </a:solidFill>
                <a:latin typeface="Calibri"/>
                <a:cs typeface="Calibri"/>
              </a:rPr>
              <a:t>– </a:t>
            </a:r>
            <a:r>
              <a:rPr sz="2400" spc="-10" dirty="0">
                <a:solidFill>
                  <a:srgbClr val="FF0000"/>
                </a:solidFill>
                <a:latin typeface="Calibri"/>
                <a:cs typeface="Calibri"/>
              </a:rPr>
              <a:t>Enteropathogenic </a:t>
            </a:r>
            <a:r>
              <a:rPr sz="2400" i="1" spc="-5" dirty="0">
                <a:solidFill>
                  <a:srgbClr val="FF0000"/>
                </a:solidFill>
                <a:latin typeface="Calibri"/>
                <a:cs typeface="Calibri"/>
              </a:rPr>
              <a:t>Escherichia </a:t>
            </a:r>
            <a:r>
              <a:rPr sz="2400" i="1" spc="-15" dirty="0">
                <a:solidFill>
                  <a:srgbClr val="FF0000"/>
                </a:solidFill>
                <a:latin typeface="Calibri"/>
                <a:cs typeface="Calibri"/>
              </a:rPr>
              <a:t>coli </a:t>
            </a:r>
            <a:r>
              <a:rPr sz="2400" spc="-5" dirty="0">
                <a:solidFill>
                  <a:srgbClr val="FF0000"/>
                </a:solidFill>
                <a:latin typeface="Calibri"/>
                <a:cs typeface="Calibri"/>
              </a:rPr>
              <a:t>(EPEC),  </a:t>
            </a:r>
            <a:r>
              <a:rPr sz="2400" spc="-15" dirty="0">
                <a:solidFill>
                  <a:srgbClr val="FF0000"/>
                </a:solidFill>
                <a:latin typeface="Calibri"/>
                <a:cs typeface="Calibri"/>
              </a:rPr>
              <a:t>Enterotoxigenic </a:t>
            </a:r>
            <a:r>
              <a:rPr sz="2400" i="1" dirty="0">
                <a:solidFill>
                  <a:srgbClr val="FF0000"/>
                </a:solidFill>
                <a:latin typeface="Calibri"/>
                <a:cs typeface="Calibri"/>
              </a:rPr>
              <a:t>E. </a:t>
            </a:r>
            <a:r>
              <a:rPr sz="2400" i="1" spc="-10" dirty="0">
                <a:solidFill>
                  <a:srgbClr val="FF0000"/>
                </a:solidFill>
                <a:latin typeface="Calibri"/>
                <a:cs typeface="Calibri"/>
              </a:rPr>
              <a:t>coli </a:t>
            </a:r>
            <a:r>
              <a:rPr sz="2400" spc="-5" dirty="0">
                <a:solidFill>
                  <a:srgbClr val="FF0000"/>
                </a:solidFill>
                <a:latin typeface="Calibri"/>
                <a:cs typeface="Calibri"/>
              </a:rPr>
              <a:t>(ETEC), </a:t>
            </a:r>
            <a:r>
              <a:rPr sz="2400" spc="-15" dirty="0">
                <a:solidFill>
                  <a:srgbClr val="FF0000"/>
                </a:solidFill>
                <a:latin typeface="Calibri"/>
                <a:cs typeface="Calibri"/>
              </a:rPr>
              <a:t>Enteroinvasive </a:t>
            </a:r>
            <a:r>
              <a:rPr sz="2400" i="1" spc="-5" dirty="0">
                <a:solidFill>
                  <a:srgbClr val="FF0000"/>
                </a:solidFill>
                <a:latin typeface="Calibri"/>
                <a:cs typeface="Calibri"/>
              </a:rPr>
              <a:t>E. </a:t>
            </a:r>
            <a:r>
              <a:rPr sz="2400" i="1" spc="-10" dirty="0">
                <a:solidFill>
                  <a:srgbClr val="FF0000"/>
                </a:solidFill>
                <a:latin typeface="Calibri"/>
                <a:cs typeface="Calibri"/>
              </a:rPr>
              <a:t>coli </a:t>
            </a:r>
            <a:r>
              <a:rPr sz="2400" spc="-5" dirty="0">
                <a:solidFill>
                  <a:srgbClr val="FF0000"/>
                </a:solidFill>
                <a:latin typeface="Calibri"/>
                <a:cs typeface="Calibri"/>
              </a:rPr>
              <a:t>(EIEC),  </a:t>
            </a:r>
            <a:r>
              <a:rPr sz="2400" spc="-25" dirty="0">
                <a:solidFill>
                  <a:srgbClr val="FF0000"/>
                </a:solidFill>
                <a:latin typeface="Calibri"/>
                <a:cs typeface="Calibri"/>
              </a:rPr>
              <a:t>Verotoxigenic </a:t>
            </a:r>
            <a:r>
              <a:rPr sz="2400" i="1" spc="-5" dirty="0">
                <a:solidFill>
                  <a:srgbClr val="FF0000"/>
                </a:solidFill>
                <a:latin typeface="Calibri"/>
                <a:cs typeface="Calibri"/>
              </a:rPr>
              <a:t>E. </a:t>
            </a:r>
            <a:r>
              <a:rPr sz="2400" i="1" spc="-10" dirty="0">
                <a:solidFill>
                  <a:srgbClr val="FF0000"/>
                </a:solidFill>
                <a:latin typeface="Calibri"/>
                <a:cs typeface="Calibri"/>
              </a:rPr>
              <a:t>coli </a:t>
            </a:r>
            <a:r>
              <a:rPr sz="2400" spc="-10" dirty="0">
                <a:solidFill>
                  <a:srgbClr val="FF0000"/>
                </a:solidFill>
                <a:latin typeface="Calibri"/>
                <a:cs typeface="Calibri"/>
              </a:rPr>
              <a:t>(VTEC),</a:t>
            </a:r>
            <a:r>
              <a:rPr sz="2400" spc="20" dirty="0">
                <a:solidFill>
                  <a:srgbClr val="FF0000"/>
                </a:solidFill>
                <a:latin typeface="Calibri"/>
                <a:cs typeface="Calibri"/>
              </a:rPr>
              <a:t> </a:t>
            </a:r>
            <a:r>
              <a:rPr sz="2400" spc="-10" dirty="0">
                <a:solidFill>
                  <a:srgbClr val="FF0000"/>
                </a:solidFill>
                <a:latin typeface="Calibri"/>
                <a:cs typeface="Calibri"/>
              </a:rPr>
              <a:t>Enteroviruses</a:t>
            </a:r>
            <a:endParaRPr sz="2400">
              <a:latin typeface="Calibri"/>
              <a:cs typeface="Calibri"/>
            </a:endParaRPr>
          </a:p>
          <a:p>
            <a:pPr marL="355600" indent="-342900">
              <a:lnSpc>
                <a:spcPct val="100000"/>
              </a:lnSpc>
              <a:spcBef>
                <a:spcPts val="580"/>
              </a:spcBef>
              <a:buFont typeface="Arial"/>
              <a:buChar char="•"/>
              <a:tabLst>
                <a:tab pos="354965" algn="l"/>
                <a:tab pos="355600" algn="l"/>
              </a:tabLst>
            </a:pPr>
            <a:r>
              <a:rPr sz="2400" spc="-5" dirty="0">
                <a:latin typeface="Calibri"/>
                <a:cs typeface="Calibri"/>
              </a:rPr>
              <a:t>The bacteria </a:t>
            </a:r>
            <a:r>
              <a:rPr sz="2400" spc="-15" dirty="0">
                <a:latin typeface="Calibri"/>
                <a:cs typeface="Calibri"/>
              </a:rPr>
              <a:t>are protected </a:t>
            </a:r>
            <a:r>
              <a:rPr sz="2400" spc="-10" dirty="0">
                <a:latin typeface="Calibri"/>
                <a:cs typeface="Calibri"/>
              </a:rPr>
              <a:t>by </a:t>
            </a:r>
            <a:r>
              <a:rPr sz="2400" dirty="0">
                <a:latin typeface="Calibri"/>
                <a:cs typeface="Calibri"/>
              </a:rPr>
              <a:t>the </a:t>
            </a:r>
            <a:r>
              <a:rPr sz="2400" spc="-10" dirty="0">
                <a:latin typeface="Calibri"/>
                <a:cs typeface="Calibri"/>
              </a:rPr>
              <a:t>faeces </a:t>
            </a:r>
            <a:r>
              <a:rPr sz="2400" spc="-15" dirty="0">
                <a:latin typeface="Calibri"/>
                <a:cs typeface="Calibri"/>
              </a:rPr>
              <a:t>from </a:t>
            </a:r>
            <a:r>
              <a:rPr sz="2400" spc="-10" dirty="0">
                <a:latin typeface="Calibri"/>
                <a:cs typeface="Calibri"/>
              </a:rPr>
              <a:t>desiccation </a:t>
            </a:r>
            <a:r>
              <a:rPr sz="2400" dirty="0">
                <a:latin typeface="Calibri"/>
                <a:cs typeface="Calibri"/>
              </a:rPr>
              <a:t>and</a:t>
            </a:r>
            <a:r>
              <a:rPr sz="2400" spc="20" dirty="0">
                <a:latin typeface="Calibri"/>
                <a:cs typeface="Calibri"/>
              </a:rPr>
              <a:t> </a:t>
            </a:r>
            <a:r>
              <a:rPr sz="2400" spc="-85" dirty="0">
                <a:latin typeface="Calibri"/>
                <a:cs typeface="Calibri"/>
              </a:rPr>
              <a:t>UV.</a:t>
            </a:r>
            <a:endParaRPr sz="2400">
              <a:latin typeface="Calibri"/>
              <a:cs typeface="Calibri"/>
            </a:endParaRPr>
          </a:p>
          <a:p>
            <a:pPr>
              <a:lnSpc>
                <a:spcPct val="100000"/>
              </a:lnSpc>
              <a:spcBef>
                <a:spcPts val="5"/>
              </a:spcBef>
              <a:buFont typeface="Arial"/>
              <a:buChar char="•"/>
            </a:pPr>
            <a:endParaRPr sz="3300">
              <a:latin typeface="Calibri"/>
              <a:cs typeface="Calibri"/>
            </a:endParaRPr>
          </a:p>
          <a:p>
            <a:pPr marL="355600" marR="5080" indent="-342900">
              <a:lnSpc>
                <a:spcPct val="100000"/>
              </a:lnSpc>
              <a:buFont typeface="Arial"/>
              <a:buChar char="•"/>
              <a:tabLst>
                <a:tab pos="354965" algn="l"/>
                <a:tab pos="355600" algn="l"/>
              </a:tabLst>
            </a:pPr>
            <a:r>
              <a:rPr sz="2400" spc="-5" dirty="0">
                <a:latin typeface="Calibri"/>
                <a:cs typeface="Calibri"/>
              </a:rPr>
              <a:t>The </a:t>
            </a:r>
            <a:r>
              <a:rPr sz="2400" spc="-10" dirty="0">
                <a:latin typeface="Calibri"/>
                <a:cs typeface="Calibri"/>
              </a:rPr>
              <a:t>faeces </a:t>
            </a:r>
            <a:r>
              <a:rPr sz="2400" spc="-20" dirty="0">
                <a:latin typeface="Calibri"/>
                <a:cs typeface="Calibri"/>
              </a:rPr>
              <a:t>may attract </a:t>
            </a:r>
            <a:r>
              <a:rPr sz="2400" spc="-15" dirty="0">
                <a:latin typeface="Calibri"/>
                <a:cs typeface="Calibri"/>
              </a:rPr>
              <a:t>vectors </a:t>
            </a:r>
            <a:r>
              <a:rPr sz="2400" spc="-5" dirty="0">
                <a:latin typeface="Calibri"/>
                <a:cs typeface="Calibri"/>
              </a:rPr>
              <a:t>(flies, </a:t>
            </a:r>
            <a:r>
              <a:rPr sz="2400" spc="-10" dirty="0">
                <a:latin typeface="Calibri"/>
                <a:cs typeface="Calibri"/>
              </a:rPr>
              <a:t>birds) that </a:t>
            </a:r>
            <a:r>
              <a:rPr sz="2400" dirty="0">
                <a:latin typeface="Calibri"/>
                <a:cs typeface="Calibri"/>
              </a:rPr>
              <a:t>aid </a:t>
            </a:r>
            <a:r>
              <a:rPr sz="2400" spc="-10" dirty="0">
                <a:latin typeface="Calibri"/>
                <a:cs typeface="Calibri"/>
              </a:rPr>
              <a:t>dispersal </a:t>
            </a:r>
            <a:r>
              <a:rPr sz="2400" dirty="0">
                <a:latin typeface="Calibri"/>
                <a:cs typeface="Calibri"/>
              </a:rPr>
              <a:t>eg. </a:t>
            </a:r>
            <a:r>
              <a:rPr sz="2400" spc="-15" dirty="0">
                <a:solidFill>
                  <a:srgbClr val="CC00CC"/>
                </a:solidFill>
                <a:latin typeface="Calibri"/>
                <a:cs typeface="Calibri"/>
              </a:rPr>
              <a:t>For  </a:t>
            </a:r>
            <a:r>
              <a:rPr sz="2400" i="1" spc="-5" dirty="0">
                <a:solidFill>
                  <a:srgbClr val="CC00CC"/>
                </a:solidFill>
                <a:latin typeface="Calibri"/>
                <a:cs typeface="Calibri"/>
              </a:rPr>
              <a:t>Campylobacter </a:t>
            </a:r>
            <a:r>
              <a:rPr sz="2400" dirty="0">
                <a:solidFill>
                  <a:srgbClr val="CC00CC"/>
                </a:solidFill>
                <a:latin typeface="Calibri"/>
                <a:cs typeface="Calibri"/>
              </a:rPr>
              <a:t>it </a:t>
            </a:r>
            <a:r>
              <a:rPr sz="2400" spc="-15" dirty="0">
                <a:solidFill>
                  <a:srgbClr val="CC00CC"/>
                </a:solidFill>
                <a:latin typeface="Calibri"/>
                <a:cs typeface="Calibri"/>
              </a:rPr>
              <a:t>may </a:t>
            </a:r>
            <a:r>
              <a:rPr sz="2400" spc="-5" dirty="0">
                <a:solidFill>
                  <a:srgbClr val="CC00CC"/>
                </a:solidFill>
                <a:latin typeface="Calibri"/>
                <a:cs typeface="Calibri"/>
              </a:rPr>
              <a:t>be </a:t>
            </a:r>
            <a:r>
              <a:rPr sz="2400" dirty="0">
                <a:solidFill>
                  <a:srgbClr val="CC00CC"/>
                </a:solidFill>
                <a:latin typeface="Calibri"/>
                <a:cs typeface="Calibri"/>
              </a:rPr>
              <a:t>the main </a:t>
            </a:r>
            <a:r>
              <a:rPr sz="2400" spc="-5" dirty="0">
                <a:solidFill>
                  <a:srgbClr val="CC00CC"/>
                </a:solidFill>
                <a:latin typeface="Calibri"/>
                <a:cs typeface="Calibri"/>
              </a:rPr>
              <a:t>mechanism of </a:t>
            </a:r>
            <a:r>
              <a:rPr sz="2400" spc="-10" dirty="0">
                <a:solidFill>
                  <a:srgbClr val="CC00CC"/>
                </a:solidFill>
                <a:latin typeface="Calibri"/>
                <a:cs typeface="Calibri"/>
              </a:rPr>
              <a:t>dispersion </a:t>
            </a:r>
            <a:r>
              <a:rPr sz="2400" dirty="0">
                <a:solidFill>
                  <a:srgbClr val="CC00CC"/>
                </a:solidFill>
                <a:latin typeface="Calibri"/>
                <a:cs typeface="Calibri"/>
              </a:rPr>
              <a:t>and  </a:t>
            </a:r>
            <a:r>
              <a:rPr sz="2400" spc="-5" dirty="0">
                <a:solidFill>
                  <a:srgbClr val="CC00CC"/>
                </a:solidFill>
                <a:latin typeface="Calibri"/>
                <a:cs typeface="Calibri"/>
              </a:rPr>
              <a:t>survival.</a:t>
            </a:r>
            <a:endParaRPr sz="24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576478" y="111328"/>
            <a:ext cx="7992745" cy="574675"/>
          </a:xfrm>
          <a:prstGeom prst="rect">
            <a:avLst/>
          </a:prstGeom>
        </p:spPr>
        <p:txBody>
          <a:bodyPr vert="horz" wrap="square" lIns="0" tIns="12700" rIns="0" bIns="0" rtlCol="0">
            <a:spAutoFit/>
          </a:bodyPr>
          <a:lstStyle/>
          <a:p>
            <a:pPr marL="12700">
              <a:lnSpc>
                <a:spcPct val="100000"/>
              </a:lnSpc>
              <a:spcBef>
                <a:spcPts val="100"/>
              </a:spcBef>
            </a:pPr>
            <a:r>
              <a:rPr dirty="0"/>
              <a:t>Risk </a:t>
            </a:r>
            <a:r>
              <a:rPr spc="-10" dirty="0"/>
              <a:t>of </a:t>
            </a:r>
            <a:r>
              <a:rPr dirty="0"/>
              <a:t>an individual dying in </a:t>
            </a:r>
            <a:r>
              <a:rPr spc="-25" dirty="0"/>
              <a:t>any </a:t>
            </a:r>
            <a:r>
              <a:rPr dirty="0"/>
              <a:t>one</a:t>
            </a:r>
            <a:r>
              <a:rPr spc="-25" dirty="0"/>
              <a:t> </a:t>
            </a:r>
            <a:r>
              <a:rPr spc="-15" dirty="0"/>
              <a:t>year</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673629"/>
          </a:xfrm>
        </p:spPr>
        <p:txBody>
          <a:bodyPr/>
          <a:lstStyle/>
          <a:p>
            <a:r>
              <a:rPr lang="en-US" sz="3600" b="1" dirty="0"/>
              <a:t>Factors influencing disinfection</a:t>
            </a:r>
          </a:p>
        </p:txBody>
      </p:sp>
      <p:sp>
        <p:nvSpPr>
          <p:cNvPr id="4" name="Rectangle 3"/>
          <p:cNvSpPr/>
          <p:nvPr/>
        </p:nvSpPr>
        <p:spPr>
          <a:xfrm>
            <a:off x="203199" y="1028343"/>
            <a:ext cx="8771467" cy="4832093"/>
          </a:xfrm>
          <a:prstGeom prst="rect">
            <a:avLst/>
          </a:prstGeom>
        </p:spPr>
        <p:txBody>
          <a:bodyPr wrap="square">
            <a:spAutoFit/>
          </a:bodyPr>
          <a:lstStyle/>
          <a:p>
            <a:r>
              <a:rPr lang="en-GB" sz="2800" b="1" dirty="0">
                <a:solidFill>
                  <a:srgbClr val="FF0000"/>
                </a:solidFill>
              </a:rPr>
              <a:t>Type of disinfectant</a:t>
            </a:r>
            <a:endParaRPr lang="en-GB" sz="2800" dirty="0">
              <a:solidFill>
                <a:srgbClr val="FF0000"/>
              </a:solidFill>
            </a:endParaRPr>
          </a:p>
          <a:p>
            <a:pPr marL="342900" indent="-342900">
              <a:buFont typeface="Arial"/>
              <a:buChar char="•"/>
            </a:pPr>
            <a:r>
              <a:rPr lang="en-GB" sz="2800" dirty="0"/>
              <a:t>Some disinfectants are stronger oxidants than others</a:t>
            </a:r>
          </a:p>
          <a:p>
            <a:pPr marL="342900" indent="-342900">
              <a:buFont typeface="Arial"/>
              <a:buChar char="•"/>
            </a:pPr>
            <a:endParaRPr lang="en-GB" sz="2800" dirty="0"/>
          </a:p>
          <a:p>
            <a:r>
              <a:rPr lang="en-GB" sz="2800" b="1" dirty="0">
                <a:solidFill>
                  <a:srgbClr val="FF0000"/>
                </a:solidFill>
              </a:rPr>
              <a:t>Type and age of microorganisms</a:t>
            </a:r>
          </a:p>
          <a:p>
            <a:pPr marL="342900" indent="-342900">
              <a:buFont typeface="Arial"/>
              <a:buChar char="•"/>
            </a:pPr>
            <a:r>
              <a:rPr lang="en-GB" sz="2800" dirty="0"/>
              <a:t>Spore forming bacteria are more resistant than vegetative bacteria</a:t>
            </a:r>
          </a:p>
          <a:p>
            <a:pPr marL="342900" indent="-342900">
              <a:buFont typeface="Arial"/>
              <a:buChar char="•"/>
            </a:pPr>
            <a:r>
              <a:rPr lang="en-GB" sz="2800" dirty="0"/>
              <a:t>Young microbes are easily destroyed than older ones</a:t>
            </a:r>
          </a:p>
          <a:p>
            <a:endParaRPr lang="en-GB" sz="2800" b="1" dirty="0">
              <a:solidFill>
                <a:srgbClr val="FF0000"/>
              </a:solidFill>
            </a:endParaRPr>
          </a:p>
          <a:p>
            <a:r>
              <a:rPr lang="en-GB" sz="2800" b="1" dirty="0">
                <a:solidFill>
                  <a:srgbClr val="FF0000"/>
                </a:solidFill>
              </a:rPr>
              <a:t>Disinfectant concentration and contact time</a:t>
            </a:r>
          </a:p>
          <a:p>
            <a:pPr marL="342900" indent="-342900">
              <a:buFont typeface="Arial"/>
              <a:buChar char="•"/>
            </a:pPr>
            <a:r>
              <a:rPr lang="en-GB" sz="2800" dirty="0"/>
              <a:t>Inactivation of pathogens with disinfectants increases with time and ideally should follow a first order kinetics</a:t>
            </a:r>
            <a:endParaRPr lang="en-GB" sz="2800" b="1" dirty="0"/>
          </a:p>
        </p:txBody>
      </p:sp>
    </p:spTree>
    <p:extLst>
      <p:ext uri="{BB962C8B-B14F-4D97-AF65-F5344CB8AC3E}">
        <p14:creationId xmlns:p14="http://schemas.microsoft.com/office/powerpoint/2010/main" val="1536789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169330" y="344439"/>
            <a:ext cx="8585200" cy="5262980"/>
          </a:xfrm>
          <a:prstGeom prst="rect">
            <a:avLst/>
          </a:prstGeom>
        </p:spPr>
        <p:txBody>
          <a:bodyPr wrap="square">
            <a:spAutoFit/>
          </a:bodyPr>
          <a:lstStyle/>
          <a:p>
            <a:r>
              <a:rPr lang="en-GB" sz="2800" b="1" dirty="0">
                <a:solidFill>
                  <a:srgbClr val="FF0000"/>
                </a:solidFill>
              </a:rPr>
              <a:t>Effect of pH</a:t>
            </a:r>
            <a:r>
              <a:rPr lang="en-GB" sz="2800" dirty="0"/>
              <a:t>-depends on the chemical in use</a:t>
            </a:r>
          </a:p>
          <a:p>
            <a:pPr marL="342900" indent="-342900">
              <a:buFont typeface="Arial"/>
              <a:buChar char="•"/>
            </a:pPr>
            <a:r>
              <a:rPr lang="en-GB" sz="2800" dirty="0"/>
              <a:t>E.g. pH controls the amount of </a:t>
            </a:r>
            <a:r>
              <a:rPr lang="en-GB" sz="2800" dirty="0" err="1"/>
              <a:t>Hypochlorous</a:t>
            </a:r>
            <a:r>
              <a:rPr lang="en-GB" sz="2800" dirty="0"/>
              <a:t> acid and hypochlorite ion in solution (Best  pH range 5.5 and 7.5)</a:t>
            </a:r>
          </a:p>
          <a:p>
            <a:pPr marL="342900" indent="-342900">
              <a:buFont typeface="Arial"/>
              <a:buChar char="•"/>
            </a:pPr>
            <a:r>
              <a:rPr lang="en-GB" sz="2800" dirty="0"/>
              <a:t>Disinfection effectiveness increases with pH</a:t>
            </a:r>
          </a:p>
          <a:p>
            <a:pPr marL="342900" indent="-342900">
              <a:buFont typeface="Arial"/>
              <a:buChar char="•"/>
            </a:pPr>
            <a:endParaRPr lang="en-GB" sz="2800" dirty="0"/>
          </a:p>
          <a:p>
            <a:r>
              <a:rPr lang="en-GB" sz="2800" b="1" dirty="0">
                <a:solidFill>
                  <a:srgbClr val="FF0000"/>
                </a:solidFill>
              </a:rPr>
              <a:t>Temperature</a:t>
            </a:r>
            <a:endParaRPr lang="en-GB" sz="2800" dirty="0">
              <a:solidFill>
                <a:srgbClr val="FF0000"/>
              </a:solidFill>
            </a:endParaRPr>
          </a:p>
          <a:p>
            <a:pPr marL="457200" indent="-457200">
              <a:buFont typeface="Arial"/>
              <a:buChar char="•"/>
            </a:pPr>
            <a:r>
              <a:rPr lang="en-GB" sz="2800" dirty="0"/>
              <a:t>Pathogen and parasite inactivation increases as temperature increases</a:t>
            </a:r>
          </a:p>
          <a:p>
            <a:pPr marL="457200" indent="-457200">
              <a:buFont typeface="Arial"/>
              <a:buChar char="•"/>
            </a:pPr>
            <a:r>
              <a:rPr lang="en-GB" sz="2800" dirty="0"/>
              <a:t>Increase in temperature can also decrease disinfection because the disinfectant falls apart or is volatized</a:t>
            </a:r>
          </a:p>
          <a:p>
            <a:endParaRPr lang="en-GB" sz="2800" b="1" dirty="0">
              <a:solidFill>
                <a:srgbClr val="FF0000"/>
              </a:solidFill>
            </a:endParaRPr>
          </a:p>
          <a:p>
            <a:r>
              <a:rPr lang="en-GB" sz="2800" b="1" dirty="0">
                <a:solidFill>
                  <a:srgbClr val="FF0000"/>
                </a:solidFill>
              </a:rPr>
              <a:t>Protective effect of Macro invertebrates</a:t>
            </a:r>
          </a:p>
        </p:txBody>
      </p:sp>
    </p:spTree>
    <p:extLst>
      <p:ext uri="{BB962C8B-B14F-4D97-AF65-F5344CB8AC3E}">
        <p14:creationId xmlns:p14="http://schemas.microsoft.com/office/powerpoint/2010/main" val="34951938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656695"/>
          </a:xfrm>
        </p:spPr>
        <p:txBody>
          <a:bodyPr/>
          <a:lstStyle/>
          <a:p>
            <a:r>
              <a:rPr lang="en-US" sz="3600" b="1" dirty="0"/>
              <a:t>Other Considerations</a:t>
            </a:r>
          </a:p>
        </p:txBody>
      </p:sp>
      <p:sp>
        <p:nvSpPr>
          <p:cNvPr id="4" name="Rectangle 3"/>
          <p:cNvSpPr/>
          <p:nvPr/>
        </p:nvSpPr>
        <p:spPr>
          <a:xfrm>
            <a:off x="457200" y="1148140"/>
            <a:ext cx="8229600" cy="4401205"/>
          </a:xfrm>
          <a:prstGeom prst="rect">
            <a:avLst/>
          </a:prstGeom>
        </p:spPr>
        <p:txBody>
          <a:bodyPr wrap="square">
            <a:spAutoFit/>
          </a:bodyPr>
          <a:lstStyle/>
          <a:p>
            <a:r>
              <a:rPr lang="en-GB" sz="2800" dirty="0"/>
              <a:t>To maintain water quality during distribution:</a:t>
            </a:r>
          </a:p>
          <a:p>
            <a:pPr marL="457200" indent="-457200">
              <a:buFont typeface="Arial"/>
              <a:buChar char="•"/>
            </a:pPr>
            <a:r>
              <a:rPr lang="en-GB" sz="2800" dirty="0"/>
              <a:t>Construction materials should NOT promote growth.</a:t>
            </a:r>
          </a:p>
          <a:p>
            <a:endParaRPr lang="en-GB" sz="2800" dirty="0"/>
          </a:p>
          <a:p>
            <a:pPr marL="457200" indent="-457200">
              <a:buFont typeface="Arial"/>
              <a:buChar char="•"/>
            </a:pPr>
            <a:r>
              <a:rPr lang="en-GB" sz="2800" dirty="0"/>
              <a:t>Non-metallic materials should comply with BS 6920, which includes a test for growth promotion. </a:t>
            </a:r>
          </a:p>
          <a:p>
            <a:endParaRPr lang="en-GB" sz="2800" dirty="0"/>
          </a:p>
          <a:p>
            <a:r>
              <a:rPr lang="en-GB" sz="2800" dirty="0"/>
              <a:t>An equivalent standard does exist for metals which although they can become colonised with biofilms, cannot provide organic nutrients for growth</a:t>
            </a:r>
            <a:endParaRPr lang="en-US" sz="2800" dirty="0"/>
          </a:p>
        </p:txBody>
      </p:sp>
    </p:spTree>
    <p:extLst>
      <p:ext uri="{BB962C8B-B14F-4D97-AF65-F5344CB8AC3E}">
        <p14:creationId xmlns:p14="http://schemas.microsoft.com/office/powerpoint/2010/main" val="253399247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p:nvPr/>
        </p:nvSpPr>
        <p:spPr>
          <a:xfrm>
            <a:off x="1137763" y="171792"/>
            <a:ext cx="1686880" cy="523220"/>
          </a:xfrm>
          <a:prstGeom prst="rect">
            <a:avLst/>
          </a:prstGeom>
        </p:spPr>
        <p:txBody>
          <a:bodyPr wrap="none">
            <a:spAutoFit/>
          </a:bodyPr>
          <a:lstStyle/>
          <a:p>
            <a:pPr algn="ctr"/>
            <a:r>
              <a:rPr lang="en-US" sz="2800" b="1" dirty="0"/>
              <a:t>5. Storage</a:t>
            </a:r>
          </a:p>
        </p:txBody>
      </p:sp>
      <p:sp>
        <p:nvSpPr>
          <p:cNvPr id="5" name="Rectangle 4"/>
          <p:cNvSpPr/>
          <p:nvPr/>
        </p:nvSpPr>
        <p:spPr>
          <a:xfrm>
            <a:off x="375631" y="784318"/>
            <a:ext cx="8548236" cy="4893647"/>
          </a:xfrm>
          <a:prstGeom prst="rect">
            <a:avLst/>
          </a:prstGeom>
        </p:spPr>
        <p:txBody>
          <a:bodyPr wrap="square">
            <a:spAutoFit/>
          </a:bodyPr>
          <a:lstStyle/>
          <a:p>
            <a:pPr>
              <a:spcBef>
                <a:spcPct val="0"/>
              </a:spcBef>
              <a:buFontTx/>
              <a:buNone/>
            </a:pPr>
            <a:r>
              <a:rPr lang="en-US" sz="2400" dirty="0"/>
              <a:t>Reservoirs, aquifers &amp; other systems: </a:t>
            </a:r>
          </a:p>
          <a:p>
            <a:pPr marL="800100" lvl="1" indent="-342900">
              <a:spcBef>
                <a:spcPct val="0"/>
              </a:spcBef>
              <a:buFont typeface="Arial"/>
              <a:buChar char="•"/>
            </a:pPr>
            <a:r>
              <a:rPr lang="en-US" sz="2400" dirty="0"/>
              <a:t>store water</a:t>
            </a:r>
          </a:p>
          <a:p>
            <a:pPr marL="800100" lvl="1" indent="-342900">
              <a:spcBef>
                <a:spcPct val="0"/>
              </a:spcBef>
              <a:buFont typeface="Arial"/>
              <a:buChar char="•"/>
            </a:pPr>
            <a:r>
              <a:rPr lang="en-US" sz="2400" dirty="0"/>
              <a:t>protect it from contamination</a:t>
            </a:r>
          </a:p>
          <a:p>
            <a:pPr>
              <a:spcBef>
                <a:spcPct val="0"/>
              </a:spcBef>
            </a:pPr>
            <a:r>
              <a:rPr lang="en-US" sz="2400" dirty="0"/>
              <a:t>Factors influencing microbe reductions (site-specific)</a:t>
            </a:r>
          </a:p>
          <a:p>
            <a:pPr marL="800100" lvl="1" indent="-342900">
              <a:spcBef>
                <a:spcPct val="0"/>
              </a:spcBef>
              <a:buFont typeface="Arial"/>
              <a:buChar char="•"/>
            </a:pPr>
            <a:r>
              <a:rPr lang="en-US" sz="2400" dirty="0"/>
              <a:t>Detention time</a:t>
            </a:r>
          </a:p>
          <a:p>
            <a:pPr marL="800100" lvl="1" indent="-342900">
              <a:spcBef>
                <a:spcPct val="0"/>
              </a:spcBef>
              <a:buFont typeface="Arial"/>
              <a:buChar char="•"/>
            </a:pPr>
            <a:r>
              <a:rPr lang="en-US" sz="2400" dirty="0"/>
              <a:t>Temperature</a:t>
            </a:r>
          </a:p>
          <a:p>
            <a:pPr marL="800100" lvl="1" indent="-342900">
              <a:spcBef>
                <a:spcPct val="0"/>
              </a:spcBef>
              <a:buFont typeface="Arial"/>
              <a:buChar char="•"/>
            </a:pPr>
            <a:r>
              <a:rPr lang="en-US" sz="2400" dirty="0"/>
              <a:t>Microbial activity</a:t>
            </a:r>
          </a:p>
          <a:p>
            <a:pPr marL="800100" lvl="1" indent="-342900">
              <a:spcBef>
                <a:spcPct val="0"/>
              </a:spcBef>
              <a:buFont typeface="Arial"/>
              <a:buChar char="•"/>
            </a:pPr>
            <a:r>
              <a:rPr lang="en-US" sz="2400" dirty="0"/>
              <a:t>Water quality: particulates, dissolved solids, salinity</a:t>
            </a:r>
          </a:p>
          <a:p>
            <a:pPr marL="800100" lvl="1" indent="-342900">
              <a:spcBef>
                <a:spcPct val="0"/>
              </a:spcBef>
              <a:buFont typeface="Arial"/>
              <a:buChar char="•"/>
            </a:pPr>
            <a:r>
              <a:rPr lang="en-US" sz="2400" dirty="0"/>
              <a:t>Sunlight</a:t>
            </a:r>
          </a:p>
          <a:p>
            <a:pPr marL="800100" lvl="1" indent="-342900">
              <a:spcBef>
                <a:spcPct val="0"/>
              </a:spcBef>
              <a:buFont typeface="Arial"/>
              <a:buChar char="•"/>
            </a:pPr>
            <a:r>
              <a:rPr lang="en-US" sz="2400" dirty="0"/>
              <a:t>Sedimentation</a:t>
            </a:r>
          </a:p>
          <a:p>
            <a:pPr marL="800100" lvl="1" indent="-342900">
              <a:spcBef>
                <a:spcPct val="0"/>
              </a:spcBef>
              <a:buFont typeface="Arial"/>
              <a:buChar char="•"/>
            </a:pPr>
            <a:r>
              <a:rPr lang="en-US" sz="2400" dirty="0"/>
              <a:t>Land use</a:t>
            </a:r>
          </a:p>
          <a:p>
            <a:pPr marL="800100" lvl="1" indent="-342900">
              <a:spcBef>
                <a:spcPct val="0"/>
              </a:spcBef>
              <a:buFont typeface="Arial"/>
              <a:buChar char="•"/>
            </a:pPr>
            <a:r>
              <a:rPr lang="en-US" sz="2400" dirty="0"/>
              <a:t>Precipitation</a:t>
            </a:r>
          </a:p>
          <a:p>
            <a:pPr marL="800100" lvl="1" indent="-342900">
              <a:spcBef>
                <a:spcPct val="0"/>
              </a:spcBef>
              <a:buFont typeface="Arial"/>
              <a:buChar char="•"/>
            </a:pPr>
            <a:r>
              <a:rPr lang="en-US" sz="2400" dirty="0"/>
              <a:t>Runoff or infiltration</a:t>
            </a:r>
          </a:p>
        </p:txBody>
      </p:sp>
    </p:spTree>
    <p:extLst>
      <p:ext uri="{BB962C8B-B14F-4D97-AF65-F5344CB8AC3E}">
        <p14:creationId xmlns:p14="http://schemas.microsoft.com/office/powerpoint/2010/main" val="6787278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3" name="Title 2"/>
          <p:cNvSpPr>
            <a:spLocks noGrp="1"/>
          </p:cNvSpPr>
          <p:nvPr>
            <p:ph type="title"/>
          </p:nvPr>
        </p:nvSpPr>
        <p:spPr>
          <a:xfrm>
            <a:off x="457200" y="274638"/>
            <a:ext cx="8229600" cy="758295"/>
          </a:xfrm>
        </p:spPr>
        <p:txBody>
          <a:bodyPr/>
          <a:lstStyle/>
          <a:p>
            <a:r>
              <a:rPr lang="en-US" sz="3600" b="1" dirty="0"/>
              <a:t>Ecological Sanitation (Eco-San)</a:t>
            </a:r>
          </a:p>
        </p:txBody>
      </p:sp>
      <p:pic>
        <p:nvPicPr>
          <p:cNvPr id="4" name="Picture 3"/>
          <p:cNvPicPr>
            <a:picLocks noChangeAspect="1"/>
          </p:cNvPicPr>
          <p:nvPr/>
        </p:nvPicPr>
        <p:blipFill>
          <a:blip r:embed="rId2"/>
          <a:stretch>
            <a:fillRect/>
          </a:stretch>
        </p:blipFill>
        <p:spPr>
          <a:xfrm>
            <a:off x="696789" y="1422399"/>
            <a:ext cx="8184342" cy="2980267"/>
          </a:xfrm>
          <a:prstGeom prst="rect">
            <a:avLst/>
          </a:prstGeom>
        </p:spPr>
      </p:pic>
    </p:spTree>
    <p:extLst>
      <p:ext uri="{BB962C8B-B14F-4D97-AF65-F5344CB8AC3E}">
        <p14:creationId xmlns:p14="http://schemas.microsoft.com/office/powerpoint/2010/main" val="56855954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5" name="Text Box 3"/>
          <p:cNvSpPr txBox="1">
            <a:spLocks noChangeArrowheads="1"/>
          </p:cNvSpPr>
          <p:nvPr/>
        </p:nvSpPr>
        <p:spPr bwMode="auto">
          <a:xfrm>
            <a:off x="2192338" y="835025"/>
            <a:ext cx="5730875" cy="50077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18000" tIns="10800" rIns="18000" bIns="10800">
            <a:spAutoFit/>
          </a:bodyPr>
          <a:lstStyle>
            <a:lvl1pPr marL="185738" indent="-185738" eaLnBrk="0" hangingPunct="0">
              <a:defRPr sz="1000">
                <a:solidFill>
                  <a:schemeClr val="tx2"/>
                </a:solidFill>
                <a:latin typeface="Arial" charset="0"/>
                <a:ea typeface="ＭＳ Ｐゴシック" charset="0"/>
                <a:cs typeface="ＭＳ Ｐゴシック" charset="0"/>
              </a:defRPr>
            </a:lvl1pPr>
            <a:lvl2pPr marL="622300" indent="-165100"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algn="just" eaLnBrk="1" hangingPunct="1"/>
            <a:r>
              <a:rPr lang="en-GB" sz="2400" b="1" dirty="0">
                <a:solidFill>
                  <a:schemeClr val="tx1"/>
                </a:solidFill>
                <a:latin typeface="+mn-lt"/>
              </a:rPr>
              <a:t>What does sanitation include? </a:t>
            </a:r>
            <a:r>
              <a:rPr lang="en-GB" sz="2000" dirty="0">
                <a:latin typeface="+mn-lt"/>
              </a:rPr>
              <a:t>	</a:t>
            </a:r>
          </a:p>
          <a:p>
            <a:pPr lvl="1" algn="just" eaLnBrk="1" hangingPunct="1">
              <a:buFont typeface="Wingdings" charset="0"/>
              <a:buChar char="ü"/>
            </a:pPr>
            <a:endParaRPr lang="en-GB" sz="2000" dirty="0">
              <a:latin typeface="+mn-lt"/>
            </a:endParaRPr>
          </a:p>
          <a:p>
            <a:pPr lvl="1" algn="just" eaLnBrk="1" hangingPunct="1">
              <a:buFont typeface="Wingdings" charset="0"/>
              <a:buChar char="ü"/>
            </a:pPr>
            <a:r>
              <a:rPr lang="en-GB" sz="2000" dirty="0">
                <a:solidFill>
                  <a:srgbClr val="000000"/>
                </a:solidFill>
                <a:latin typeface="+mn-lt"/>
              </a:rPr>
              <a:t>safe collection, storage, treatment and recycling of </a:t>
            </a:r>
            <a:r>
              <a:rPr lang="en-GB" sz="2000" b="1" dirty="0">
                <a:solidFill>
                  <a:srgbClr val="FF0000"/>
                </a:solidFill>
                <a:latin typeface="+mn-lt"/>
              </a:rPr>
              <a:t>human excreta</a:t>
            </a:r>
            <a:r>
              <a:rPr lang="en-GB" sz="2000" dirty="0">
                <a:solidFill>
                  <a:srgbClr val="FF0000"/>
                </a:solidFill>
                <a:latin typeface="+mn-lt"/>
              </a:rPr>
              <a:t> </a:t>
            </a:r>
            <a:r>
              <a:rPr lang="en-GB" sz="2000" dirty="0">
                <a:solidFill>
                  <a:srgbClr val="000000"/>
                </a:solidFill>
                <a:latin typeface="+mn-lt"/>
              </a:rPr>
              <a:t>(faeces and urine) and </a:t>
            </a:r>
            <a:r>
              <a:rPr lang="en-GB" sz="2000" b="1" dirty="0">
                <a:solidFill>
                  <a:srgbClr val="FF0000"/>
                </a:solidFill>
                <a:latin typeface="+mn-lt"/>
              </a:rPr>
              <a:t>sewage</a:t>
            </a:r>
            <a:r>
              <a:rPr lang="en-GB" sz="2000" b="1" dirty="0">
                <a:solidFill>
                  <a:srgbClr val="000000"/>
                </a:solidFill>
                <a:latin typeface="+mn-lt"/>
              </a:rPr>
              <a:t> </a:t>
            </a:r>
            <a:r>
              <a:rPr lang="en-GB" sz="2000" b="1" dirty="0">
                <a:solidFill>
                  <a:srgbClr val="FF0000"/>
                </a:solidFill>
                <a:latin typeface="+mn-lt"/>
              </a:rPr>
              <a:t>effluents</a:t>
            </a:r>
            <a:endParaRPr lang="en-GB" sz="2000" dirty="0">
              <a:solidFill>
                <a:srgbClr val="FF0000"/>
              </a:solidFill>
              <a:latin typeface="+mn-lt"/>
            </a:endParaRPr>
          </a:p>
          <a:p>
            <a:pPr lvl="1" algn="just" eaLnBrk="1" hangingPunct="1">
              <a:buFont typeface="Wingdings" charset="0"/>
              <a:buChar char="ü"/>
            </a:pPr>
            <a:r>
              <a:rPr lang="en-GB" sz="2000" dirty="0">
                <a:solidFill>
                  <a:srgbClr val="000000"/>
                </a:solidFill>
                <a:latin typeface="+mn-lt"/>
              </a:rPr>
              <a:t>drainage and disposal (re-use, recycling) of </a:t>
            </a:r>
            <a:r>
              <a:rPr lang="en-GB" sz="2000" b="1" dirty="0">
                <a:solidFill>
                  <a:srgbClr val="FF0000"/>
                </a:solidFill>
                <a:latin typeface="+mn-lt"/>
              </a:rPr>
              <a:t>household grey water</a:t>
            </a:r>
            <a:r>
              <a:rPr lang="en-GB" sz="2000" dirty="0">
                <a:solidFill>
                  <a:srgbClr val="FF0000"/>
                </a:solidFill>
                <a:latin typeface="+mn-lt"/>
              </a:rPr>
              <a:t> </a:t>
            </a:r>
          </a:p>
          <a:p>
            <a:pPr lvl="1" algn="just" eaLnBrk="1" hangingPunct="1">
              <a:buFont typeface="Wingdings" charset="0"/>
              <a:buChar char="ü"/>
            </a:pPr>
            <a:r>
              <a:rPr lang="en-GB" sz="2000" dirty="0">
                <a:solidFill>
                  <a:srgbClr val="000000"/>
                </a:solidFill>
                <a:latin typeface="+mn-lt"/>
              </a:rPr>
              <a:t>management/ recycling of (organic) </a:t>
            </a:r>
            <a:r>
              <a:rPr lang="en-GB" sz="2000" b="1" dirty="0">
                <a:solidFill>
                  <a:srgbClr val="000000"/>
                </a:solidFill>
                <a:latin typeface="+mn-lt"/>
              </a:rPr>
              <a:t>solid wastes</a:t>
            </a:r>
            <a:r>
              <a:rPr lang="en-GB" sz="2000" dirty="0">
                <a:solidFill>
                  <a:srgbClr val="000000"/>
                </a:solidFill>
                <a:latin typeface="+mn-lt"/>
              </a:rPr>
              <a:t> </a:t>
            </a:r>
          </a:p>
          <a:p>
            <a:pPr lvl="1" algn="just" eaLnBrk="1" hangingPunct="1">
              <a:buFont typeface="Wingdings" charset="0"/>
              <a:buChar char="ü"/>
            </a:pPr>
            <a:r>
              <a:rPr lang="en-GB" sz="2000" dirty="0">
                <a:solidFill>
                  <a:srgbClr val="000000"/>
                </a:solidFill>
                <a:latin typeface="+mn-lt"/>
              </a:rPr>
              <a:t>treatment and disposal/ recycling of drainage of </a:t>
            </a:r>
            <a:r>
              <a:rPr lang="en-GB" sz="2000" b="1" dirty="0" err="1">
                <a:solidFill>
                  <a:srgbClr val="000000"/>
                </a:solidFill>
                <a:latin typeface="+mn-lt"/>
              </a:rPr>
              <a:t>stormwater</a:t>
            </a:r>
            <a:endParaRPr lang="en-GB" sz="2000" b="1" dirty="0">
              <a:solidFill>
                <a:srgbClr val="000000"/>
              </a:solidFill>
              <a:latin typeface="+mn-lt"/>
            </a:endParaRPr>
          </a:p>
          <a:p>
            <a:pPr marL="457200" lvl="1" indent="0" algn="just" eaLnBrk="1" hangingPunct="1"/>
            <a:endParaRPr lang="en-GB" sz="2000" b="1" dirty="0">
              <a:latin typeface="+mn-lt"/>
            </a:endParaRPr>
          </a:p>
          <a:p>
            <a:pPr lvl="1" algn="just" eaLnBrk="1" hangingPunct="1">
              <a:buFont typeface="Wingdings" charset="0"/>
              <a:buChar char="ü"/>
            </a:pPr>
            <a:r>
              <a:rPr lang="en-GB" sz="2000" dirty="0">
                <a:solidFill>
                  <a:srgbClr val="000000"/>
                </a:solidFill>
                <a:latin typeface="+mn-lt"/>
              </a:rPr>
              <a:t>collection and management of </a:t>
            </a:r>
            <a:r>
              <a:rPr lang="en-GB" sz="2000" b="1" dirty="0">
                <a:solidFill>
                  <a:srgbClr val="000000"/>
                </a:solidFill>
                <a:latin typeface="+mn-lt"/>
              </a:rPr>
              <a:t>industrial waste products</a:t>
            </a:r>
          </a:p>
          <a:p>
            <a:pPr lvl="1" algn="just" eaLnBrk="1" hangingPunct="1">
              <a:buFont typeface="Wingdings" charset="0"/>
              <a:buChar char="ü"/>
            </a:pPr>
            <a:r>
              <a:rPr lang="en-GB" sz="2000" dirty="0">
                <a:solidFill>
                  <a:srgbClr val="000000"/>
                </a:solidFill>
                <a:latin typeface="+mn-lt"/>
              </a:rPr>
              <a:t>management of </a:t>
            </a:r>
            <a:r>
              <a:rPr lang="en-GB" sz="2000" b="1" dirty="0">
                <a:solidFill>
                  <a:srgbClr val="000000"/>
                </a:solidFill>
                <a:latin typeface="+mn-lt"/>
              </a:rPr>
              <a:t>hazardous wastes</a:t>
            </a:r>
            <a:r>
              <a:rPr lang="en-GB" sz="2000" dirty="0">
                <a:solidFill>
                  <a:srgbClr val="000000"/>
                </a:solidFill>
                <a:latin typeface="+mn-lt"/>
              </a:rPr>
              <a:t>, including hospital wastes, and chemical/radioactive and other dangerous substances.</a:t>
            </a:r>
          </a:p>
        </p:txBody>
      </p:sp>
      <p:sp>
        <p:nvSpPr>
          <p:cNvPr id="6" name="Text Box 4"/>
          <p:cNvSpPr txBox="1">
            <a:spLocks noChangeArrowheads="1"/>
          </p:cNvSpPr>
          <p:nvPr/>
        </p:nvSpPr>
        <p:spPr bwMode="auto">
          <a:xfrm>
            <a:off x="179388" y="6381750"/>
            <a:ext cx="22669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en-GB"/>
              <a:t>Source: (3)</a:t>
            </a:r>
          </a:p>
        </p:txBody>
      </p:sp>
      <p:pic>
        <p:nvPicPr>
          <p:cNvPr id="7" name="Picture 5" descr="02LQ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70438"/>
            <a:ext cx="2025650" cy="2087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descr="Neues Bil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7088"/>
            <a:ext cx="2033588" cy="270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descr="Neues Bild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2763"/>
            <a:ext cx="2016125" cy="159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18"/>
          <p:cNvSpPr txBox="1">
            <a:spLocks noChangeArrowheads="1"/>
          </p:cNvSpPr>
          <p:nvPr/>
        </p:nvSpPr>
        <p:spPr bwMode="auto">
          <a:xfrm>
            <a:off x="0" y="6629400"/>
            <a:ext cx="1446213"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algn="ctr" eaLnBrk="1" hangingPunct="1"/>
            <a:r>
              <a:rPr lang="en-GB" sz="900">
                <a:solidFill>
                  <a:srgbClr val="B2B2B2"/>
                </a:solidFill>
              </a:rPr>
              <a:t>J.Heeb</a:t>
            </a:r>
            <a:endParaRPr lang="de-DE"/>
          </a:p>
        </p:txBody>
      </p:sp>
      <p:sp>
        <p:nvSpPr>
          <p:cNvPr id="11" name="Text Box 19"/>
          <p:cNvSpPr txBox="1">
            <a:spLocks noChangeArrowheads="1"/>
          </p:cNvSpPr>
          <p:nvPr/>
        </p:nvSpPr>
        <p:spPr bwMode="auto">
          <a:xfrm>
            <a:off x="0" y="4525963"/>
            <a:ext cx="1446213"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algn="ctr" eaLnBrk="1" hangingPunct="1"/>
            <a:r>
              <a:rPr lang="en-GB" sz="900">
                <a:solidFill>
                  <a:srgbClr val="B2B2B2"/>
                </a:solidFill>
              </a:rPr>
              <a:t> E.Menger-Krug</a:t>
            </a:r>
            <a:endParaRPr lang="de-DE"/>
          </a:p>
        </p:txBody>
      </p:sp>
      <p:sp>
        <p:nvSpPr>
          <p:cNvPr id="12" name="Text Box 20"/>
          <p:cNvSpPr txBox="1">
            <a:spLocks noChangeArrowheads="1"/>
          </p:cNvSpPr>
          <p:nvPr/>
        </p:nvSpPr>
        <p:spPr bwMode="auto">
          <a:xfrm>
            <a:off x="0" y="1858963"/>
            <a:ext cx="1446213"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algn="ctr" eaLnBrk="1" hangingPunct="1"/>
            <a:r>
              <a:rPr lang="en-GB" sz="900">
                <a:solidFill>
                  <a:srgbClr val="B2B2B2"/>
                </a:solidFill>
              </a:rPr>
              <a:t>M.Wafler</a:t>
            </a:r>
            <a:endParaRPr lang="de-DE"/>
          </a:p>
        </p:txBody>
      </p:sp>
      <p:sp>
        <p:nvSpPr>
          <p:cNvPr id="13" name="Rectangle 15"/>
          <p:cNvSpPr>
            <a:spLocks noChangeArrowheads="1"/>
          </p:cNvSpPr>
          <p:nvPr/>
        </p:nvSpPr>
        <p:spPr bwMode="auto">
          <a:xfrm>
            <a:off x="2387600" y="1353606"/>
            <a:ext cx="5780088" cy="2584450"/>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lIns="90000" tIns="46800" rIns="90000" bIns="46800" anchor="ctr">
            <a:spAutoFit/>
          </a:bodyPr>
          <a:lstStyle/>
          <a:p>
            <a:endParaRPr lang="en-US"/>
          </a:p>
        </p:txBody>
      </p:sp>
      <p:sp>
        <p:nvSpPr>
          <p:cNvPr id="14" name="Text Box 16"/>
          <p:cNvSpPr txBox="1">
            <a:spLocks noChangeArrowheads="1"/>
          </p:cNvSpPr>
          <p:nvPr/>
        </p:nvSpPr>
        <p:spPr bwMode="auto">
          <a:xfrm rot="5400000">
            <a:off x="6981032" y="2342356"/>
            <a:ext cx="300196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000" tIns="46800" rIns="90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de-CH" sz="2000" b="1" dirty="0">
                <a:solidFill>
                  <a:srgbClr val="006600"/>
                </a:solidFill>
              </a:rPr>
              <a:t> Main Focus </a:t>
            </a:r>
            <a:r>
              <a:rPr lang="de-CH" sz="2000" b="1" dirty="0" err="1">
                <a:solidFill>
                  <a:srgbClr val="006600"/>
                </a:solidFill>
              </a:rPr>
              <a:t>of</a:t>
            </a:r>
            <a:r>
              <a:rPr lang="de-CH" sz="2000" b="1" dirty="0">
                <a:solidFill>
                  <a:srgbClr val="006600"/>
                </a:solidFill>
              </a:rPr>
              <a:t> </a:t>
            </a:r>
            <a:r>
              <a:rPr lang="de-CH" sz="2000" b="1" dirty="0" err="1">
                <a:solidFill>
                  <a:srgbClr val="006600"/>
                </a:solidFill>
              </a:rPr>
              <a:t>Ecosan</a:t>
            </a:r>
            <a:r>
              <a:rPr lang="de-CH" sz="2000" b="1" dirty="0">
                <a:solidFill>
                  <a:srgbClr val="006600"/>
                </a:solidFill>
              </a:rPr>
              <a:t> </a:t>
            </a:r>
          </a:p>
        </p:txBody>
      </p:sp>
    </p:spTree>
    <p:extLst>
      <p:ext uri="{BB962C8B-B14F-4D97-AF65-F5344CB8AC3E}">
        <p14:creationId xmlns:p14="http://schemas.microsoft.com/office/powerpoint/2010/main" val="7302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sp>
        <p:nvSpPr>
          <p:cNvPr id="4" name="Rectangle 3"/>
          <p:cNvSpPr>
            <a:spLocks noChangeArrowheads="1"/>
          </p:cNvSpPr>
          <p:nvPr/>
        </p:nvSpPr>
        <p:spPr bwMode="auto">
          <a:xfrm>
            <a:off x="507990" y="203196"/>
            <a:ext cx="8035925" cy="539750"/>
          </a:xfrm>
          <a:prstGeom prst="rect">
            <a:avLst/>
          </a:prstGeom>
          <a:gradFill rotWithShape="1">
            <a:gsLst>
              <a:gs pos="0">
                <a:srgbClr val="E5FD8E"/>
              </a:gs>
              <a:gs pos="100000">
                <a:srgbClr val="D5FB45"/>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marL="357188">
              <a:spcBef>
                <a:spcPct val="0"/>
              </a:spcBef>
            </a:pPr>
            <a:r>
              <a:rPr lang="en-US" sz="2200" b="1" dirty="0">
                <a:solidFill>
                  <a:schemeClr val="tx1"/>
                </a:solidFill>
                <a:cs typeface="Arial" charset="0"/>
              </a:rPr>
              <a:t>Problems we currently face: Not working Sanitation…</a:t>
            </a:r>
            <a:endParaRPr lang="en-GB" sz="2200" b="1" dirty="0">
              <a:solidFill>
                <a:schemeClr val="tx1"/>
              </a:solidFill>
              <a:cs typeface="Arial" charset="0"/>
            </a:endParaRPr>
          </a:p>
        </p:txBody>
      </p:sp>
      <p:sp>
        <p:nvSpPr>
          <p:cNvPr id="5" name="Rectangle 5"/>
          <p:cNvSpPr>
            <a:spLocks noChangeArrowheads="1"/>
          </p:cNvSpPr>
          <p:nvPr/>
        </p:nvSpPr>
        <p:spPr bwMode="auto">
          <a:xfrm>
            <a:off x="5016500" y="601663"/>
            <a:ext cx="2627313" cy="266700"/>
          </a:xfrm>
          <a:prstGeom prst="rect">
            <a:avLst/>
          </a:prstGeom>
          <a:solidFill>
            <a:schemeClr val="bg1"/>
          </a:solidFill>
          <a:ln>
            <a:noFill/>
          </a:ln>
          <a:extLst>
            <a:ext uri="{91240B29-F687-4f45-9708-019B960494DF}">
              <a14:hiddenLine xmlns="" xmlns:a14="http://schemas.microsoft.com/office/drawing/2010/main" w="50800">
                <a:solidFill>
                  <a:srgbClr val="000000"/>
                </a:solidFill>
                <a:miter lim="800000"/>
                <a:headEnd/>
                <a:tailEnd/>
              </a14:hiddenLine>
            </a:ext>
          </a:extLst>
        </p:spPr>
        <p:txBody>
          <a:bodyPr lIns="90000" tIns="46800" rIns="90000" bIns="46800" anchor="ctr">
            <a:spAutoFit/>
          </a:bodyPr>
          <a:lstStyle/>
          <a:p>
            <a:endParaRPr lang="en-US">
              <a:cs typeface="Arial" charset="0"/>
            </a:endParaRP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019175"/>
            <a:ext cx="2081213" cy="4818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pic>
      <p:sp>
        <p:nvSpPr>
          <p:cNvPr id="7" name="Rectangle 3"/>
          <p:cNvSpPr>
            <a:spLocks noChangeArrowheads="1"/>
          </p:cNvSpPr>
          <p:nvPr/>
        </p:nvSpPr>
        <p:spPr bwMode="auto">
          <a:xfrm>
            <a:off x="2881313" y="707195"/>
            <a:ext cx="5991754" cy="4492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66700" indent="-266700">
              <a:spcBef>
                <a:spcPct val="20000"/>
              </a:spcBef>
              <a:buFontTx/>
              <a:buChar char="•"/>
            </a:pPr>
            <a:r>
              <a:rPr lang="en-GB" sz="2400" dirty="0">
                <a:solidFill>
                  <a:schemeClr val="tx1"/>
                </a:solidFill>
                <a:cs typeface="Arial" charset="0"/>
              </a:rPr>
              <a:t>Users not involved in sanitation decisions </a:t>
            </a:r>
          </a:p>
          <a:p>
            <a:pPr marL="266700" indent="-266700">
              <a:spcBef>
                <a:spcPct val="20000"/>
              </a:spcBef>
              <a:buFontTx/>
              <a:buChar char="•"/>
            </a:pPr>
            <a:endParaRPr lang="en-GB" sz="2400" dirty="0">
              <a:solidFill>
                <a:schemeClr val="tx1"/>
              </a:solidFill>
              <a:cs typeface="Arial" charset="0"/>
              <a:sym typeface="Wingdings" charset="0"/>
            </a:endParaRPr>
          </a:p>
          <a:p>
            <a:pPr marL="266700" indent="-266700">
              <a:spcBef>
                <a:spcPct val="20000"/>
              </a:spcBef>
              <a:buFontTx/>
              <a:buChar char="•"/>
            </a:pPr>
            <a:r>
              <a:rPr lang="en-GB" sz="2400" dirty="0">
                <a:solidFill>
                  <a:schemeClr val="tx1"/>
                </a:solidFill>
                <a:cs typeface="Arial" charset="0"/>
                <a:sym typeface="Wingdings" charset="0"/>
              </a:rPr>
              <a:t>Users do not acknowledge importance of sanitation</a:t>
            </a:r>
            <a:endParaRPr lang="en-GB" sz="2400" dirty="0">
              <a:solidFill>
                <a:schemeClr val="tx1"/>
              </a:solidFill>
              <a:cs typeface="Arial" charset="0"/>
            </a:endParaRPr>
          </a:p>
          <a:p>
            <a:pPr marL="266700" indent="-266700">
              <a:spcBef>
                <a:spcPct val="20000"/>
              </a:spcBef>
              <a:buFontTx/>
              <a:buChar char="•"/>
            </a:pPr>
            <a:endParaRPr lang="en-GB" sz="2400" dirty="0">
              <a:solidFill>
                <a:schemeClr val="tx1"/>
              </a:solidFill>
              <a:cs typeface="Arial" charset="0"/>
            </a:endParaRPr>
          </a:p>
          <a:p>
            <a:pPr marL="266700" indent="-266700">
              <a:spcBef>
                <a:spcPct val="20000"/>
              </a:spcBef>
              <a:buFontTx/>
              <a:buChar char="•"/>
            </a:pPr>
            <a:r>
              <a:rPr lang="en-GB" sz="2400" dirty="0">
                <a:solidFill>
                  <a:schemeClr val="tx1"/>
                </a:solidFill>
                <a:cs typeface="Arial" charset="0"/>
              </a:rPr>
              <a:t>Sanitation not adapted to local conditions</a:t>
            </a:r>
            <a:r>
              <a:rPr lang="en-GB" sz="2400" dirty="0">
                <a:solidFill>
                  <a:schemeClr val="tx1"/>
                </a:solidFill>
                <a:cs typeface="Arial" charset="0"/>
                <a:sym typeface="Wingdings" charset="0"/>
              </a:rPr>
              <a:t> </a:t>
            </a:r>
          </a:p>
          <a:p>
            <a:pPr marL="266700" indent="-266700">
              <a:spcBef>
                <a:spcPct val="20000"/>
              </a:spcBef>
              <a:buFontTx/>
              <a:buChar char="•"/>
            </a:pPr>
            <a:endParaRPr lang="en-GB" sz="2400" dirty="0">
              <a:solidFill>
                <a:schemeClr val="tx1"/>
              </a:solidFill>
              <a:cs typeface="Arial" charset="0"/>
              <a:sym typeface="Wingdings" charset="0"/>
            </a:endParaRPr>
          </a:p>
          <a:p>
            <a:pPr marL="266700" indent="-266700">
              <a:spcBef>
                <a:spcPct val="20000"/>
              </a:spcBef>
              <a:buFontTx/>
              <a:buChar char="•"/>
            </a:pPr>
            <a:r>
              <a:rPr lang="en-GB" sz="2400" dirty="0">
                <a:solidFill>
                  <a:schemeClr val="tx1"/>
                </a:solidFill>
                <a:cs typeface="Arial" charset="0"/>
                <a:sym typeface="Wingdings" charset="0"/>
              </a:rPr>
              <a:t>No sense of ownership by the people</a:t>
            </a:r>
          </a:p>
          <a:p>
            <a:pPr marL="266700" indent="-266700">
              <a:spcBef>
                <a:spcPct val="20000"/>
              </a:spcBef>
              <a:buFontTx/>
              <a:buChar char="•"/>
            </a:pPr>
            <a:endParaRPr lang="en-GB" sz="2400" dirty="0">
              <a:solidFill>
                <a:schemeClr val="tx1"/>
              </a:solidFill>
              <a:cs typeface="Arial" charset="0"/>
              <a:sym typeface="Wingdings" charset="0"/>
            </a:endParaRPr>
          </a:p>
          <a:p>
            <a:pPr marL="266700" indent="-266700">
              <a:spcBef>
                <a:spcPct val="20000"/>
              </a:spcBef>
              <a:buFontTx/>
              <a:buChar char="•"/>
            </a:pPr>
            <a:r>
              <a:rPr lang="en-GB" sz="2400" dirty="0">
                <a:solidFill>
                  <a:schemeClr val="tx1"/>
                </a:solidFill>
                <a:cs typeface="Arial" charset="0"/>
                <a:sym typeface="Wingdings" charset="0"/>
              </a:rPr>
              <a:t>No or insufficient maintenance</a:t>
            </a:r>
            <a:endParaRPr lang="en-GB" sz="2400" dirty="0">
              <a:solidFill>
                <a:schemeClr val="tx1"/>
              </a:solidFill>
              <a:cs typeface="Arial" charset="0"/>
            </a:endParaRPr>
          </a:p>
          <a:p>
            <a:pPr marL="266700" indent="-266700">
              <a:spcBef>
                <a:spcPct val="20000"/>
              </a:spcBef>
            </a:pPr>
            <a:endParaRPr lang="en-GB" sz="2400" b="1" i="1" dirty="0">
              <a:solidFill>
                <a:schemeClr val="tx1"/>
              </a:solidFill>
              <a:cs typeface="Arial" charset="0"/>
            </a:endParaRPr>
          </a:p>
          <a:p>
            <a:pPr marL="266700" indent="-266700">
              <a:spcBef>
                <a:spcPct val="20000"/>
              </a:spcBef>
            </a:pPr>
            <a:endParaRPr lang="en-GB" sz="2400" dirty="0">
              <a:solidFill>
                <a:schemeClr val="tx1"/>
              </a:solidFill>
              <a:cs typeface="Arial" charset="0"/>
              <a:sym typeface="Wingdings" charset="0"/>
            </a:endParaRPr>
          </a:p>
        </p:txBody>
      </p:sp>
      <p:sp>
        <p:nvSpPr>
          <p:cNvPr id="8" name="Rectangle 10"/>
          <p:cNvSpPr>
            <a:spLocks noChangeArrowheads="1"/>
          </p:cNvSpPr>
          <p:nvPr/>
        </p:nvSpPr>
        <p:spPr bwMode="auto">
          <a:xfrm>
            <a:off x="3090863" y="5199344"/>
            <a:ext cx="5180012" cy="822325"/>
          </a:xfrm>
          <a:prstGeom prst="rect">
            <a:avLst/>
          </a:prstGeom>
          <a:solidFill>
            <a:srgbClr val="FFCC00"/>
          </a:solidFill>
          <a:ln>
            <a:noFill/>
          </a:ln>
          <a:extLst>
            <a:ext uri="{91240B29-F687-4f45-9708-019B960494DF}">
              <a14:hiddenLine xmlns="" xmlns:a14="http://schemas.microsoft.com/office/drawing/2010/main" w="50800">
                <a:solidFill>
                  <a:srgbClr val="000000"/>
                </a:solidFill>
                <a:miter lim="800000"/>
                <a:headEnd/>
                <a:tailEnd/>
              </a14:hiddenLine>
            </a:ext>
          </a:extLst>
        </p:spPr>
        <p:txBody>
          <a:bodyPr lIns="90000" tIns="46800" rIns="90000" bIns="46800">
            <a:spAutoFit/>
          </a:bodyPr>
          <a:lstStyle/>
          <a:p>
            <a:pPr>
              <a:spcBef>
                <a:spcPct val="0"/>
              </a:spcBef>
              <a:spcAft>
                <a:spcPct val="40000"/>
              </a:spcAft>
            </a:pPr>
            <a:r>
              <a:rPr lang="en-GB" sz="2400" b="1" i="1" dirty="0">
                <a:solidFill>
                  <a:schemeClr val="tx1"/>
                </a:solidFill>
                <a:cs typeface="Arial" charset="0"/>
                <a:sym typeface="Wingdings" charset="0"/>
              </a:rPr>
              <a:t> Sanitation systems are working improperly… or not at all</a:t>
            </a:r>
          </a:p>
        </p:txBody>
      </p:sp>
    </p:spTree>
    <p:extLst>
      <p:ext uri="{BB962C8B-B14F-4D97-AF65-F5344CB8AC3E}">
        <p14:creationId xmlns:p14="http://schemas.microsoft.com/office/powerpoint/2010/main" val="13608528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 </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4718"/>
            <a:ext cx="8077200" cy="54950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28409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2019/2020</a:t>
            </a:r>
            <a:endParaRPr lang="en-US" dirty="0"/>
          </a:p>
        </p:txBody>
      </p:sp>
      <p:sp>
        <p:nvSpPr>
          <p:cNvPr id="3" name="Title 2"/>
          <p:cNvSpPr>
            <a:spLocks noGrp="1"/>
          </p:cNvSpPr>
          <p:nvPr>
            <p:ph type="title"/>
          </p:nvPr>
        </p:nvSpPr>
        <p:spPr/>
        <p:txBody>
          <a:bodyPr/>
          <a:lstStyle/>
          <a:p>
            <a:r>
              <a:rPr lang="en-US" dirty="0"/>
              <a:t>Why </a:t>
            </a:r>
            <a:r>
              <a:rPr lang="en-US" dirty="0" err="1"/>
              <a:t>EcoSan</a:t>
            </a:r>
            <a:r>
              <a:rPr lang="en-US" dirty="0"/>
              <a:t>?</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671"/>
          <a:stretch/>
        </p:blipFill>
        <p:spPr bwMode="auto">
          <a:xfrm>
            <a:off x="389466" y="1126921"/>
            <a:ext cx="8365067" cy="46041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427340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598"/>
            <a:ext cx="9144000" cy="576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1359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684377" y="292734"/>
            <a:ext cx="7780020" cy="574040"/>
          </a:xfrm>
          <a:prstGeom prst="rect">
            <a:avLst/>
          </a:prstGeom>
        </p:spPr>
        <p:txBody>
          <a:bodyPr vert="horz" wrap="square" lIns="0" tIns="12700" rIns="0" bIns="0" rtlCol="0">
            <a:spAutoFit/>
          </a:bodyPr>
          <a:lstStyle/>
          <a:p>
            <a:pPr marL="12700">
              <a:lnSpc>
                <a:spcPct val="100000"/>
              </a:lnSpc>
              <a:spcBef>
                <a:spcPts val="100"/>
              </a:spcBef>
            </a:pPr>
            <a:r>
              <a:rPr dirty="0">
                <a:latin typeface="Times New Roman"/>
                <a:cs typeface="Times New Roman"/>
              </a:rPr>
              <a:t>Recommended texts for further</a:t>
            </a:r>
            <a:r>
              <a:rPr spc="-175" dirty="0">
                <a:latin typeface="Times New Roman"/>
                <a:cs typeface="Times New Roman"/>
              </a:rPr>
              <a:t> </a:t>
            </a:r>
            <a:r>
              <a:rPr spc="-10" dirty="0">
                <a:latin typeface="Times New Roman"/>
                <a:cs typeface="Times New Roman"/>
              </a:rPr>
              <a:t>reading</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80822" y="1427810"/>
            <a:ext cx="8425815" cy="4293870"/>
          </a:xfrm>
          <a:prstGeom prst="rect">
            <a:avLst/>
          </a:prstGeom>
        </p:spPr>
        <p:txBody>
          <a:bodyPr vert="horz" wrap="square" lIns="0" tIns="12065" rIns="0" bIns="0" rtlCol="0">
            <a:spAutoFit/>
          </a:bodyPr>
          <a:lstStyle/>
          <a:p>
            <a:pPr marL="469900" indent="-457200">
              <a:lnSpc>
                <a:spcPct val="100000"/>
              </a:lnSpc>
              <a:spcBef>
                <a:spcPts val="95"/>
              </a:spcBef>
              <a:buFont typeface="Arial"/>
              <a:buChar char="•"/>
              <a:tabLst>
                <a:tab pos="469265" algn="l"/>
                <a:tab pos="469900" algn="l"/>
              </a:tabLst>
            </a:pPr>
            <a:r>
              <a:rPr sz="2800" spc="-10" dirty="0">
                <a:latin typeface="Calibri"/>
                <a:cs typeface="Calibri"/>
              </a:rPr>
              <a:t>Introduction </a:t>
            </a:r>
            <a:r>
              <a:rPr sz="2800" spc="-20" dirty="0">
                <a:latin typeface="Calibri"/>
                <a:cs typeface="Calibri"/>
              </a:rPr>
              <a:t>to </a:t>
            </a:r>
            <a:r>
              <a:rPr sz="2800" spc="-10" dirty="0">
                <a:latin typeface="Calibri"/>
                <a:cs typeface="Calibri"/>
              </a:rPr>
              <a:t>Microbiology </a:t>
            </a:r>
            <a:r>
              <a:rPr sz="2800" spc="-5" dirty="0">
                <a:latin typeface="Calibri"/>
                <a:cs typeface="Calibri"/>
              </a:rPr>
              <a:t>– </a:t>
            </a:r>
            <a:r>
              <a:rPr sz="2800" spc="-10" dirty="0">
                <a:latin typeface="Calibri"/>
                <a:cs typeface="Calibri"/>
              </a:rPr>
              <a:t>Ingraham </a:t>
            </a:r>
            <a:r>
              <a:rPr sz="2800" spc="-5" dirty="0">
                <a:latin typeface="Calibri"/>
                <a:cs typeface="Calibri"/>
              </a:rPr>
              <a:t>and</a:t>
            </a:r>
            <a:r>
              <a:rPr sz="2800" spc="80" dirty="0">
                <a:latin typeface="Calibri"/>
                <a:cs typeface="Calibri"/>
              </a:rPr>
              <a:t> </a:t>
            </a:r>
            <a:r>
              <a:rPr sz="2800" spc="-10" dirty="0">
                <a:latin typeface="Calibri"/>
                <a:cs typeface="Calibri"/>
              </a:rPr>
              <a:t>Ingraham</a:t>
            </a:r>
            <a:endParaRPr sz="2800">
              <a:latin typeface="Calibri"/>
              <a:cs typeface="Calibri"/>
            </a:endParaRPr>
          </a:p>
          <a:p>
            <a:pPr>
              <a:lnSpc>
                <a:spcPct val="100000"/>
              </a:lnSpc>
              <a:spcBef>
                <a:spcPts val="5"/>
              </a:spcBef>
              <a:buFont typeface="Arial"/>
              <a:buChar char="•"/>
            </a:pPr>
            <a:endParaRPr sz="2750">
              <a:latin typeface="Calibri"/>
              <a:cs typeface="Calibri"/>
            </a:endParaRPr>
          </a:p>
          <a:p>
            <a:pPr marL="469900" indent="-457200">
              <a:lnSpc>
                <a:spcPct val="100000"/>
              </a:lnSpc>
              <a:buFont typeface="Arial"/>
              <a:buChar char="•"/>
              <a:tabLst>
                <a:tab pos="469265" algn="l"/>
                <a:tab pos="469900" algn="l"/>
              </a:tabLst>
            </a:pPr>
            <a:r>
              <a:rPr sz="2800" spc="-15" dirty="0">
                <a:latin typeface="Calibri"/>
                <a:cs typeface="Calibri"/>
              </a:rPr>
              <a:t>MICROBIOLOGY </a:t>
            </a:r>
            <a:r>
              <a:rPr sz="2800" spc="-5" dirty="0">
                <a:latin typeface="Calibri"/>
                <a:cs typeface="Calibri"/>
              </a:rPr>
              <a:t>- </a:t>
            </a:r>
            <a:r>
              <a:rPr sz="2800" spc="-15" dirty="0">
                <a:latin typeface="Calibri"/>
                <a:cs typeface="Calibri"/>
              </a:rPr>
              <a:t>Prescott, </a:t>
            </a:r>
            <a:r>
              <a:rPr sz="2800" spc="-10" dirty="0">
                <a:latin typeface="Calibri"/>
                <a:cs typeface="Calibri"/>
              </a:rPr>
              <a:t>Harley </a:t>
            </a:r>
            <a:r>
              <a:rPr sz="2800" spc="-5" dirty="0">
                <a:latin typeface="Calibri"/>
                <a:cs typeface="Calibri"/>
              </a:rPr>
              <a:t>and</a:t>
            </a:r>
            <a:r>
              <a:rPr sz="2800" spc="70" dirty="0">
                <a:latin typeface="Calibri"/>
                <a:cs typeface="Calibri"/>
              </a:rPr>
              <a:t> </a:t>
            </a:r>
            <a:r>
              <a:rPr sz="2800" spc="-5" dirty="0">
                <a:latin typeface="Calibri"/>
                <a:cs typeface="Calibri"/>
              </a:rPr>
              <a:t>Klein</a:t>
            </a:r>
            <a:endParaRPr sz="2800">
              <a:latin typeface="Calibri"/>
              <a:cs typeface="Calibri"/>
            </a:endParaRPr>
          </a:p>
          <a:p>
            <a:pPr>
              <a:lnSpc>
                <a:spcPct val="100000"/>
              </a:lnSpc>
              <a:spcBef>
                <a:spcPts val="5"/>
              </a:spcBef>
              <a:buFont typeface="Arial"/>
              <a:buChar char="•"/>
            </a:pPr>
            <a:endParaRPr sz="2750">
              <a:latin typeface="Calibri"/>
              <a:cs typeface="Calibri"/>
            </a:endParaRPr>
          </a:p>
          <a:p>
            <a:pPr marL="469900" indent="-457200">
              <a:lnSpc>
                <a:spcPct val="100000"/>
              </a:lnSpc>
              <a:spcBef>
                <a:spcPts val="5"/>
              </a:spcBef>
              <a:buFont typeface="Arial"/>
              <a:buChar char="•"/>
              <a:tabLst>
                <a:tab pos="469265" algn="l"/>
                <a:tab pos="469900" algn="l"/>
              </a:tabLst>
            </a:pPr>
            <a:r>
              <a:rPr sz="2800" spc="-15" dirty="0">
                <a:latin typeface="Calibri"/>
                <a:cs typeface="Calibri"/>
              </a:rPr>
              <a:t>Fundamentals </a:t>
            </a:r>
            <a:r>
              <a:rPr sz="2800" spc="-5" dirty="0">
                <a:latin typeface="Calibri"/>
                <a:cs typeface="Calibri"/>
              </a:rPr>
              <a:t>of </a:t>
            </a:r>
            <a:r>
              <a:rPr sz="2800" spc="-10" dirty="0">
                <a:latin typeface="Calibri"/>
                <a:cs typeface="Calibri"/>
              </a:rPr>
              <a:t>Microbiology </a:t>
            </a:r>
            <a:r>
              <a:rPr sz="2800" spc="-5" dirty="0">
                <a:latin typeface="Calibri"/>
                <a:cs typeface="Calibri"/>
              </a:rPr>
              <a:t>–</a:t>
            </a:r>
            <a:r>
              <a:rPr sz="2800" spc="120" dirty="0">
                <a:latin typeface="Calibri"/>
                <a:cs typeface="Calibri"/>
              </a:rPr>
              <a:t> </a:t>
            </a:r>
            <a:r>
              <a:rPr sz="2800" spc="-15" dirty="0">
                <a:latin typeface="Calibri"/>
                <a:cs typeface="Calibri"/>
              </a:rPr>
              <a:t>Frobisher</a:t>
            </a:r>
            <a:endParaRPr sz="2800">
              <a:latin typeface="Calibri"/>
              <a:cs typeface="Calibri"/>
            </a:endParaRPr>
          </a:p>
          <a:p>
            <a:pPr>
              <a:lnSpc>
                <a:spcPct val="100000"/>
              </a:lnSpc>
              <a:buFont typeface="Arial"/>
              <a:buChar char="•"/>
            </a:pPr>
            <a:endParaRPr sz="2750">
              <a:latin typeface="Calibri"/>
              <a:cs typeface="Calibri"/>
            </a:endParaRPr>
          </a:p>
          <a:p>
            <a:pPr marL="469900" indent="-457200">
              <a:lnSpc>
                <a:spcPct val="100000"/>
              </a:lnSpc>
              <a:buFont typeface="Arial"/>
              <a:buChar char="•"/>
              <a:tabLst>
                <a:tab pos="469265" algn="l"/>
                <a:tab pos="469900" algn="l"/>
              </a:tabLst>
            </a:pPr>
            <a:r>
              <a:rPr sz="2800" spc="-10" dirty="0">
                <a:latin typeface="Calibri"/>
                <a:cs typeface="Calibri"/>
              </a:rPr>
              <a:t>Essential Microbiology </a:t>
            </a:r>
            <a:r>
              <a:rPr sz="2800" spc="-5" dirty="0">
                <a:latin typeface="Calibri"/>
                <a:cs typeface="Calibri"/>
              </a:rPr>
              <a:t>– S.</a:t>
            </a:r>
            <a:r>
              <a:rPr sz="2800" spc="75" dirty="0">
                <a:latin typeface="Calibri"/>
                <a:cs typeface="Calibri"/>
              </a:rPr>
              <a:t> </a:t>
            </a:r>
            <a:r>
              <a:rPr sz="2800" dirty="0">
                <a:latin typeface="Calibri"/>
                <a:cs typeface="Calibri"/>
              </a:rPr>
              <a:t>Hogg</a:t>
            </a:r>
            <a:endParaRPr sz="2800">
              <a:latin typeface="Calibri"/>
              <a:cs typeface="Calibri"/>
            </a:endParaRPr>
          </a:p>
          <a:p>
            <a:pPr marL="469900" indent="-457200">
              <a:lnSpc>
                <a:spcPct val="100000"/>
              </a:lnSpc>
              <a:spcBef>
                <a:spcPts val="5"/>
              </a:spcBef>
              <a:buFont typeface="Arial"/>
              <a:buChar char="•"/>
              <a:tabLst>
                <a:tab pos="469265" algn="l"/>
                <a:tab pos="469900" algn="l"/>
              </a:tabLst>
            </a:pPr>
            <a:r>
              <a:rPr sz="2800" spc="-20" dirty="0">
                <a:latin typeface="Calibri"/>
                <a:cs typeface="Calibri"/>
              </a:rPr>
              <a:t>Any </a:t>
            </a:r>
            <a:r>
              <a:rPr sz="2800" spc="-10" dirty="0">
                <a:latin typeface="Calibri"/>
                <a:cs typeface="Calibri"/>
              </a:rPr>
              <a:t>good </a:t>
            </a:r>
            <a:r>
              <a:rPr sz="2800" spc="-15" dirty="0">
                <a:latin typeface="Calibri"/>
                <a:cs typeface="Calibri"/>
              </a:rPr>
              <a:t>Microbiology</a:t>
            </a:r>
            <a:r>
              <a:rPr sz="2800" spc="55" dirty="0">
                <a:latin typeface="Calibri"/>
                <a:cs typeface="Calibri"/>
              </a:rPr>
              <a:t> </a:t>
            </a:r>
            <a:r>
              <a:rPr sz="2800" spc="-10" dirty="0">
                <a:latin typeface="Calibri"/>
                <a:cs typeface="Calibri"/>
              </a:rPr>
              <a:t>book</a:t>
            </a:r>
            <a:endParaRPr sz="2800">
              <a:latin typeface="Calibri"/>
              <a:cs typeface="Calibri"/>
            </a:endParaRPr>
          </a:p>
          <a:p>
            <a:pPr>
              <a:lnSpc>
                <a:spcPct val="100000"/>
              </a:lnSpc>
              <a:buFont typeface="Arial"/>
              <a:buChar char="•"/>
            </a:pPr>
            <a:endParaRPr sz="2750">
              <a:latin typeface="Calibri"/>
              <a:cs typeface="Calibri"/>
            </a:endParaRPr>
          </a:p>
          <a:p>
            <a:pPr marL="469900" indent="-457200">
              <a:lnSpc>
                <a:spcPct val="100000"/>
              </a:lnSpc>
              <a:buFont typeface="Arial"/>
              <a:buChar char="•"/>
              <a:tabLst>
                <a:tab pos="469265" algn="l"/>
                <a:tab pos="469900" algn="l"/>
              </a:tabLst>
            </a:pPr>
            <a:r>
              <a:rPr sz="2800" spc="-10" dirty="0">
                <a:latin typeface="Calibri"/>
                <a:cs typeface="Calibri"/>
              </a:rPr>
              <a:t>Authentic Microbiology</a:t>
            </a:r>
            <a:r>
              <a:rPr sz="2800" spc="55" dirty="0">
                <a:latin typeface="Calibri"/>
                <a:cs typeface="Calibri"/>
              </a:rPr>
              <a:t> </a:t>
            </a:r>
            <a:r>
              <a:rPr sz="2800" spc="-5" dirty="0">
                <a:latin typeface="Calibri"/>
                <a:cs typeface="Calibri"/>
              </a:rPr>
              <a:t>journals</a:t>
            </a:r>
            <a:endParaRPr sz="28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03301" y="1337259"/>
            <a:ext cx="3804920" cy="1000760"/>
          </a:xfrm>
          <a:prstGeom prst="rect">
            <a:avLst/>
          </a:prstGeom>
        </p:spPr>
        <p:txBody>
          <a:bodyPr vert="horz" wrap="square" lIns="0" tIns="12065" rIns="0" bIns="0" rtlCol="0">
            <a:spAutoFit/>
          </a:bodyPr>
          <a:lstStyle/>
          <a:p>
            <a:pPr marL="38100" marR="30480">
              <a:lnSpc>
                <a:spcPct val="100000"/>
              </a:lnSpc>
              <a:spcBef>
                <a:spcPts val="95"/>
              </a:spcBef>
            </a:pPr>
            <a:r>
              <a:rPr sz="1600" b="1" spc="-5" dirty="0">
                <a:latin typeface="Calibri"/>
                <a:cs typeface="Calibri"/>
              </a:rPr>
              <a:t>Cytotonic </a:t>
            </a:r>
            <a:r>
              <a:rPr sz="1600" b="1" spc="-15" dirty="0">
                <a:latin typeface="Calibri"/>
                <a:cs typeface="Calibri"/>
              </a:rPr>
              <a:t>enterotoxin </a:t>
            </a:r>
            <a:r>
              <a:rPr sz="1600" b="1" spc="-10" dirty="0">
                <a:latin typeface="Calibri"/>
                <a:cs typeface="Calibri"/>
              </a:rPr>
              <a:t>converts </a:t>
            </a:r>
            <a:r>
              <a:rPr sz="1600" b="1" spc="-45" dirty="0">
                <a:latin typeface="Calibri"/>
                <a:cs typeface="Calibri"/>
              </a:rPr>
              <a:t>ATP </a:t>
            </a:r>
            <a:r>
              <a:rPr sz="1600" b="1" spc="-10" dirty="0">
                <a:latin typeface="Calibri"/>
                <a:cs typeface="Calibri"/>
              </a:rPr>
              <a:t>to cyclic  </a:t>
            </a:r>
            <a:r>
              <a:rPr sz="1600" b="1" spc="-5" dirty="0">
                <a:latin typeface="Calibri"/>
                <a:cs typeface="Calibri"/>
              </a:rPr>
              <a:t>AMP causing </a:t>
            </a:r>
            <a:r>
              <a:rPr sz="1600" b="1" spc="-10" dirty="0">
                <a:latin typeface="Calibri"/>
                <a:cs typeface="Calibri"/>
              </a:rPr>
              <a:t>release </a:t>
            </a:r>
            <a:r>
              <a:rPr sz="1600" b="1" spc="-5" dirty="0">
                <a:latin typeface="Calibri"/>
                <a:cs typeface="Calibri"/>
              </a:rPr>
              <a:t>of </a:t>
            </a:r>
            <a:r>
              <a:rPr sz="1600" b="1" spc="-10" dirty="0">
                <a:latin typeface="Calibri"/>
                <a:cs typeface="Calibri"/>
              </a:rPr>
              <a:t>up to 20 </a:t>
            </a:r>
            <a:r>
              <a:rPr sz="1600" b="1" spc="-5" dirty="0">
                <a:latin typeface="Calibri"/>
                <a:cs typeface="Calibri"/>
              </a:rPr>
              <a:t>litres of  </a:t>
            </a:r>
            <a:r>
              <a:rPr sz="1600" b="1" spc="-15" dirty="0">
                <a:latin typeface="Calibri"/>
                <a:cs typeface="Calibri"/>
              </a:rPr>
              <a:t>watery </a:t>
            </a:r>
            <a:r>
              <a:rPr sz="1600" b="1" spc="-10" dirty="0">
                <a:latin typeface="Calibri"/>
                <a:cs typeface="Calibri"/>
              </a:rPr>
              <a:t>diarrhoea </a:t>
            </a:r>
            <a:r>
              <a:rPr sz="1600" b="1" dirty="0">
                <a:latin typeface="Calibri"/>
                <a:cs typeface="Calibri"/>
              </a:rPr>
              <a:t>d</a:t>
            </a:r>
            <a:r>
              <a:rPr sz="1575" b="1" baseline="26455" dirty="0">
                <a:latin typeface="Calibri"/>
                <a:cs typeface="Calibri"/>
              </a:rPr>
              <a:t>-1</a:t>
            </a:r>
            <a:r>
              <a:rPr sz="1600" b="1" dirty="0">
                <a:latin typeface="Calibri"/>
                <a:cs typeface="Calibri"/>
              </a:rPr>
              <a:t>, </a:t>
            </a:r>
            <a:r>
              <a:rPr sz="1600" b="1" spc="-5" dirty="0">
                <a:latin typeface="Calibri"/>
                <a:cs typeface="Calibri"/>
              </a:rPr>
              <a:t>each ml </a:t>
            </a:r>
            <a:r>
              <a:rPr sz="1600" b="1" spc="-10" dirty="0">
                <a:latin typeface="Calibri"/>
                <a:cs typeface="Calibri"/>
              </a:rPr>
              <a:t>containing </a:t>
            </a:r>
            <a:r>
              <a:rPr sz="1600" b="1" dirty="0">
                <a:latin typeface="Calibri"/>
                <a:cs typeface="Calibri"/>
              </a:rPr>
              <a:t>10</a:t>
            </a:r>
            <a:r>
              <a:rPr sz="1575" b="1" baseline="26455" dirty="0">
                <a:latin typeface="Calibri"/>
                <a:cs typeface="Calibri"/>
              </a:rPr>
              <a:t>7  </a:t>
            </a:r>
            <a:r>
              <a:rPr sz="1600" b="1" spc="-10" dirty="0">
                <a:latin typeface="Calibri"/>
                <a:cs typeface="Calibri"/>
              </a:rPr>
              <a:t>bacteria </a:t>
            </a:r>
            <a:r>
              <a:rPr sz="1600" b="1" spc="-5" dirty="0">
                <a:latin typeface="Calibri"/>
                <a:cs typeface="Calibri"/>
              </a:rPr>
              <a:t>(2x10</a:t>
            </a:r>
            <a:r>
              <a:rPr sz="1575" b="1" spc="-7" baseline="26455" dirty="0">
                <a:latin typeface="Calibri"/>
                <a:cs typeface="Calibri"/>
              </a:rPr>
              <a:t>11 </a:t>
            </a:r>
            <a:r>
              <a:rPr sz="1600" b="1" spc="-5" dirty="0">
                <a:latin typeface="Calibri"/>
                <a:cs typeface="Calibri"/>
              </a:rPr>
              <a:t>Vibrios </a:t>
            </a:r>
            <a:r>
              <a:rPr sz="1600" b="1" spc="-10" dirty="0">
                <a:latin typeface="Calibri"/>
                <a:cs typeface="Calibri"/>
              </a:rPr>
              <a:t>person</a:t>
            </a:r>
            <a:r>
              <a:rPr sz="1575" b="1" spc="-15" baseline="26455" dirty="0">
                <a:latin typeface="Calibri"/>
                <a:cs typeface="Calibri"/>
              </a:rPr>
              <a:t>-1</a:t>
            </a:r>
            <a:r>
              <a:rPr sz="1575" b="1" spc="-22" baseline="26455" dirty="0">
                <a:latin typeface="Calibri"/>
                <a:cs typeface="Calibri"/>
              </a:rPr>
              <a:t> </a:t>
            </a:r>
            <a:r>
              <a:rPr sz="1600" b="1" spc="-10" dirty="0">
                <a:latin typeface="Calibri"/>
                <a:cs typeface="Calibri"/>
              </a:rPr>
              <a:t>day</a:t>
            </a:r>
            <a:r>
              <a:rPr sz="1575" b="1" spc="-15" baseline="26455" dirty="0">
                <a:latin typeface="Calibri"/>
                <a:cs typeface="Calibri"/>
              </a:rPr>
              <a:t>-1</a:t>
            </a:r>
            <a:r>
              <a:rPr sz="1600" b="1" spc="-10" dirty="0">
                <a:latin typeface="Calibri"/>
                <a:cs typeface="Calibri"/>
              </a:rPr>
              <a:t>)</a:t>
            </a:r>
            <a:endParaRPr sz="1600">
              <a:latin typeface="Calibri"/>
              <a:cs typeface="Calibri"/>
            </a:endParaRPr>
          </a:p>
        </p:txBody>
      </p:sp>
      <p:sp>
        <p:nvSpPr>
          <p:cNvPr id="6" name="object 6"/>
          <p:cNvSpPr/>
          <p:nvPr/>
        </p:nvSpPr>
        <p:spPr>
          <a:xfrm>
            <a:off x="4165091" y="313943"/>
            <a:ext cx="4826508" cy="4114800"/>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545998" y="232917"/>
            <a:ext cx="2901950" cy="574040"/>
          </a:xfrm>
          <a:prstGeom prst="rect">
            <a:avLst/>
          </a:prstGeom>
        </p:spPr>
        <p:txBody>
          <a:bodyPr vert="horz" wrap="square" lIns="0" tIns="12700" rIns="0" bIns="0" rtlCol="0">
            <a:spAutoFit/>
          </a:bodyPr>
          <a:lstStyle/>
          <a:p>
            <a:pPr marL="12700">
              <a:lnSpc>
                <a:spcPct val="100000"/>
              </a:lnSpc>
              <a:spcBef>
                <a:spcPts val="100"/>
              </a:spcBef>
            </a:pPr>
            <a:r>
              <a:rPr i="1" spc="-5" dirty="0">
                <a:solidFill>
                  <a:srgbClr val="1F487C"/>
                </a:solidFill>
                <a:latin typeface="Calibri"/>
                <a:cs typeface="Calibri"/>
              </a:rPr>
              <a:t>Vibrio</a:t>
            </a:r>
            <a:r>
              <a:rPr i="1" spc="-55" dirty="0">
                <a:solidFill>
                  <a:srgbClr val="1F487C"/>
                </a:solidFill>
                <a:latin typeface="Calibri"/>
                <a:cs typeface="Calibri"/>
              </a:rPr>
              <a:t> </a:t>
            </a:r>
            <a:r>
              <a:rPr i="1" spc="-5" dirty="0">
                <a:solidFill>
                  <a:srgbClr val="1F487C"/>
                </a:solidFill>
                <a:latin typeface="Calibri"/>
                <a:cs typeface="Calibri"/>
              </a:rPr>
              <a:t>cholerae</a:t>
            </a:r>
          </a:p>
        </p:txBody>
      </p:sp>
      <p:sp>
        <p:nvSpPr>
          <p:cNvPr id="8" name="object 8"/>
          <p:cNvSpPr txBox="1"/>
          <p:nvPr/>
        </p:nvSpPr>
        <p:spPr>
          <a:xfrm>
            <a:off x="3915917" y="4515739"/>
            <a:ext cx="5074920" cy="1245235"/>
          </a:xfrm>
          <a:prstGeom prst="rect">
            <a:avLst/>
          </a:prstGeom>
        </p:spPr>
        <p:txBody>
          <a:bodyPr vert="horz" wrap="square" lIns="0" tIns="12700" rIns="0" bIns="0" rtlCol="0">
            <a:spAutoFit/>
          </a:bodyPr>
          <a:lstStyle/>
          <a:p>
            <a:pPr marL="12700" marR="5080" algn="ctr">
              <a:lnSpc>
                <a:spcPct val="100000"/>
              </a:lnSpc>
              <a:spcBef>
                <a:spcPts val="100"/>
              </a:spcBef>
            </a:pPr>
            <a:r>
              <a:rPr sz="2000" b="1" dirty="0">
                <a:solidFill>
                  <a:srgbClr val="FF0000"/>
                </a:solidFill>
                <a:latin typeface="Arial"/>
                <a:cs typeface="Arial"/>
              </a:rPr>
              <a:t>The numbers and the </a:t>
            </a:r>
            <a:r>
              <a:rPr sz="2000" b="1" spc="5" dirty="0">
                <a:solidFill>
                  <a:srgbClr val="FF0000"/>
                </a:solidFill>
                <a:latin typeface="Arial"/>
                <a:cs typeface="Arial"/>
              </a:rPr>
              <a:t>watery </a:t>
            </a:r>
            <a:r>
              <a:rPr sz="2000" b="1" dirty="0">
                <a:solidFill>
                  <a:srgbClr val="FF0000"/>
                </a:solidFill>
                <a:latin typeface="Arial"/>
                <a:cs typeface="Arial"/>
              </a:rPr>
              <a:t>nature of</a:t>
            </a:r>
            <a:r>
              <a:rPr sz="2000" b="1" spc="-180" dirty="0">
                <a:solidFill>
                  <a:srgbClr val="FF0000"/>
                </a:solidFill>
                <a:latin typeface="Arial"/>
                <a:cs typeface="Arial"/>
              </a:rPr>
              <a:t> </a:t>
            </a:r>
            <a:r>
              <a:rPr sz="2000" b="1" dirty="0">
                <a:solidFill>
                  <a:srgbClr val="FF0000"/>
                </a:solidFill>
                <a:latin typeface="Arial"/>
                <a:cs typeface="Arial"/>
              </a:rPr>
              <a:t>the  material ensures widespread  contamination</a:t>
            </a:r>
            <a:endParaRPr sz="2000">
              <a:latin typeface="Arial"/>
              <a:cs typeface="Arial"/>
            </a:endParaRPr>
          </a:p>
          <a:p>
            <a:pPr marL="2540" algn="ctr">
              <a:lnSpc>
                <a:spcPct val="100000"/>
              </a:lnSpc>
            </a:pPr>
            <a:r>
              <a:rPr sz="2000" b="1" dirty="0">
                <a:solidFill>
                  <a:srgbClr val="FF0000"/>
                </a:solidFill>
                <a:latin typeface="Arial"/>
                <a:cs typeface="Arial"/>
              </a:rPr>
              <a:t>of other people, food and</a:t>
            </a:r>
            <a:r>
              <a:rPr sz="2000" b="1" spc="-100" dirty="0">
                <a:solidFill>
                  <a:srgbClr val="FF0000"/>
                </a:solidFill>
                <a:latin typeface="Arial"/>
                <a:cs typeface="Arial"/>
              </a:rPr>
              <a:t> </a:t>
            </a:r>
            <a:r>
              <a:rPr sz="2000" b="1" spc="5" dirty="0">
                <a:solidFill>
                  <a:srgbClr val="FF0000"/>
                </a:solidFill>
                <a:latin typeface="Arial"/>
                <a:cs typeface="Arial"/>
              </a:rPr>
              <a:t>water</a:t>
            </a:r>
            <a:endParaRPr sz="2000">
              <a:latin typeface="Arial"/>
              <a:cs typeface="Arial"/>
            </a:endParaRPr>
          </a:p>
        </p:txBody>
      </p:sp>
      <p:sp>
        <p:nvSpPr>
          <p:cNvPr id="9" name="object 9"/>
          <p:cNvSpPr/>
          <p:nvPr/>
        </p:nvSpPr>
        <p:spPr>
          <a:xfrm>
            <a:off x="103631" y="3024958"/>
            <a:ext cx="3752505" cy="2216077"/>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098" b="6290"/>
          <a:stretch/>
        </p:blipFill>
        <p:spPr bwMode="auto">
          <a:xfrm>
            <a:off x="406401" y="690884"/>
            <a:ext cx="8398932" cy="52188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378454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2-1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95867" y="1713912"/>
            <a:ext cx="6637866" cy="3766551"/>
          </a:xfrm>
          <a:prstGeom prst="rect">
            <a:avLst/>
          </a:prstGeom>
          <a:noFill/>
        </p:spPr>
      </p:pic>
      <p:sp>
        <p:nvSpPr>
          <p:cNvPr id="6" name="Text Box 14"/>
          <p:cNvSpPr txBox="1">
            <a:spLocks noChangeArrowheads="1"/>
          </p:cNvSpPr>
          <p:nvPr/>
        </p:nvSpPr>
        <p:spPr bwMode="auto">
          <a:xfrm>
            <a:off x="1855258" y="5344584"/>
            <a:ext cx="6167438" cy="430887"/>
          </a:xfrm>
          <a:prstGeom prst="rect">
            <a:avLst/>
          </a:prstGeom>
          <a:noFill/>
          <a:ln w="254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de-DE" sz="2200" b="1">
                <a:solidFill>
                  <a:srgbClr val="FF0000"/>
                </a:solidFill>
                <a:cs typeface="Arial" charset="0"/>
              </a:rPr>
              <a:t>What happens at the end of the pipe?</a:t>
            </a:r>
            <a:endParaRPr lang="en-US" sz="2200" b="1">
              <a:solidFill>
                <a:srgbClr val="FF0000"/>
              </a:solidFill>
              <a:cs typeface="Arial" charset="0"/>
            </a:endParaRPr>
          </a:p>
        </p:txBody>
      </p:sp>
      <p:sp>
        <p:nvSpPr>
          <p:cNvPr id="7" name="Line 15"/>
          <p:cNvSpPr>
            <a:spLocks noChangeShapeType="1"/>
          </p:cNvSpPr>
          <p:nvPr/>
        </p:nvSpPr>
        <p:spPr bwMode="auto">
          <a:xfrm flipV="1">
            <a:off x="6324601" y="4945592"/>
            <a:ext cx="474662" cy="387350"/>
          </a:xfrm>
          <a:prstGeom prst="line">
            <a:avLst/>
          </a:prstGeom>
          <a:noFill/>
          <a:ln w="1016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8" name="Rectangle 3"/>
          <p:cNvSpPr txBox="1">
            <a:spLocks noChangeArrowheads="1"/>
          </p:cNvSpPr>
          <p:nvPr/>
        </p:nvSpPr>
        <p:spPr>
          <a:xfrm>
            <a:off x="457199" y="214321"/>
            <a:ext cx="8462963" cy="1569660"/>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GB" sz="2400" dirty="0">
                <a:cs typeface="Arial" charset="0"/>
              </a:rPr>
              <a:t>…are “flush and forget” sanitation solutions, where human wastes are flushed away with </a:t>
            </a:r>
            <a:r>
              <a:rPr lang="en-GB" sz="2400" b="1" dirty="0">
                <a:cs typeface="Arial" charset="0"/>
              </a:rPr>
              <a:t>huge amounts of scarce freshwater</a:t>
            </a:r>
            <a:r>
              <a:rPr lang="en-GB" sz="2400" dirty="0">
                <a:cs typeface="Arial" charset="0"/>
              </a:rPr>
              <a:t>, polluting rivers and the drinking water of people living further downstream.</a:t>
            </a:r>
          </a:p>
        </p:txBody>
      </p:sp>
    </p:spTree>
    <p:extLst>
      <p:ext uri="{BB962C8B-B14F-4D97-AF65-F5344CB8AC3E}">
        <p14:creationId xmlns:p14="http://schemas.microsoft.com/office/powerpoint/2010/main" val="125279041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4"/>
          <p:cNvSpPr txBox="1">
            <a:spLocks noChangeArrowheads="1"/>
          </p:cNvSpPr>
          <p:nvPr/>
        </p:nvSpPr>
        <p:spPr bwMode="auto">
          <a:xfrm>
            <a:off x="273050" y="356513"/>
            <a:ext cx="6167438" cy="430887"/>
          </a:xfrm>
          <a:prstGeom prst="rect">
            <a:avLst/>
          </a:prstGeom>
          <a:noFill/>
          <a:ln w="254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de-DE" sz="2200" b="1">
                <a:solidFill>
                  <a:srgbClr val="CC3300"/>
                </a:solidFill>
                <a:latin typeface="+mn-lt"/>
                <a:cs typeface="Arial" charset="0"/>
              </a:rPr>
              <a:t>What happens at the end of the pipe?</a:t>
            </a:r>
            <a:endParaRPr lang="en-US" sz="2200" b="1">
              <a:solidFill>
                <a:srgbClr val="CC3300"/>
              </a:solidFill>
              <a:latin typeface="+mn-lt"/>
              <a:cs typeface="Arial" charset="0"/>
            </a:endParaRPr>
          </a:p>
        </p:txBody>
      </p:sp>
      <p:sp>
        <p:nvSpPr>
          <p:cNvPr id="6" name="Rectangle 3"/>
          <p:cNvSpPr>
            <a:spLocks noChangeArrowheads="1"/>
          </p:cNvSpPr>
          <p:nvPr/>
        </p:nvSpPr>
        <p:spPr bwMode="auto">
          <a:xfrm>
            <a:off x="233363" y="1198033"/>
            <a:ext cx="811053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spcBef>
                <a:spcPct val="20000"/>
              </a:spcBef>
            </a:pPr>
            <a:r>
              <a:rPr lang="en-GB" sz="2400" dirty="0">
                <a:solidFill>
                  <a:schemeClr val="tx1"/>
                </a:solidFill>
                <a:cs typeface="Arial" charset="0"/>
              </a:rPr>
              <a:t>If we are very lucky, there might be a “state of the art” conventional Sewage Treatment Plant:</a:t>
            </a:r>
          </a:p>
        </p:txBody>
      </p:sp>
      <p:sp>
        <p:nvSpPr>
          <p:cNvPr id="7" name="Rectangle 3"/>
          <p:cNvSpPr>
            <a:spLocks noChangeArrowheads="1"/>
          </p:cNvSpPr>
          <p:nvPr/>
        </p:nvSpPr>
        <p:spPr bwMode="auto">
          <a:xfrm>
            <a:off x="261938" y="2059193"/>
            <a:ext cx="4748212" cy="3446462"/>
          </a:xfrm>
          <a:prstGeom prst="rect">
            <a:avLst/>
          </a:prstGeom>
          <a:solidFill>
            <a:srgbClr val="FFFF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spcBef>
                <a:spcPct val="0"/>
              </a:spcBef>
              <a:spcAft>
                <a:spcPct val="40000"/>
              </a:spcAft>
            </a:pPr>
            <a:r>
              <a:rPr lang="en-GB" sz="2000" dirty="0">
                <a:solidFill>
                  <a:schemeClr val="tx1"/>
                </a:solidFill>
                <a:cs typeface="Arial" charset="0"/>
              </a:rPr>
              <a:t>Which will need:</a:t>
            </a:r>
          </a:p>
          <a:p>
            <a:pPr algn="just">
              <a:spcBef>
                <a:spcPct val="0"/>
              </a:spcBef>
              <a:spcAft>
                <a:spcPct val="40000"/>
              </a:spcAft>
              <a:buFontTx/>
              <a:buChar char="•"/>
            </a:pPr>
            <a:r>
              <a:rPr lang="en-GB" sz="2000" dirty="0">
                <a:solidFill>
                  <a:schemeClr val="tx1"/>
                </a:solidFill>
                <a:cs typeface="Arial" charset="0"/>
              </a:rPr>
              <a:t> Long </a:t>
            </a:r>
            <a:r>
              <a:rPr lang="en-GB" sz="2000" b="1" dirty="0">
                <a:solidFill>
                  <a:schemeClr val="tx1"/>
                </a:solidFill>
                <a:cs typeface="Arial" charset="0"/>
              </a:rPr>
              <a:t>sewer network</a:t>
            </a:r>
            <a:r>
              <a:rPr lang="en-GB" sz="2000" dirty="0">
                <a:solidFill>
                  <a:schemeClr val="tx1"/>
                </a:solidFill>
                <a:cs typeface="Arial" charset="0"/>
              </a:rPr>
              <a:t> &amp; </a:t>
            </a:r>
            <a:r>
              <a:rPr lang="en-GB" sz="2000" b="1" dirty="0">
                <a:solidFill>
                  <a:schemeClr val="tx1"/>
                </a:solidFill>
                <a:cs typeface="Arial" charset="0"/>
              </a:rPr>
              <a:t>pumps</a:t>
            </a:r>
            <a:r>
              <a:rPr lang="en-GB" sz="2000" dirty="0">
                <a:solidFill>
                  <a:schemeClr val="tx1"/>
                </a:solidFill>
                <a:cs typeface="Arial" charset="0"/>
              </a:rPr>
              <a:t> to get the wastewater to the plant</a:t>
            </a:r>
          </a:p>
          <a:p>
            <a:pPr algn="just">
              <a:spcBef>
                <a:spcPct val="0"/>
              </a:spcBef>
              <a:spcAft>
                <a:spcPct val="40000"/>
              </a:spcAft>
              <a:buFontTx/>
              <a:buChar char="•"/>
            </a:pPr>
            <a:r>
              <a:rPr lang="en-GB" sz="2000" dirty="0">
                <a:solidFill>
                  <a:schemeClr val="tx1"/>
                </a:solidFill>
                <a:cs typeface="Arial" charset="0"/>
              </a:rPr>
              <a:t> </a:t>
            </a:r>
            <a:r>
              <a:rPr lang="en-GB" sz="2000" b="1" dirty="0">
                <a:solidFill>
                  <a:schemeClr val="tx1"/>
                </a:solidFill>
                <a:cs typeface="Arial" charset="0"/>
              </a:rPr>
              <a:t>Electricity</a:t>
            </a:r>
            <a:r>
              <a:rPr lang="en-GB" sz="2000" dirty="0">
                <a:solidFill>
                  <a:schemeClr val="tx1"/>
                </a:solidFill>
                <a:cs typeface="Arial" charset="0"/>
              </a:rPr>
              <a:t> for aeration, pumps and other moving parts</a:t>
            </a:r>
          </a:p>
          <a:p>
            <a:pPr algn="just">
              <a:spcBef>
                <a:spcPct val="0"/>
              </a:spcBef>
              <a:spcAft>
                <a:spcPct val="40000"/>
              </a:spcAft>
              <a:buFontTx/>
              <a:buChar char="•"/>
            </a:pPr>
            <a:r>
              <a:rPr lang="en-GB" sz="2000" dirty="0">
                <a:solidFill>
                  <a:schemeClr val="tx1"/>
                </a:solidFill>
                <a:cs typeface="Arial" charset="0"/>
              </a:rPr>
              <a:t> Skilled (and thus expensive) </a:t>
            </a:r>
            <a:r>
              <a:rPr lang="en-GB" sz="2000" b="1" dirty="0">
                <a:solidFill>
                  <a:schemeClr val="tx1"/>
                </a:solidFill>
                <a:cs typeface="Arial" charset="0"/>
              </a:rPr>
              <a:t>operation &amp; maintenance</a:t>
            </a:r>
            <a:r>
              <a:rPr lang="en-GB" sz="2000" dirty="0">
                <a:solidFill>
                  <a:schemeClr val="tx1"/>
                </a:solidFill>
                <a:cs typeface="Arial" charset="0"/>
              </a:rPr>
              <a:t> staff</a:t>
            </a:r>
          </a:p>
          <a:p>
            <a:pPr algn="just">
              <a:spcBef>
                <a:spcPct val="0"/>
              </a:spcBef>
              <a:spcAft>
                <a:spcPct val="40000"/>
              </a:spcAft>
              <a:buFontTx/>
              <a:buChar char="•"/>
            </a:pPr>
            <a:r>
              <a:rPr lang="en-GB" sz="2000" dirty="0">
                <a:solidFill>
                  <a:schemeClr val="tx1"/>
                </a:solidFill>
                <a:cs typeface="Arial" charset="0"/>
              </a:rPr>
              <a:t> Backup </a:t>
            </a:r>
            <a:r>
              <a:rPr lang="en-GB" sz="2000" b="1" dirty="0">
                <a:solidFill>
                  <a:schemeClr val="tx1"/>
                </a:solidFill>
                <a:cs typeface="Arial" charset="0"/>
              </a:rPr>
              <a:t>generator</a:t>
            </a:r>
            <a:r>
              <a:rPr lang="en-GB" sz="2000" dirty="0">
                <a:solidFill>
                  <a:schemeClr val="tx1"/>
                </a:solidFill>
                <a:cs typeface="Arial" charset="0"/>
              </a:rPr>
              <a:t> for </a:t>
            </a:r>
            <a:r>
              <a:rPr lang="en-GB" sz="2000" dirty="0" err="1">
                <a:solidFill>
                  <a:schemeClr val="tx1"/>
                </a:solidFill>
                <a:cs typeface="Arial" charset="0"/>
              </a:rPr>
              <a:t>powercuts</a:t>
            </a:r>
            <a:endParaRPr lang="en-GB" sz="2000" dirty="0">
              <a:solidFill>
                <a:schemeClr val="tx1"/>
              </a:solidFill>
              <a:cs typeface="Arial" charset="0"/>
            </a:endParaRPr>
          </a:p>
          <a:p>
            <a:pPr algn="just">
              <a:spcBef>
                <a:spcPct val="0"/>
              </a:spcBef>
              <a:spcAft>
                <a:spcPct val="40000"/>
              </a:spcAft>
              <a:buFontTx/>
              <a:buChar char="•"/>
            </a:pPr>
            <a:r>
              <a:rPr lang="en-GB" sz="2000" dirty="0">
                <a:solidFill>
                  <a:schemeClr val="tx1"/>
                </a:solidFill>
                <a:cs typeface="Arial" charset="0"/>
              </a:rPr>
              <a:t> </a:t>
            </a:r>
            <a:r>
              <a:rPr lang="en-GB" sz="2000" b="1" dirty="0">
                <a:solidFill>
                  <a:schemeClr val="tx1"/>
                </a:solidFill>
                <a:cs typeface="Arial" charset="0"/>
              </a:rPr>
              <a:t>Diesel</a:t>
            </a:r>
            <a:r>
              <a:rPr lang="en-GB" sz="2000" dirty="0">
                <a:solidFill>
                  <a:schemeClr val="tx1"/>
                </a:solidFill>
                <a:cs typeface="Arial" charset="0"/>
              </a:rPr>
              <a:t> for generator</a:t>
            </a:r>
          </a:p>
        </p:txBody>
      </p:sp>
      <p:pic>
        <p:nvPicPr>
          <p:cNvPr id="8" name="Picture 6" descr="s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463" y="2290763"/>
            <a:ext cx="3454400" cy="3294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7"/>
          <p:cNvSpPr>
            <a:spLocks noChangeArrowheads="1"/>
          </p:cNvSpPr>
          <p:nvPr/>
        </p:nvSpPr>
        <p:spPr bwMode="auto">
          <a:xfrm>
            <a:off x="261938" y="5485547"/>
            <a:ext cx="4670425" cy="457200"/>
          </a:xfrm>
          <a:prstGeom prst="rect">
            <a:avLst/>
          </a:prstGeom>
          <a:solidFill>
            <a:srgbClr val="FFCC00"/>
          </a:solidFill>
          <a:ln>
            <a:noFill/>
          </a:ln>
          <a:extLst>
            <a:ext uri="{91240B29-F687-4f45-9708-019B960494DF}">
              <a14:hiddenLine xmlns="" xmlns:a14="http://schemas.microsoft.com/office/drawing/2010/main" w="50800">
                <a:solidFill>
                  <a:srgbClr val="000000"/>
                </a:solidFill>
                <a:miter lim="800000"/>
                <a:headEnd/>
                <a:tailEnd/>
              </a14:hiddenLine>
            </a:ext>
          </a:extLst>
        </p:spPr>
        <p:txBody>
          <a:bodyPr lIns="90000" tIns="46800" rIns="90000" bIns="46800">
            <a:spAutoFit/>
          </a:bodyPr>
          <a:lstStyle/>
          <a:p>
            <a:pPr>
              <a:spcBef>
                <a:spcPct val="0"/>
              </a:spcBef>
              <a:spcAft>
                <a:spcPct val="40000"/>
              </a:spcAft>
            </a:pPr>
            <a:r>
              <a:rPr lang="en-GB" sz="2400" b="1" i="1" dirty="0">
                <a:solidFill>
                  <a:schemeClr val="tx1"/>
                </a:solidFill>
                <a:cs typeface="Arial" charset="0"/>
                <a:sym typeface="Wingdings" charset="0"/>
              </a:rPr>
              <a:t> Who will pay for this?</a:t>
            </a:r>
          </a:p>
        </p:txBody>
      </p:sp>
    </p:spTree>
    <p:extLst>
      <p:ext uri="{BB962C8B-B14F-4D97-AF65-F5344CB8AC3E}">
        <p14:creationId xmlns:p14="http://schemas.microsoft.com/office/powerpoint/2010/main" val="240616714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170942"/>
            <a:ext cx="8652933" cy="58234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5993848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737600" cy="5930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907972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52400"/>
            <a:ext cx="8703733" cy="568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463294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638"/>
            <a:ext cx="8449733" cy="5702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5033870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a:t>2018/2019 </a:t>
            </a:r>
            <a:endParaRPr lang="en-US"/>
          </a:p>
        </p:txBody>
      </p:sp>
      <p:sp>
        <p:nvSpPr>
          <p:cNvPr id="4" name="Rectangle 2"/>
          <p:cNvSpPr>
            <a:spLocks noGrp="1" noChangeArrowheads="1"/>
          </p:cNvSpPr>
          <p:nvPr>
            <p:ph type="title" idx="4294967295"/>
          </p:nvPr>
        </p:nvSpPr>
        <p:spPr>
          <a:xfrm>
            <a:off x="335637" y="154517"/>
            <a:ext cx="8035925" cy="539750"/>
          </a:xfrm>
          <a:prstGeom prst="rect">
            <a:avLst/>
          </a:prstGeom>
        </p:spPr>
        <p:txBody>
          <a:bodyPr/>
          <a:lstStyle/>
          <a:p>
            <a:pPr indent="0" eaLnBrk="1" hangingPunct="1"/>
            <a:r>
              <a:rPr lang="en-GB" sz="2800" b="1" dirty="0">
                <a:latin typeface="+mn-lt"/>
                <a:cs typeface="Arial" charset="0"/>
              </a:rPr>
              <a:t>Alternative, </a:t>
            </a:r>
            <a:r>
              <a:rPr lang="en-GB" sz="2800" b="1" i="1" dirty="0">
                <a:latin typeface="+mn-lt"/>
                <a:cs typeface="Arial" charset="0"/>
              </a:rPr>
              <a:t>sustainable </a:t>
            </a:r>
            <a:r>
              <a:rPr lang="en-GB" sz="2800" b="1" dirty="0">
                <a:latin typeface="+mn-lt"/>
                <a:cs typeface="Arial" charset="0"/>
              </a:rPr>
              <a:t>solutions are needed!</a:t>
            </a:r>
          </a:p>
        </p:txBody>
      </p:sp>
      <p:sp>
        <p:nvSpPr>
          <p:cNvPr id="5" name="Rectangle 7"/>
          <p:cNvSpPr>
            <a:spLocks noChangeArrowheads="1"/>
          </p:cNvSpPr>
          <p:nvPr/>
        </p:nvSpPr>
        <p:spPr bwMode="auto">
          <a:xfrm>
            <a:off x="571500" y="2419350"/>
            <a:ext cx="8991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pPr>
            <a:endParaRPr lang="en-US" sz="1800">
              <a:solidFill>
                <a:schemeClr val="tx1"/>
              </a:solidFill>
              <a:cs typeface="Arial" charset="0"/>
            </a:endParaRPr>
          </a:p>
        </p:txBody>
      </p:sp>
      <p:sp>
        <p:nvSpPr>
          <p:cNvPr id="6" name="Text Box 4"/>
          <p:cNvSpPr txBox="1">
            <a:spLocks noChangeArrowheads="1"/>
          </p:cNvSpPr>
          <p:nvPr/>
        </p:nvSpPr>
        <p:spPr bwMode="auto">
          <a:xfrm>
            <a:off x="317500" y="1595438"/>
            <a:ext cx="8062529" cy="3781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lIns="54000" tIns="46800" rIns="54000" bIns="46800">
            <a:spAutoFit/>
          </a:bodyPr>
          <a:lstStyle>
            <a:lvl1pPr marL="342900" indent="-342900"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spcBef>
                <a:spcPct val="0"/>
              </a:spcBef>
              <a:spcAft>
                <a:spcPct val="40000"/>
              </a:spcAft>
            </a:pPr>
            <a:r>
              <a:rPr lang="en-GB" sz="2200" b="1" i="1" dirty="0">
                <a:solidFill>
                  <a:schemeClr val="tx1"/>
                </a:solidFill>
                <a:latin typeface="+mn-lt"/>
                <a:cs typeface="Arial" charset="0"/>
              </a:rPr>
              <a:t>Sustainable sanitation solutions</a:t>
            </a:r>
            <a:r>
              <a:rPr lang="en-GB" sz="2200" i="1" dirty="0">
                <a:solidFill>
                  <a:schemeClr val="tx1"/>
                </a:solidFill>
                <a:latin typeface="+mn-lt"/>
                <a:cs typeface="Arial" charset="0"/>
              </a:rPr>
              <a:t> :</a:t>
            </a:r>
            <a:endParaRPr lang="en-GB" sz="1400" i="1" dirty="0">
              <a:solidFill>
                <a:schemeClr val="tx1"/>
              </a:solidFill>
              <a:latin typeface="+mn-lt"/>
              <a:cs typeface="Arial" charset="0"/>
            </a:endParaRPr>
          </a:p>
          <a:p>
            <a:pPr eaLnBrk="1" hangingPunct="1">
              <a:spcBef>
                <a:spcPct val="0"/>
              </a:spcBef>
              <a:spcAft>
                <a:spcPct val="40000"/>
              </a:spcAft>
              <a:buFontTx/>
              <a:buAutoNum type="arabicPeriod"/>
            </a:pPr>
            <a:r>
              <a:rPr lang="en-GB" sz="2200" dirty="0">
                <a:solidFill>
                  <a:schemeClr val="tx1"/>
                </a:solidFill>
                <a:latin typeface="+mn-lt"/>
                <a:cs typeface="Arial" charset="0"/>
              </a:rPr>
              <a:t>should be </a:t>
            </a:r>
            <a:r>
              <a:rPr lang="en-GB" sz="2200" b="1" dirty="0">
                <a:solidFill>
                  <a:schemeClr val="tx1"/>
                </a:solidFill>
                <a:latin typeface="+mn-lt"/>
                <a:cs typeface="Arial" charset="0"/>
              </a:rPr>
              <a:t>eco-friendly </a:t>
            </a:r>
            <a:r>
              <a:rPr lang="en-GB" sz="2200" dirty="0">
                <a:solidFill>
                  <a:schemeClr val="tx1"/>
                </a:solidFill>
                <a:latin typeface="+mn-lt"/>
                <a:cs typeface="Arial" charset="0"/>
              </a:rPr>
              <a:t>(no pollution of ground- and surface water)</a:t>
            </a:r>
          </a:p>
          <a:p>
            <a:pPr eaLnBrk="1" hangingPunct="1">
              <a:spcBef>
                <a:spcPct val="0"/>
              </a:spcBef>
              <a:spcAft>
                <a:spcPct val="40000"/>
              </a:spcAft>
              <a:buFont typeface="Arial" charset="0"/>
              <a:buAutoNum type="arabicPeriod"/>
            </a:pPr>
            <a:r>
              <a:rPr lang="en-GB" sz="2200" dirty="0">
                <a:solidFill>
                  <a:schemeClr val="tx1"/>
                </a:solidFill>
                <a:latin typeface="+mn-lt"/>
                <a:cs typeface="Arial" charset="0"/>
              </a:rPr>
              <a:t>need to be </a:t>
            </a:r>
            <a:r>
              <a:rPr lang="en-GB" sz="2200" b="1" dirty="0">
                <a:solidFill>
                  <a:schemeClr val="tx1"/>
                </a:solidFill>
                <a:latin typeface="+mn-lt"/>
                <a:cs typeface="Arial" charset="0"/>
              </a:rPr>
              <a:t>user</a:t>
            </a:r>
            <a:r>
              <a:rPr lang="en-GB" sz="2200" dirty="0">
                <a:solidFill>
                  <a:schemeClr val="tx1"/>
                </a:solidFill>
                <a:latin typeface="+mn-lt"/>
                <a:cs typeface="Arial" charset="0"/>
              </a:rPr>
              <a:t>-friendly </a:t>
            </a:r>
          </a:p>
          <a:p>
            <a:pPr eaLnBrk="1" hangingPunct="1">
              <a:spcBef>
                <a:spcPct val="0"/>
              </a:spcBef>
              <a:spcAft>
                <a:spcPct val="40000"/>
              </a:spcAft>
              <a:buFont typeface="Arial" charset="0"/>
              <a:buAutoNum type="arabicPeriod"/>
            </a:pPr>
            <a:r>
              <a:rPr lang="en-GB" sz="2200" dirty="0">
                <a:solidFill>
                  <a:schemeClr val="tx1"/>
                </a:solidFill>
                <a:latin typeface="+mn-lt"/>
                <a:cs typeface="Arial" charset="0"/>
              </a:rPr>
              <a:t> should need </a:t>
            </a:r>
            <a:r>
              <a:rPr lang="en-GB" sz="2200" b="1" dirty="0">
                <a:solidFill>
                  <a:schemeClr val="tx1"/>
                </a:solidFill>
                <a:latin typeface="+mn-lt"/>
                <a:cs typeface="Arial" charset="0"/>
              </a:rPr>
              <a:t>low</a:t>
            </a:r>
            <a:r>
              <a:rPr lang="en-GB" sz="2200" dirty="0">
                <a:solidFill>
                  <a:schemeClr val="tx1"/>
                </a:solidFill>
                <a:latin typeface="+mn-lt"/>
                <a:cs typeface="Arial" charset="0"/>
              </a:rPr>
              <a:t> maintenance</a:t>
            </a:r>
          </a:p>
          <a:p>
            <a:pPr eaLnBrk="1" hangingPunct="1">
              <a:spcBef>
                <a:spcPct val="0"/>
              </a:spcBef>
              <a:spcAft>
                <a:spcPct val="40000"/>
              </a:spcAft>
              <a:buFont typeface="Arial" charset="0"/>
              <a:buAutoNum type="arabicPeriod"/>
            </a:pPr>
            <a:r>
              <a:rPr lang="en-GB" sz="2200" dirty="0">
                <a:solidFill>
                  <a:schemeClr val="tx1"/>
                </a:solidFill>
                <a:latin typeface="+mn-lt"/>
                <a:cs typeface="Arial" charset="0"/>
              </a:rPr>
              <a:t>should be </a:t>
            </a:r>
            <a:r>
              <a:rPr lang="en-GB" sz="2200" b="1" dirty="0">
                <a:solidFill>
                  <a:schemeClr val="tx1"/>
                </a:solidFill>
                <a:latin typeface="+mn-lt"/>
                <a:cs typeface="Arial" charset="0"/>
              </a:rPr>
              <a:t>cost effective</a:t>
            </a:r>
            <a:r>
              <a:rPr lang="en-GB" sz="2200" dirty="0">
                <a:solidFill>
                  <a:schemeClr val="tx1"/>
                </a:solidFill>
                <a:latin typeface="+mn-lt"/>
                <a:cs typeface="Arial" charset="0"/>
              </a:rPr>
              <a:t> </a:t>
            </a:r>
          </a:p>
          <a:p>
            <a:pPr eaLnBrk="1" hangingPunct="1">
              <a:spcBef>
                <a:spcPct val="0"/>
              </a:spcBef>
              <a:spcAft>
                <a:spcPct val="40000"/>
              </a:spcAft>
              <a:buFont typeface="Arial" charset="0"/>
              <a:buAutoNum type="arabicPeriod"/>
            </a:pPr>
            <a:r>
              <a:rPr lang="en-GB" sz="2200" dirty="0">
                <a:solidFill>
                  <a:schemeClr val="tx1"/>
                </a:solidFill>
                <a:latin typeface="+mn-lt"/>
                <a:cs typeface="Arial" charset="0"/>
              </a:rPr>
              <a:t> should </a:t>
            </a:r>
            <a:r>
              <a:rPr lang="en-GB" sz="2200" b="1" dirty="0">
                <a:solidFill>
                  <a:schemeClr val="tx1"/>
                </a:solidFill>
                <a:latin typeface="+mn-lt"/>
                <a:cs typeface="Arial" charset="0"/>
              </a:rPr>
              <a:t>produce</a:t>
            </a:r>
            <a:r>
              <a:rPr lang="en-GB" sz="2200" dirty="0">
                <a:solidFill>
                  <a:schemeClr val="tx1"/>
                </a:solidFill>
                <a:latin typeface="+mn-lt"/>
                <a:cs typeface="Arial" charset="0"/>
              </a:rPr>
              <a:t> and not require </a:t>
            </a:r>
            <a:r>
              <a:rPr lang="en-GB" sz="2200" b="1" dirty="0">
                <a:solidFill>
                  <a:schemeClr val="tx1"/>
                </a:solidFill>
                <a:latin typeface="+mn-lt"/>
                <a:cs typeface="Arial" charset="0"/>
              </a:rPr>
              <a:t>energy </a:t>
            </a:r>
            <a:r>
              <a:rPr lang="en-GB" sz="2200" dirty="0">
                <a:solidFill>
                  <a:schemeClr val="tx1"/>
                </a:solidFill>
                <a:latin typeface="+mn-lt"/>
                <a:cs typeface="Arial" charset="0"/>
              </a:rPr>
              <a:t>(e.g. biogas)</a:t>
            </a:r>
          </a:p>
          <a:p>
            <a:pPr eaLnBrk="1" hangingPunct="1">
              <a:spcBef>
                <a:spcPct val="0"/>
              </a:spcBef>
              <a:spcAft>
                <a:spcPct val="40000"/>
              </a:spcAft>
              <a:buFont typeface="Arial" charset="0"/>
              <a:buAutoNum type="arabicPeriod"/>
            </a:pPr>
            <a:r>
              <a:rPr lang="en-GB" sz="2200" dirty="0">
                <a:solidFill>
                  <a:schemeClr val="tx1"/>
                </a:solidFill>
                <a:latin typeface="+mn-lt"/>
                <a:cs typeface="Arial" charset="0"/>
              </a:rPr>
              <a:t>are usually </a:t>
            </a:r>
            <a:r>
              <a:rPr lang="en-GB" sz="2200" b="1" dirty="0">
                <a:solidFill>
                  <a:schemeClr val="tx1"/>
                </a:solidFill>
                <a:latin typeface="+mn-lt"/>
                <a:cs typeface="Arial" charset="0"/>
              </a:rPr>
              <a:t>decentralized</a:t>
            </a:r>
            <a:endParaRPr lang="en-GB" b="1" dirty="0">
              <a:solidFill>
                <a:schemeClr val="tx1"/>
              </a:solidFill>
              <a:latin typeface="+mn-lt"/>
              <a:cs typeface="Arial" charset="0"/>
            </a:endParaRPr>
          </a:p>
          <a:p>
            <a:pPr eaLnBrk="1" hangingPunct="1">
              <a:spcBef>
                <a:spcPct val="0"/>
              </a:spcBef>
              <a:spcAft>
                <a:spcPct val="40000"/>
              </a:spcAft>
              <a:buFont typeface="Arial" charset="0"/>
              <a:buAutoNum type="arabicPeriod"/>
            </a:pPr>
            <a:r>
              <a:rPr lang="en-GB" sz="2400" dirty="0">
                <a:solidFill>
                  <a:schemeClr val="tx1"/>
                </a:solidFill>
                <a:latin typeface="+mn-lt"/>
                <a:cs typeface="Arial" charset="0"/>
              </a:rPr>
              <a:t>should</a:t>
            </a:r>
            <a:r>
              <a:rPr lang="en-GB" sz="2400" b="1" dirty="0">
                <a:solidFill>
                  <a:schemeClr val="tx1"/>
                </a:solidFill>
                <a:latin typeface="+mn-lt"/>
                <a:cs typeface="Arial" charset="0"/>
              </a:rPr>
              <a:t> </a:t>
            </a:r>
            <a:r>
              <a:rPr lang="en-GB" sz="2400" b="1" dirty="0">
                <a:solidFill>
                  <a:srgbClr val="FF0000"/>
                </a:solidFill>
                <a:latin typeface="+mn-lt"/>
                <a:cs typeface="Arial" charset="0"/>
              </a:rPr>
              <a:t>reuse nutrients</a:t>
            </a:r>
            <a:r>
              <a:rPr lang="en-GB" sz="2400" dirty="0">
                <a:solidFill>
                  <a:schemeClr val="tx1"/>
                </a:solidFill>
                <a:latin typeface="+mn-lt"/>
                <a:cs typeface="Arial" charset="0"/>
              </a:rPr>
              <a:t>, and </a:t>
            </a:r>
            <a:r>
              <a:rPr lang="en-GB" sz="2400" b="1" dirty="0">
                <a:solidFill>
                  <a:srgbClr val="FF0000"/>
                </a:solidFill>
                <a:latin typeface="+mn-lt"/>
                <a:cs typeface="Arial" charset="0"/>
              </a:rPr>
              <a:t>water</a:t>
            </a:r>
            <a:r>
              <a:rPr lang="en-GB" sz="2400" b="1" dirty="0">
                <a:solidFill>
                  <a:srgbClr val="0070C0"/>
                </a:solidFill>
                <a:latin typeface="+mn-lt"/>
                <a:cs typeface="Arial" charset="0"/>
              </a:rPr>
              <a:t> </a:t>
            </a:r>
            <a:r>
              <a:rPr lang="en-GB" sz="2400" dirty="0">
                <a:solidFill>
                  <a:schemeClr val="tx1"/>
                </a:solidFill>
                <a:latin typeface="+mn-lt"/>
                <a:cs typeface="Arial" charset="0"/>
              </a:rPr>
              <a:t>contained in wastewater</a:t>
            </a:r>
          </a:p>
        </p:txBody>
      </p:sp>
      <p:sp>
        <p:nvSpPr>
          <p:cNvPr id="7" name="Text Box 5"/>
          <p:cNvSpPr txBox="1">
            <a:spLocks noChangeArrowheads="1"/>
          </p:cNvSpPr>
          <p:nvPr/>
        </p:nvSpPr>
        <p:spPr bwMode="auto">
          <a:xfrm>
            <a:off x="1795463" y="6680200"/>
            <a:ext cx="11033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en-GB" sz="900">
                <a:solidFill>
                  <a:srgbClr val="C0C0C0"/>
                </a:solidFill>
                <a:cs typeface="Arial" charset="0"/>
              </a:rPr>
              <a:t>J. Heeb</a:t>
            </a:r>
          </a:p>
        </p:txBody>
      </p:sp>
      <p:sp>
        <p:nvSpPr>
          <p:cNvPr id="8" name="Text Box 6"/>
          <p:cNvSpPr txBox="1">
            <a:spLocks noChangeArrowheads="1"/>
          </p:cNvSpPr>
          <p:nvPr/>
        </p:nvSpPr>
        <p:spPr bwMode="auto">
          <a:xfrm>
            <a:off x="4035425" y="6680200"/>
            <a:ext cx="1101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en-GB" sz="900">
                <a:solidFill>
                  <a:srgbClr val="C0C0C0"/>
                </a:solidFill>
                <a:cs typeface="Arial" charset="0"/>
              </a:rPr>
              <a:t>K. Conradin</a:t>
            </a:r>
          </a:p>
        </p:txBody>
      </p:sp>
      <p:sp>
        <p:nvSpPr>
          <p:cNvPr id="9" name="Text Box 7"/>
          <p:cNvSpPr txBox="1">
            <a:spLocks noChangeArrowheads="1"/>
          </p:cNvSpPr>
          <p:nvPr/>
        </p:nvSpPr>
        <p:spPr bwMode="auto">
          <a:xfrm>
            <a:off x="11113" y="6680200"/>
            <a:ext cx="11033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en-GB" sz="900">
                <a:solidFill>
                  <a:schemeClr val="tx1"/>
                </a:solidFill>
                <a:cs typeface="Arial" charset="0"/>
              </a:rPr>
              <a:t>K. Conradin</a:t>
            </a:r>
          </a:p>
        </p:txBody>
      </p:sp>
      <p:pic>
        <p:nvPicPr>
          <p:cNvPr id="10" name="Picture 8" descr="m4-7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37188"/>
            <a:ext cx="7886700" cy="143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2952750" y="6688138"/>
            <a:ext cx="706438" cy="22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en-GB" sz="900">
                <a:solidFill>
                  <a:srgbClr val="DDDDDD"/>
                </a:solidFill>
                <a:cs typeface="Arial" charset="0"/>
              </a:rPr>
              <a:t>J.</a:t>
            </a:r>
            <a:r>
              <a:rPr lang="en-GB" sz="900">
                <a:solidFill>
                  <a:schemeClr val="tx1"/>
                </a:solidFill>
                <a:cs typeface="Arial" charset="0"/>
              </a:rPr>
              <a:t> </a:t>
            </a:r>
            <a:r>
              <a:rPr lang="en-GB" sz="900">
                <a:solidFill>
                  <a:srgbClr val="DDDDDD"/>
                </a:solidFill>
                <a:cs typeface="Arial" charset="0"/>
              </a:rPr>
              <a:t>H</a:t>
            </a:r>
            <a:r>
              <a:rPr lang="en-GB" sz="900">
                <a:solidFill>
                  <a:schemeClr val="tx1"/>
                </a:solidFill>
                <a:cs typeface="Arial" charset="0"/>
              </a:rPr>
              <a:t>eeb</a:t>
            </a:r>
          </a:p>
        </p:txBody>
      </p:sp>
      <p:sp>
        <p:nvSpPr>
          <p:cNvPr id="12" name="Text Box 10"/>
          <p:cNvSpPr txBox="1">
            <a:spLocks noChangeArrowheads="1"/>
          </p:cNvSpPr>
          <p:nvPr/>
        </p:nvSpPr>
        <p:spPr bwMode="auto">
          <a:xfrm>
            <a:off x="5707063" y="6678613"/>
            <a:ext cx="1200150" cy="22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en-GB" sz="900">
                <a:solidFill>
                  <a:srgbClr val="969696"/>
                </a:solidFill>
                <a:cs typeface="Arial" charset="0"/>
              </a:rPr>
              <a:t>P. Jenssen</a:t>
            </a:r>
          </a:p>
        </p:txBody>
      </p:sp>
      <p:sp>
        <p:nvSpPr>
          <p:cNvPr id="13" name="Text Box 11"/>
          <p:cNvSpPr txBox="1">
            <a:spLocks noChangeArrowheads="1"/>
          </p:cNvSpPr>
          <p:nvPr/>
        </p:nvSpPr>
        <p:spPr bwMode="auto">
          <a:xfrm>
            <a:off x="-36513" y="6678613"/>
            <a:ext cx="1201738" cy="22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en-GB" sz="900">
                <a:solidFill>
                  <a:srgbClr val="C0C0C0"/>
                </a:solidFill>
                <a:cs typeface="Arial" charset="0"/>
              </a:rPr>
              <a:t>P. Jenssen</a:t>
            </a:r>
          </a:p>
        </p:txBody>
      </p:sp>
      <p:sp>
        <p:nvSpPr>
          <p:cNvPr id="14" name="Text Box 12"/>
          <p:cNvSpPr txBox="1">
            <a:spLocks noChangeArrowheads="1"/>
          </p:cNvSpPr>
          <p:nvPr/>
        </p:nvSpPr>
        <p:spPr bwMode="auto">
          <a:xfrm>
            <a:off x="4643438" y="6678613"/>
            <a:ext cx="1201737" cy="22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en-GB" sz="900">
                <a:solidFill>
                  <a:srgbClr val="C0C0C0"/>
                </a:solidFill>
                <a:cs typeface="Arial" charset="0"/>
              </a:rPr>
              <a:t>K. Conradin</a:t>
            </a:r>
          </a:p>
        </p:txBody>
      </p:sp>
      <p:pic>
        <p:nvPicPr>
          <p:cNvPr id="1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5356225"/>
            <a:ext cx="1306513" cy="1512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4"/>
          <p:cNvSpPr txBox="1">
            <a:spLocks noChangeArrowheads="1"/>
          </p:cNvSpPr>
          <p:nvPr/>
        </p:nvSpPr>
        <p:spPr bwMode="auto">
          <a:xfrm>
            <a:off x="323850" y="701675"/>
            <a:ext cx="8509000" cy="956288"/>
          </a:xfrm>
          <a:prstGeom prst="rect">
            <a:avLst/>
          </a:prstGeom>
          <a:solidFill>
            <a:srgbClr val="FFFF99"/>
          </a:solidFill>
          <a:ln w="9525">
            <a:solidFill>
              <a:schemeClr val="tx1"/>
            </a:solidFill>
            <a:miter lim="800000"/>
            <a:headEnd/>
            <a:tailEnd/>
          </a:ln>
        </p:spPr>
        <p:txBody>
          <a:bodyPr lIns="90000" tIns="46800" rIns="90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de-CH" sz="2800" dirty="0" err="1">
                <a:solidFill>
                  <a:srgbClr val="FF0000"/>
                </a:solidFill>
                <a:latin typeface="+mn-lt"/>
                <a:cs typeface="Arial" charset="0"/>
              </a:rPr>
              <a:t>We</a:t>
            </a:r>
            <a:r>
              <a:rPr lang="de-CH" sz="2800" dirty="0">
                <a:solidFill>
                  <a:srgbClr val="FF0000"/>
                </a:solidFill>
                <a:latin typeface="+mn-lt"/>
                <a:cs typeface="Arial" charset="0"/>
              </a:rPr>
              <a:t> </a:t>
            </a:r>
            <a:r>
              <a:rPr lang="de-CH" sz="2800" dirty="0" err="1">
                <a:solidFill>
                  <a:srgbClr val="FF0000"/>
                </a:solidFill>
                <a:latin typeface="+mn-lt"/>
                <a:cs typeface="Arial" charset="0"/>
              </a:rPr>
              <a:t>need</a:t>
            </a:r>
            <a:r>
              <a:rPr lang="de-CH" sz="2800" dirty="0">
                <a:solidFill>
                  <a:srgbClr val="FF0000"/>
                </a:solidFill>
                <a:latin typeface="+mn-lt"/>
                <a:cs typeface="Arial" charset="0"/>
              </a:rPr>
              <a:t> </a:t>
            </a:r>
            <a:r>
              <a:rPr lang="de-CH" sz="2800" dirty="0" err="1">
                <a:solidFill>
                  <a:srgbClr val="FF0000"/>
                </a:solidFill>
                <a:latin typeface="+mn-lt"/>
                <a:cs typeface="Arial" charset="0"/>
              </a:rPr>
              <a:t>to</a:t>
            </a:r>
            <a:r>
              <a:rPr lang="de-CH" sz="2800" dirty="0">
                <a:solidFill>
                  <a:srgbClr val="FF0000"/>
                </a:solidFill>
                <a:latin typeface="+mn-lt"/>
                <a:cs typeface="Arial" charset="0"/>
              </a:rPr>
              <a:t> </a:t>
            </a:r>
            <a:r>
              <a:rPr lang="de-CH" sz="2800" dirty="0" err="1">
                <a:solidFill>
                  <a:srgbClr val="FF0000"/>
                </a:solidFill>
                <a:latin typeface="+mn-lt"/>
                <a:cs typeface="Arial" charset="0"/>
              </a:rPr>
              <a:t>rethink</a:t>
            </a:r>
            <a:r>
              <a:rPr lang="de-CH" sz="2800" dirty="0">
                <a:solidFill>
                  <a:srgbClr val="FF0000"/>
                </a:solidFill>
                <a:latin typeface="+mn-lt"/>
                <a:cs typeface="Arial" charset="0"/>
              </a:rPr>
              <a:t> </a:t>
            </a:r>
            <a:r>
              <a:rPr lang="de-CH" sz="2800" dirty="0" err="1">
                <a:solidFill>
                  <a:srgbClr val="FF0000"/>
                </a:solidFill>
                <a:latin typeface="+mn-lt"/>
                <a:cs typeface="Arial" charset="0"/>
              </a:rPr>
              <a:t>our</a:t>
            </a:r>
            <a:r>
              <a:rPr lang="de-CH" sz="2800" dirty="0">
                <a:solidFill>
                  <a:srgbClr val="FF0000"/>
                </a:solidFill>
                <a:latin typeface="+mn-lt"/>
                <a:cs typeface="Arial" charset="0"/>
              </a:rPr>
              <a:t> </a:t>
            </a:r>
            <a:r>
              <a:rPr lang="de-CH" sz="2800" dirty="0" err="1">
                <a:solidFill>
                  <a:srgbClr val="FF0000"/>
                </a:solidFill>
                <a:latin typeface="+mn-lt"/>
                <a:cs typeface="Arial" charset="0"/>
              </a:rPr>
              <a:t>sanitation</a:t>
            </a:r>
            <a:r>
              <a:rPr lang="de-CH" sz="2800" dirty="0">
                <a:solidFill>
                  <a:srgbClr val="FF0000"/>
                </a:solidFill>
                <a:latin typeface="+mn-lt"/>
                <a:cs typeface="Arial" charset="0"/>
              </a:rPr>
              <a:t> </a:t>
            </a:r>
            <a:r>
              <a:rPr lang="de-CH" sz="2800" dirty="0" err="1">
                <a:solidFill>
                  <a:srgbClr val="FF0000"/>
                </a:solidFill>
                <a:latin typeface="+mn-lt"/>
                <a:cs typeface="Arial" charset="0"/>
              </a:rPr>
              <a:t>approach</a:t>
            </a:r>
            <a:r>
              <a:rPr lang="de-CH" sz="2800" dirty="0">
                <a:solidFill>
                  <a:srgbClr val="FF0000"/>
                </a:solidFill>
                <a:latin typeface="+mn-lt"/>
                <a:cs typeface="Arial" charset="0"/>
              </a:rPr>
              <a:t>; a </a:t>
            </a:r>
            <a:r>
              <a:rPr lang="de-CH" sz="2800" dirty="0" err="1">
                <a:solidFill>
                  <a:srgbClr val="FF0000"/>
                </a:solidFill>
                <a:latin typeface="+mn-lt"/>
                <a:cs typeface="Arial" charset="0"/>
              </a:rPr>
              <a:t>new</a:t>
            </a:r>
            <a:r>
              <a:rPr lang="de-CH" sz="2800" dirty="0">
                <a:solidFill>
                  <a:srgbClr val="FF0000"/>
                </a:solidFill>
                <a:latin typeface="+mn-lt"/>
                <a:cs typeface="Arial" charset="0"/>
              </a:rPr>
              <a:t> </a:t>
            </a:r>
            <a:r>
              <a:rPr lang="de-CH" sz="2800" dirty="0" err="1">
                <a:solidFill>
                  <a:srgbClr val="FF0000"/>
                </a:solidFill>
                <a:latin typeface="+mn-lt"/>
                <a:cs typeface="Arial" charset="0"/>
              </a:rPr>
              <a:t>philosophy</a:t>
            </a:r>
            <a:r>
              <a:rPr lang="de-CH" sz="2800" dirty="0">
                <a:solidFill>
                  <a:srgbClr val="FF0000"/>
                </a:solidFill>
                <a:latin typeface="+mn-lt"/>
                <a:cs typeface="Arial" charset="0"/>
              </a:rPr>
              <a:t> </a:t>
            </a:r>
            <a:r>
              <a:rPr lang="de-CH" sz="2800" dirty="0" err="1">
                <a:solidFill>
                  <a:srgbClr val="FF0000"/>
                </a:solidFill>
                <a:latin typeface="+mn-lt"/>
                <a:cs typeface="Arial" charset="0"/>
              </a:rPr>
              <a:t>is</a:t>
            </a:r>
            <a:r>
              <a:rPr lang="de-CH" sz="2800" dirty="0">
                <a:solidFill>
                  <a:srgbClr val="FF0000"/>
                </a:solidFill>
                <a:latin typeface="+mn-lt"/>
                <a:cs typeface="Arial" charset="0"/>
              </a:rPr>
              <a:t> </a:t>
            </a:r>
            <a:r>
              <a:rPr lang="de-CH" sz="2800" dirty="0" err="1">
                <a:solidFill>
                  <a:srgbClr val="FF0000"/>
                </a:solidFill>
                <a:latin typeface="+mn-lt"/>
                <a:cs typeface="Arial" charset="0"/>
              </a:rPr>
              <a:t>needed</a:t>
            </a:r>
            <a:r>
              <a:rPr lang="de-CH" sz="2800" dirty="0">
                <a:solidFill>
                  <a:srgbClr val="FF0000"/>
                </a:solidFill>
                <a:latin typeface="+mn-lt"/>
                <a:cs typeface="Arial" charset="0"/>
              </a:rPr>
              <a:t>!</a:t>
            </a:r>
          </a:p>
        </p:txBody>
      </p:sp>
    </p:spTree>
    <p:extLst>
      <p:ext uri="{BB962C8B-B14F-4D97-AF65-F5344CB8AC3E}">
        <p14:creationId xmlns:p14="http://schemas.microsoft.com/office/powerpoint/2010/main" val="280475004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383"/>
          <a:stretch/>
        </p:blipFill>
        <p:spPr bwMode="auto">
          <a:xfrm>
            <a:off x="1117602" y="186267"/>
            <a:ext cx="6790266" cy="46148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ext Box 17"/>
          <p:cNvSpPr txBox="1">
            <a:spLocks noChangeArrowheads="1"/>
          </p:cNvSpPr>
          <p:nvPr/>
        </p:nvSpPr>
        <p:spPr bwMode="auto">
          <a:xfrm>
            <a:off x="169333" y="4868864"/>
            <a:ext cx="8703734" cy="833178"/>
          </a:xfrm>
          <a:prstGeom prst="rect">
            <a:avLst/>
          </a:prstGeom>
          <a:noFill/>
          <a:ln w="25400">
            <a:solidFill>
              <a:schemeClr val="folHlink"/>
            </a:solidFill>
            <a:miter lim="800000"/>
            <a:headEnd/>
            <a:tailEnd/>
          </a:ln>
          <a:extLst>
            <a:ext uri="{909E8E84-426E-40dd-AFC4-6F175D3DCCD1}">
              <a14:hiddenFill xmlns="" xmlns:a14="http://schemas.microsoft.com/office/drawing/2010/main">
                <a:solidFill>
                  <a:srgbClr val="FFFFFF"/>
                </a:solidFill>
              </a14:hiddenFill>
            </a:ext>
          </a:extLst>
        </p:spPr>
        <p:txBody>
          <a:bodyPr wrap="square"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algn="ctr" eaLnBrk="1" hangingPunct="1"/>
            <a:r>
              <a:rPr lang="en-US" sz="2400" b="1" dirty="0">
                <a:solidFill>
                  <a:schemeClr val="tx1"/>
                </a:solidFill>
                <a:latin typeface="+mn-lt"/>
                <a:cs typeface="Arial" charset="0"/>
              </a:rPr>
              <a:t>The basic principle of ecological sanitation is to </a:t>
            </a:r>
            <a:r>
              <a:rPr lang="en-US" sz="2400" b="1" dirty="0">
                <a:solidFill>
                  <a:srgbClr val="FF0000"/>
                </a:solidFill>
                <a:latin typeface="+mn-lt"/>
                <a:cs typeface="Arial" charset="0"/>
              </a:rPr>
              <a:t>close</a:t>
            </a:r>
            <a:r>
              <a:rPr lang="en-US" sz="2400" b="1" dirty="0">
                <a:solidFill>
                  <a:schemeClr val="tx1"/>
                </a:solidFill>
                <a:latin typeface="+mn-lt"/>
                <a:cs typeface="Arial" charset="0"/>
              </a:rPr>
              <a:t> the loop between sanitation and agriculture </a:t>
            </a:r>
            <a:r>
              <a:rPr lang="en-US" sz="2400" b="1" dirty="0">
                <a:solidFill>
                  <a:srgbClr val="FF0000"/>
                </a:solidFill>
                <a:latin typeface="+mn-lt"/>
                <a:cs typeface="Arial" charset="0"/>
              </a:rPr>
              <a:t>without compromising health</a:t>
            </a:r>
            <a:endParaRPr lang="de-DE" sz="2400" b="1" dirty="0">
              <a:solidFill>
                <a:srgbClr val="FF0000"/>
              </a:solidFill>
              <a:latin typeface="+mn-lt"/>
              <a:cs typeface="Arial" charset="0"/>
            </a:endParaRPr>
          </a:p>
        </p:txBody>
      </p:sp>
    </p:spTree>
    <p:extLst>
      <p:ext uri="{BB962C8B-B14F-4D97-AF65-F5344CB8AC3E}">
        <p14:creationId xmlns:p14="http://schemas.microsoft.com/office/powerpoint/2010/main" val="189524150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34" y="203196"/>
            <a:ext cx="8263466" cy="572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87047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86511" y="138684"/>
            <a:ext cx="3930396" cy="5733288"/>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549900" y="536828"/>
            <a:ext cx="2386330" cy="422275"/>
          </a:xfrm>
          <a:prstGeom prst="rect">
            <a:avLst/>
          </a:prstGeom>
        </p:spPr>
        <p:txBody>
          <a:bodyPr vert="horz" wrap="square" lIns="0" tIns="13335" rIns="0" bIns="0" rtlCol="0">
            <a:spAutoFit/>
          </a:bodyPr>
          <a:lstStyle/>
          <a:p>
            <a:pPr marL="12700">
              <a:lnSpc>
                <a:spcPct val="100000"/>
              </a:lnSpc>
              <a:spcBef>
                <a:spcPts val="105"/>
              </a:spcBef>
            </a:pPr>
            <a:r>
              <a:rPr sz="2600" u="heavy" spc="-25" dirty="0">
                <a:uFill>
                  <a:solidFill>
                    <a:srgbClr val="000000"/>
                  </a:solidFill>
                </a:uFill>
                <a:latin typeface="Arial"/>
                <a:cs typeface="Arial"/>
              </a:rPr>
              <a:t>Vomiting</a:t>
            </a:r>
            <a:r>
              <a:rPr sz="2600" u="heavy" spc="-70" dirty="0">
                <a:uFill>
                  <a:solidFill>
                    <a:srgbClr val="000000"/>
                  </a:solidFill>
                </a:uFill>
                <a:latin typeface="Arial"/>
                <a:cs typeface="Arial"/>
              </a:rPr>
              <a:t> </a:t>
            </a:r>
            <a:r>
              <a:rPr sz="2600" u="heavy" spc="-5" dirty="0">
                <a:uFill>
                  <a:solidFill>
                    <a:srgbClr val="000000"/>
                  </a:solidFill>
                </a:uFill>
                <a:latin typeface="Arial"/>
                <a:cs typeface="Arial"/>
              </a:rPr>
              <a:t>reflex</a:t>
            </a:r>
            <a:endParaRPr sz="2600">
              <a:latin typeface="Arial"/>
              <a:cs typeface="Arial"/>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7" name="object 7"/>
          <p:cNvSpPr txBox="1">
            <a:spLocks noGrp="1"/>
          </p:cNvSpPr>
          <p:nvPr>
            <p:ph type="body" idx="1"/>
          </p:nvPr>
        </p:nvSpPr>
        <p:spPr>
          <a:prstGeom prst="rect">
            <a:avLst/>
          </a:prstGeom>
        </p:spPr>
        <p:txBody>
          <a:bodyPr vert="horz" wrap="square" lIns="0" tIns="13335" rIns="0" bIns="0" rtlCol="0">
            <a:spAutoFit/>
          </a:bodyPr>
          <a:lstStyle/>
          <a:p>
            <a:pPr marL="4311015" marR="739775">
              <a:lnSpc>
                <a:spcPct val="100000"/>
              </a:lnSpc>
              <a:spcBef>
                <a:spcPts val="105"/>
              </a:spcBef>
            </a:pPr>
            <a:r>
              <a:rPr dirty="0"/>
              <a:t>Enterotoxins in the gut  cause gut cells to</a:t>
            </a:r>
            <a:r>
              <a:rPr spc="-50" dirty="0"/>
              <a:t> </a:t>
            </a:r>
            <a:r>
              <a:rPr dirty="0"/>
              <a:t>release</a:t>
            </a:r>
          </a:p>
          <a:p>
            <a:pPr marL="4311015" marR="158115">
              <a:lnSpc>
                <a:spcPct val="100000"/>
              </a:lnSpc>
            </a:pPr>
            <a:r>
              <a:rPr dirty="0">
                <a:solidFill>
                  <a:srgbClr val="FF0000"/>
                </a:solidFill>
              </a:rPr>
              <a:t>serotinin </a:t>
            </a:r>
            <a:r>
              <a:rPr dirty="0"/>
              <a:t>which stimulates</a:t>
            </a:r>
            <a:r>
              <a:rPr spc="-85" dirty="0"/>
              <a:t> </a:t>
            </a:r>
            <a:r>
              <a:rPr dirty="0"/>
              <a:t>the  </a:t>
            </a:r>
            <a:r>
              <a:rPr dirty="0">
                <a:solidFill>
                  <a:srgbClr val="FF0000"/>
                </a:solidFill>
              </a:rPr>
              <a:t>vagus</a:t>
            </a:r>
            <a:r>
              <a:rPr spc="-10" dirty="0">
                <a:solidFill>
                  <a:srgbClr val="FF0000"/>
                </a:solidFill>
              </a:rPr>
              <a:t> </a:t>
            </a:r>
            <a:r>
              <a:rPr dirty="0">
                <a:solidFill>
                  <a:srgbClr val="FF0000"/>
                </a:solidFill>
              </a:rPr>
              <a:t>nerve</a:t>
            </a:r>
          </a:p>
          <a:p>
            <a:pPr marL="4298315">
              <a:lnSpc>
                <a:spcPct val="100000"/>
              </a:lnSpc>
              <a:spcBef>
                <a:spcPts val="15"/>
              </a:spcBef>
            </a:pPr>
            <a:endParaRPr sz="2700"/>
          </a:p>
          <a:p>
            <a:pPr marL="4311015" marR="5080">
              <a:lnSpc>
                <a:spcPct val="100000"/>
              </a:lnSpc>
              <a:spcBef>
                <a:spcPts val="5"/>
              </a:spcBef>
            </a:pPr>
            <a:r>
              <a:rPr dirty="0"/>
              <a:t>Small intestine contracts and  oesophagus pulls the</a:t>
            </a:r>
            <a:r>
              <a:rPr spc="-45" dirty="0"/>
              <a:t> </a:t>
            </a:r>
            <a:r>
              <a:rPr dirty="0"/>
              <a:t>stomach  up -</a:t>
            </a:r>
            <a:r>
              <a:rPr spc="-15" dirty="0"/>
              <a:t> </a:t>
            </a:r>
            <a:r>
              <a:rPr dirty="0"/>
              <a:t>vomit!</a:t>
            </a:r>
          </a:p>
          <a:p>
            <a:pPr marL="4298315">
              <a:lnSpc>
                <a:spcPct val="100000"/>
              </a:lnSpc>
              <a:spcBef>
                <a:spcPts val="15"/>
              </a:spcBef>
            </a:pPr>
            <a:endParaRPr sz="2700"/>
          </a:p>
          <a:p>
            <a:pPr marL="4311015" marR="356235">
              <a:lnSpc>
                <a:spcPct val="100000"/>
              </a:lnSpc>
            </a:pPr>
            <a:r>
              <a:rPr i="1" dirty="0">
                <a:solidFill>
                  <a:srgbClr val="1F487C"/>
                </a:solidFill>
                <a:latin typeface="Arial"/>
                <a:cs typeface="Arial"/>
              </a:rPr>
              <a:t>Staphylococcus aureus and  Bacillus cereus</a:t>
            </a:r>
            <a:r>
              <a:rPr i="1" spc="-60" dirty="0">
                <a:solidFill>
                  <a:srgbClr val="1F487C"/>
                </a:solidFill>
                <a:latin typeface="Arial"/>
                <a:cs typeface="Arial"/>
              </a:rPr>
              <a:t> </a:t>
            </a:r>
            <a:r>
              <a:rPr dirty="0">
                <a:solidFill>
                  <a:srgbClr val="1F487C"/>
                </a:solidFill>
              </a:rPr>
              <a:t>enterotoxins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7868" y="173567"/>
            <a:ext cx="6233470" cy="2603500"/>
          </a:xfrm>
          <a:prstGeom prst="rect">
            <a:avLst/>
          </a:prstGeom>
        </p:spPr>
      </p:pic>
      <p:pic>
        <p:nvPicPr>
          <p:cNvPr id="5" name="Picture 4"/>
          <p:cNvPicPr>
            <a:picLocks noChangeAspect="1"/>
          </p:cNvPicPr>
          <p:nvPr/>
        </p:nvPicPr>
        <p:blipFill>
          <a:blip r:embed="rId3"/>
          <a:stretch>
            <a:fillRect/>
          </a:stretch>
        </p:blipFill>
        <p:spPr>
          <a:xfrm>
            <a:off x="254002" y="2929863"/>
            <a:ext cx="6214533" cy="3036274"/>
          </a:xfrm>
          <a:prstGeom prst="rect">
            <a:avLst/>
          </a:prstGeom>
        </p:spPr>
      </p:pic>
      <p:pic>
        <p:nvPicPr>
          <p:cNvPr id="6" name="Picture 5"/>
          <p:cNvPicPr>
            <a:picLocks noChangeAspect="1"/>
          </p:cNvPicPr>
          <p:nvPr/>
        </p:nvPicPr>
        <p:blipFill>
          <a:blip r:embed="rId4"/>
          <a:stretch>
            <a:fillRect/>
          </a:stretch>
        </p:blipFill>
        <p:spPr>
          <a:xfrm>
            <a:off x="6521337" y="2777067"/>
            <a:ext cx="2487195" cy="1848634"/>
          </a:xfrm>
          <a:prstGeom prst="rect">
            <a:avLst/>
          </a:prstGeom>
        </p:spPr>
      </p:pic>
    </p:spTree>
    <p:extLst>
      <p:ext uri="{BB962C8B-B14F-4D97-AF65-F5344CB8AC3E}">
        <p14:creationId xmlns:p14="http://schemas.microsoft.com/office/powerpoint/2010/main" val="144144102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734" y="274639"/>
            <a:ext cx="6678083" cy="5008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1236133" y="5503333"/>
            <a:ext cx="4639734" cy="369332"/>
          </a:xfrm>
          <a:prstGeom prst="rect">
            <a:avLst/>
          </a:prstGeom>
          <a:noFill/>
        </p:spPr>
        <p:txBody>
          <a:bodyPr wrap="square" rtlCol="0">
            <a:spAutoFit/>
          </a:bodyPr>
          <a:lstStyle/>
          <a:p>
            <a:r>
              <a:rPr lang="en-US" b="1" dirty="0"/>
              <a:t>Double-vault Urine diverting composting Toilet</a:t>
            </a:r>
          </a:p>
        </p:txBody>
      </p:sp>
    </p:spTree>
    <p:extLst>
      <p:ext uri="{BB962C8B-B14F-4D97-AF65-F5344CB8AC3E}">
        <p14:creationId xmlns:p14="http://schemas.microsoft.com/office/powerpoint/2010/main" val="341545224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39" y="209550"/>
            <a:ext cx="8466665" cy="5816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4735213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995" y="347133"/>
            <a:ext cx="7095066" cy="532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0530380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59" y="152397"/>
            <a:ext cx="8483600" cy="561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806586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66725" y="1365250"/>
            <a:ext cx="4722813" cy="32305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GB" sz="2000" b="1" dirty="0">
                <a:ea typeface="ＭＳ Ｐゴシック" charset="0"/>
                <a:cs typeface="ＭＳ Ｐゴシック" charset="0"/>
              </a:rPr>
              <a:t>Biogas as a sustainable energy source from  wastewater:</a:t>
            </a:r>
          </a:p>
          <a:p>
            <a:pPr lvl="1">
              <a:buFont typeface="Wingdings" charset="0"/>
              <a:buChar char="ð"/>
            </a:pPr>
            <a:r>
              <a:rPr lang="en-GB" sz="2000" dirty="0">
                <a:ea typeface="ＭＳ Ｐゴシック" charset="0"/>
              </a:rPr>
              <a:t>For cooking</a:t>
            </a:r>
          </a:p>
          <a:p>
            <a:pPr lvl="1">
              <a:buFont typeface="Wingdings" charset="0"/>
              <a:buChar char="ð"/>
            </a:pPr>
            <a:r>
              <a:rPr lang="en-GB" sz="2000" dirty="0">
                <a:ea typeface="ＭＳ Ｐゴシック" charset="0"/>
              </a:rPr>
              <a:t>For heating</a:t>
            </a:r>
          </a:p>
          <a:p>
            <a:pPr lvl="1">
              <a:buFont typeface="Wingdings" charset="0"/>
              <a:buChar char="ð"/>
            </a:pPr>
            <a:r>
              <a:rPr lang="en-GB" sz="2000" dirty="0">
                <a:ea typeface="ＭＳ Ｐゴシック" charset="0"/>
              </a:rPr>
              <a:t>For lights</a:t>
            </a:r>
          </a:p>
          <a:p>
            <a:pPr lvl="1">
              <a:buFont typeface="Wingdings" charset="0"/>
              <a:buChar char="ð"/>
            </a:pPr>
            <a:r>
              <a:rPr lang="en-GB" sz="2000" dirty="0">
                <a:ea typeface="ＭＳ Ｐゴシック" charset="0"/>
              </a:rPr>
              <a:t>For electricity production</a:t>
            </a:r>
          </a:p>
          <a:p>
            <a:pPr lvl="1">
              <a:buFont typeface="Wingdings" charset="0"/>
              <a:buChar char="ð"/>
            </a:pPr>
            <a:endParaRPr lang="en-GB" sz="2000" dirty="0">
              <a:ea typeface="ＭＳ Ｐゴシック" charset="0"/>
            </a:endParaRPr>
          </a:p>
          <a:p>
            <a:pPr lvl="1">
              <a:buFont typeface="Wingdings" charset="0"/>
              <a:buChar char="ð"/>
            </a:pPr>
            <a:endParaRPr lang="en-GB" sz="2000" dirty="0">
              <a:ea typeface="ＭＳ Ｐゴシック" charset="0"/>
            </a:endParaRPr>
          </a:p>
          <a:p>
            <a:pPr marL="0" indent="0">
              <a:buFontTx/>
              <a:buNone/>
            </a:pPr>
            <a:r>
              <a:rPr lang="en-GB" sz="2000" b="1" dirty="0">
                <a:ea typeface="ＭＳ Ｐゴシック" charset="0"/>
                <a:cs typeface="ＭＳ Ｐゴシック" charset="0"/>
              </a:rPr>
              <a:t>Reuse of water after treatment:</a:t>
            </a:r>
            <a:endParaRPr lang="en-GB" sz="2000" dirty="0">
              <a:ea typeface="ＭＳ Ｐゴシック" charset="0"/>
              <a:cs typeface="ＭＳ Ｐゴシック" charset="0"/>
            </a:endParaRPr>
          </a:p>
          <a:p>
            <a:pPr lvl="1">
              <a:buFont typeface="Wingdings" charset="0"/>
              <a:buChar char="ð"/>
            </a:pPr>
            <a:r>
              <a:rPr lang="en-GB" sz="2000" dirty="0">
                <a:ea typeface="ＭＳ Ｐゴシック" charset="0"/>
              </a:rPr>
              <a:t>Irrigation in agriculture</a:t>
            </a:r>
          </a:p>
          <a:p>
            <a:pPr lvl="1">
              <a:buFont typeface="Wingdings" charset="0"/>
              <a:buChar char="ð"/>
            </a:pPr>
            <a:r>
              <a:rPr lang="en-GB" sz="2000" dirty="0">
                <a:ea typeface="ＭＳ Ｐゴシック" charset="0"/>
              </a:rPr>
              <a:t>Industry, flush for toilets</a:t>
            </a:r>
          </a:p>
          <a:p>
            <a:pPr lvl="1">
              <a:buFont typeface="Wingdings" charset="0"/>
              <a:buChar char="ð"/>
            </a:pPr>
            <a:r>
              <a:rPr lang="en-GB" sz="2000" dirty="0">
                <a:ea typeface="ＭＳ Ｐゴシック" charset="0"/>
              </a:rPr>
              <a:t>Recharge of groundwater</a:t>
            </a:r>
          </a:p>
        </p:txBody>
      </p:sp>
      <p:sp>
        <p:nvSpPr>
          <p:cNvPr id="6" name="Text Box 9"/>
          <p:cNvSpPr txBox="1">
            <a:spLocks noChangeArrowheads="1"/>
          </p:cNvSpPr>
          <p:nvPr/>
        </p:nvSpPr>
        <p:spPr bwMode="auto">
          <a:xfrm>
            <a:off x="230188" y="366307"/>
            <a:ext cx="8040687" cy="64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4000" tIns="46800" rIns="54000" bIns="46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spcBef>
                <a:spcPct val="10000"/>
              </a:spcBef>
            </a:pPr>
            <a:r>
              <a:rPr lang="en-GB" sz="3600" b="1" dirty="0">
                <a:solidFill>
                  <a:schemeClr val="tx1"/>
                </a:solidFill>
                <a:latin typeface="+mn-lt"/>
              </a:rPr>
              <a:t>Reuse Possibilities:</a:t>
            </a:r>
            <a:endParaRPr lang="de-DE" sz="3600" b="1" dirty="0">
              <a:solidFill>
                <a:schemeClr val="tx1"/>
              </a:solidFill>
              <a:latin typeface="+mn-lt"/>
            </a:endParaRPr>
          </a:p>
        </p:txBody>
      </p:sp>
      <p:pic>
        <p:nvPicPr>
          <p:cNvPr id="7" name="Picture 12" descr="Biogas DSK 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300" y="545571"/>
            <a:ext cx="2667000" cy="2433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4" descr="RIMG00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463" y="3571875"/>
            <a:ext cx="3071812" cy="204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2344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2784"/>
          <a:stretch/>
        </p:blipFill>
        <p:spPr bwMode="auto">
          <a:xfrm>
            <a:off x="179388" y="658276"/>
            <a:ext cx="8338079" cy="48450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344772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19067" cy="5956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648223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297334" cy="59929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849669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5" y="355600"/>
            <a:ext cx="7349067" cy="551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50972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585341" y="209245"/>
            <a:ext cx="5970905" cy="574675"/>
          </a:xfrm>
          <a:prstGeom prst="rect">
            <a:avLst/>
          </a:prstGeom>
        </p:spPr>
        <p:txBody>
          <a:bodyPr vert="horz" wrap="square" lIns="0" tIns="12700" rIns="0" bIns="0" rtlCol="0">
            <a:spAutoFit/>
          </a:bodyPr>
          <a:lstStyle/>
          <a:p>
            <a:pPr marL="12700">
              <a:lnSpc>
                <a:spcPct val="100000"/>
              </a:lnSpc>
              <a:spcBef>
                <a:spcPts val="100"/>
              </a:spcBef>
            </a:pPr>
            <a:r>
              <a:rPr spc="-5" dirty="0"/>
              <a:t>Seasonal </a:t>
            </a:r>
            <a:r>
              <a:rPr spc="-15" dirty="0"/>
              <a:t>VOMITING </a:t>
            </a:r>
            <a:r>
              <a:rPr dirty="0"/>
              <a:t>on the</a:t>
            </a:r>
            <a:r>
              <a:rPr spc="-5" dirty="0"/>
              <a:t> rise</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31140" y="872185"/>
            <a:ext cx="8405495" cy="4928235"/>
          </a:xfrm>
          <a:prstGeom prst="rect">
            <a:avLst/>
          </a:prstGeom>
        </p:spPr>
        <p:txBody>
          <a:bodyPr vert="horz" wrap="square" lIns="0" tIns="12700" rIns="0" bIns="0" rtlCol="0">
            <a:spAutoFit/>
          </a:bodyPr>
          <a:lstStyle/>
          <a:p>
            <a:pPr marL="355600" indent="-342900">
              <a:lnSpc>
                <a:spcPts val="2735"/>
              </a:lnSpc>
              <a:spcBef>
                <a:spcPts val="100"/>
              </a:spcBef>
              <a:buFont typeface="Arial"/>
              <a:buChar char="•"/>
              <a:tabLst>
                <a:tab pos="354965" algn="l"/>
                <a:tab pos="355600" algn="l"/>
              </a:tabLst>
            </a:pPr>
            <a:r>
              <a:rPr sz="2400" spc="-5" dirty="0">
                <a:latin typeface="Calibri"/>
                <a:cs typeface="Calibri"/>
              </a:rPr>
              <a:t>25% increase </a:t>
            </a:r>
            <a:r>
              <a:rPr sz="2400" dirty="0">
                <a:latin typeface="Calibri"/>
                <a:cs typeface="Calibri"/>
              </a:rPr>
              <a:t>in </a:t>
            </a:r>
            <a:r>
              <a:rPr sz="2400" spc="-10" dirty="0">
                <a:latin typeface="Calibri"/>
                <a:cs typeface="Calibri"/>
              </a:rPr>
              <a:t>winter vomiting </a:t>
            </a:r>
            <a:r>
              <a:rPr sz="2400" spc="-5" dirty="0">
                <a:latin typeface="Calibri"/>
                <a:cs typeface="Calibri"/>
              </a:rPr>
              <a:t>disease </a:t>
            </a:r>
            <a:r>
              <a:rPr sz="2400" dirty="0">
                <a:latin typeface="Calibri"/>
                <a:cs typeface="Calibri"/>
              </a:rPr>
              <a:t>in the </a:t>
            </a:r>
            <a:r>
              <a:rPr sz="2400" spc="-5" dirty="0">
                <a:latin typeface="Calibri"/>
                <a:cs typeface="Calibri"/>
              </a:rPr>
              <a:t>UK caused</a:t>
            </a:r>
            <a:r>
              <a:rPr sz="2400" spc="-25" dirty="0">
                <a:latin typeface="Calibri"/>
                <a:cs typeface="Calibri"/>
              </a:rPr>
              <a:t> </a:t>
            </a:r>
            <a:r>
              <a:rPr sz="2400" spc="-10" dirty="0">
                <a:latin typeface="Calibri"/>
                <a:cs typeface="Calibri"/>
              </a:rPr>
              <a:t>by</a:t>
            </a:r>
            <a:endParaRPr sz="2400">
              <a:latin typeface="Calibri"/>
              <a:cs typeface="Calibri"/>
            </a:endParaRPr>
          </a:p>
          <a:p>
            <a:pPr marL="355600">
              <a:lnSpc>
                <a:spcPts val="2735"/>
              </a:lnSpc>
            </a:pPr>
            <a:r>
              <a:rPr sz="2400" spc="-10" dirty="0">
                <a:latin typeface="Calibri"/>
                <a:cs typeface="Calibri"/>
              </a:rPr>
              <a:t>Norovirus</a:t>
            </a:r>
            <a:endParaRPr sz="2400">
              <a:latin typeface="Calibri"/>
              <a:cs typeface="Calibri"/>
            </a:endParaRPr>
          </a:p>
          <a:p>
            <a:pPr marL="355600" marR="5080" indent="-342900">
              <a:lnSpc>
                <a:spcPts val="2590"/>
              </a:lnSpc>
              <a:spcBef>
                <a:spcPts val="615"/>
              </a:spcBef>
              <a:buFont typeface="Arial"/>
              <a:buChar char="•"/>
              <a:tabLst>
                <a:tab pos="354965" algn="l"/>
                <a:tab pos="355600" algn="l"/>
              </a:tabLst>
            </a:pPr>
            <a:r>
              <a:rPr sz="2400" spc="-5" dirty="0">
                <a:solidFill>
                  <a:srgbClr val="FF0000"/>
                </a:solidFill>
                <a:latin typeface="Calibri"/>
                <a:cs typeface="Calibri"/>
              </a:rPr>
              <a:t>Prior </a:t>
            </a:r>
            <a:r>
              <a:rPr sz="2400" spc="-15" dirty="0">
                <a:solidFill>
                  <a:srgbClr val="FF0000"/>
                </a:solidFill>
                <a:latin typeface="Calibri"/>
                <a:cs typeface="Calibri"/>
              </a:rPr>
              <a:t>to </a:t>
            </a:r>
            <a:r>
              <a:rPr sz="2400" dirty="0">
                <a:solidFill>
                  <a:srgbClr val="FF0000"/>
                </a:solidFill>
                <a:latin typeface="Calibri"/>
                <a:cs typeface="Calibri"/>
              </a:rPr>
              <a:t>the </a:t>
            </a:r>
            <a:r>
              <a:rPr sz="2400" spc="-10" dirty="0">
                <a:solidFill>
                  <a:srgbClr val="FF0000"/>
                </a:solidFill>
                <a:latin typeface="Calibri"/>
                <a:cs typeface="Calibri"/>
              </a:rPr>
              <a:t>introduction </a:t>
            </a:r>
            <a:r>
              <a:rPr sz="2400" spc="-5" dirty="0">
                <a:solidFill>
                  <a:srgbClr val="FF0000"/>
                </a:solidFill>
                <a:latin typeface="Calibri"/>
                <a:cs typeface="Calibri"/>
              </a:rPr>
              <a:t>of </a:t>
            </a:r>
            <a:r>
              <a:rPr sz="2400" dirty="0">
                <a:solidFill>
                  <a:srgbClr val="FF0000"/>
                </a:solidFill>
                <a:latin typeface="Calibri"/>
                <a:cs typeface="Calibri"/>
              </a:rPr>
              <a:t>the </a:t>
            </a:r>
            <a:r>
              <a:rPr sz="2400" spc="-15" dirty="0">
                <a:solidFill>
                  <a:srgbClr val="FF0000"/>
                </a:solidFill>
                <a:latin typeface="Calibri"/>
                <a:cs typeface="Calibri"/>
              </a:rPr>
              <a:t>rotavirus </a:t>
            </a:r>
            <a:r>
              <a:rPr sz="2400" spc="-5" dirty="0">
                <a:solidFill>
                  <a:srgbClr val="FF0000"/>
                </a:solidFill>
                <a:latin typeface="Calibri"/>
                <a:cs typeface="Calibri"/>
              </a:rPr>
              <a:t>vaccines, </a:t>
            </a:r>
            <a:r>
              <a:rPr sz="2400" spc="-10" dirty="0">
                <a:solidFill>
                  <a:srgbClr val="FF0000"/>
                </a:solidFill>
                <a:latin typeface="Calibri"/>
                <a:cs typeface="Calibri"/>
              </a:rPr>
              <a:t>16.4% </a:t>
            </a:r>
            <a:r>
              <a:rPr sz="2400" spc="-5" dirty="0">
                <a:solidFill>
                  <a:srgbClr val="FF0000"/>
                </a:solidFill>
                <a:latin typeface="Calibri"/>
                <a:cs typeface="Calibri"/>
              </a:rPr>
              <a:t>of cases  of vomiting/diarrhoea </a:t>
            </a:r>
            <a:r>
              <a:rPr sz="2400" dirty="0">
                <a:solidFill>
                  <a:srgbClr val="FF0000"/>
                </a:solidFill>
                <a:latin typeface="Calibri"/>
                <a:cs typeface="Calibri"/>
              </a:rPr>
              <a:t>in </a:t>
            </a:r>
            <a:r>
              <a:rPr sz="2400" spc="-5" dirty="0">
                <a:solidFill>
                  <a:srgbClr val="FF0000"/>
                </a:solidFill>
                <a:latin typeface="Calibri"/>
                <a:cs typeface="Calibri"/>
              </a:rPr>
              <a:t>children </a:t>
            </a:r>
            <a:r>
              <a:rPr sz="2400" dirty="0">
                <a:solidFill>
                  <a:srgbClr val="FF0000"/>
                </a:solidFill>
                <a:latin typeface="Calibri"/>
                <a:cs typeface="Calibri"/>
              </a:rPr>
              <a:t>in Ghana also </a:t>
            </a:r>
            <a:r>
              <a:rPr sz="2400" spc="-5" dirty="0">
                <a:solidFill>
                  <a:srgbClr val="FF0000"/>
                </a:solidFill>
                <a:latin typeface="Calibri"/>
                <a:cs typeface="Calibri"/>
              </a:rPr>
              <a:t>caused </a:t>
            </a:r>
            <a:r>
              <a:rPr sz="2400" spc="-10" dirty="0">
                <a:solidFill>
                  <a:srgbClr val="FF0000"/>
                </a:solidFill>
                <a:latin typeface="Calibri"/>
                <a:cs typeface="Calibri"/>
              </a:rPr>
              <a:t>by  Norovirus</a:t>
            </a:r>
            <a:endParaRPr sz="2400">
              <a:latin typeface="Calibri"/>
              <a:cs typeface="Calibri"/>
            </a:endParaRPr>
          </a:p>
          <a:p>
            <a:pPr marL="355600" indent="-342900">
              <a:lnSpc>
                <a:spcPct val="100000"/>
              </a:lnSpc>
              <a:spcBef>
                <a:spcPts val="259"/>
              </a:spcBef>
              <a:buFont typeface="Arial"/>
              <a:buChar char="•"/>
              <a:tabLst>
                <a:tab pos="354965" algn="l"/>
                <a:tab pos="355600" algn="l"/>
              </a:tabLst>
            </a:pPr>
            <a:r>
              <a:rPr sz="2400" spc="-10" dirty="0">
                <a:solidFill>
                  <a:srgbClr val="FF0000"/>
                </a:solidFill>
                <a:latin typeface="Calibri"/>
                <a:cs typeface="Calibri"/>
              </a:rPr>
              <a:t>Lasts </a:t>
            </a:r>
            <a:r>
              <a:rPr sz="2400" spc="-5" dirty="0">
                <a:solidFill>
                  <a:srgbClr val="FF0000"/>
                </a:solidFill>
                <a:latin typeface="Calibri"/>
                <a:cs typeface="Calibri"/>
              </a:rPr>
              <a:t>24 </a:t>
            </a:r>
            <a:r>
              <a:rPr sz="2400" spc="-15" dirty="0">
                <a:solidFill>
                  <a:srgbClr val="FF0000"/>
                </a:solidFill>
                <a:latin typeface="Calibri"/>
                <a:cs typeface="Calibri"/>
              </a:rPr>
              <a:t>to </a:t>
            </a:r>
            <a:r>
              <a:rPr sz="2400" spc="-5" dirty="0">
                <a:solidFill>
                  <a:srgbClr val="FF0000"/>
                </a:solidFill>
                <a:latin typeface="Calibri"/>
                <a:cs typeface="Calibri"/>
              </a:rPr>
              <a:t>48h </a:t>
            </a:r>
            <a:r>
              <a:rPr sz="2400" dirty="0">
                <a:solidFill>
                  <a:srgbClr val="FF0000"/>
                </a:solidFill>
                <a:latin typeface="Calibri"/>
                <a:cs typeface="Calibri"/>
              </a:rPr>
              <a:t>with </a:t>
            </a:r>
            <a:r>
              <a:rPr sz="2400" spc="-10" dirty="0">
                <a:solidFill>
                  <a:srgbClr val="FF0000"/>
                </a:solidFill>
                <a:latin typeface="Calibri"/>
                <a:cs typeface="Calibri"/>
              </a:rPr>
              <a:t>projectile vomiting </a:t>
            </a:r>
            <a:r>
              <a:rPr sz="2400" dirty="0">
                <a:solidFill>
                  <a:srgbClr val="FF0000"/>
                </a:solidFill>
                <a:latin typeface="Calibri"/>
                <a:cs typeface="Calibri"/>
              </a:rPr>
              <a:t>and </a:t>
            </a:r>
            <a:r>
              <a:rPr sz="2400" spc="-5" dirty="0">
                <a:solidFill>
                  <a:srgbClr val="FF0000"/>
                </a:solidFill>
                <a:latin typeface="Calibri"/>
                <a:cs typeface="Calibri"/>
              </a:rPr>
              <a:t>violent</a:t>
            </a:r>
            <a:r>
              <a:rPr sz="2400" spc="-45" dirty="0">
                <a:solidFill>
                  <a:srgbClr val="FF0000"/>
                </a:solidFill>
                <a:latin typeface="Calibri"/>
                <a:cs typeface="Calibri"/>
              </a:rPr>
              <a:t> </a:t>
            </a:r>
            <a:r>
              <a:rPr sz="2400" spc="-5" dirty="0">
                <a:solidFill>
                  <a:srgbClr val="FF0000"/>
                </a:solidFill>
                <a:latin typeface="Calibri"/>
                <a:cs typeface="Calibri"/>
              </a:rPr>
              <a:t>diarrhoea</a:t>
            </a:r>
            <a:endParaRPr sz="2400">
              <a:latin typeface="Calibri"/>
              <a:cs typeface="Calibri"/>
            </a:endParaRPr>
          </a:p>
          <a:p>
            <a:pPr>
              <a:lnSpc>
                <a:spcPct val="100000"/>
              </a:lnSpc>
              <a:spcBef>
                <a:spcPts val="35"/>
              </a:spcBef>
              <a:buChar char="•"/>
            </a:pPr>
            <a:endParaRPr sz="2800">
              <a:latin typeface="Calibri"/>
              <a:cs typeface="Calibri"/>
            </a:endParaRPr>
          </a:p>
          <a:p>
            <a:pPr marL="12700">
              <a:lnSpc>
                <a:spcPct val="100000"/>
              </a:lnSpc>
            </a:pPr>
            <a:r>
              <a:rPr sz="2400" spc="-10" dirty="0">
                <a:latin typeface="Calibri"/>
                <a:cs typeface="Calibri"/>
              </a:rPr>
              <a:t>Spread</a:t>
            </a:r>
            <a:endParaRPr sz="2400">
              <a:latin typeface="Calibri"/>
              <a:cs typeface="Calibri"/>
            </a:endParaRPr>
          </a:p>
          <a:p>
            <a:pPr marL="380365" lvl="1" indent="-299720">
              <a:lnSpc>
                <a:spcPct val="100000"/>
              </a:lnSpc>
              <a:spcBef>
                <a:spcPts val="290"/>
              </a:spcBef>
              <a:buAutoNum type="arabicPeriod"/>
              <a:tabLst>
                <a:tab pos="381000" algn="l"/>
              </a:tabLst>
            </a:pPr>
            <a:r>
              <a:rPr sz="2400" spc="-10" dirty="0">
                <a:latin typeface="Calibri"/>
                <a:cs typeface="Calibri"/>
              </a:rPr>
              <a:t>Aerosolised </a:t>
            </a:r>
            <a:r>
              <a:rPr sz="2400" dirty="0">
                <a:latin typeface="Calibri"/>
                <a:cs typeface="Calibri"/>
              </a:rPr>
              <a:t>viruses in </a:t>
            </a:r>
            <a:r>
              <a:rPr sz="2400" spc="-15" dirty="0">
                <a:latin typeface="Calibri"/>
                <a:cs typeface="Calibri"/>
              </a:rPr>
              <a:t>vomit</a:t>
            </a:r>
            <a:endParaRPr sz="2400">
              <a:latin typeface="Calibri"/>
              <a:cs typeface="Calibri"/>
            </a:endParaRPr>
          </a:p>
          <a:p>
            <a:pPr marL="311785" lvl="1" indent="-299720">
              <a:lnSpc>
                <a:spcPct val="100000"/>
              </a:lnSpc>
              <a:spcBef>
                <a:spcPts val="290"/>
              </a:spcBef>
              <a:buAutoNum type="arabicPeriod"/>
              <a:tabLst>
                <a:tab pos="312420" algn="l"/>
              </a:tabLst>
            </a:pPr>
            <a:r>
              <a:rPr sz="2400" spc="-20" dirty="0">
                <a:latin typeface="Calibri"/>
                <a:cs typeface="Calibri"/>
              </a:rPr>
              <a:t>Poor </a:t>
            </a:r>
            <a:r>
              <a:rPr sz="2400" spc="-5" dirty="0">
                <a:latin typeface="Calibri"/>
                <a:cs typeface="Calibri"/>
              </a:rPr>
              <a:t>toilet/hand</a:t>
            </a:r>
            <a:r>
              <a:rPr sz="2400" dirty="0">
                <a:latin typeface="Calibri"/>
                <a:cs typeface="Calibri"/>
              </a:rPr>
              <a:t> </a:t>
            </a:r>
            <a:r>
              <a:rPr sz="2400" spc="-15" dirty="0">
                <a:latin typeface="Calibri"/>
                <a:cs typeface="Calibri"/>
              </a:rPr>
              <a:t>hygiene</a:t>
            </a:r>
            <a:endParaRPr sz="2400">
              <a:latin typeface="Calibri"/>
              <a:cs typeface="Calibri"/>
            </a:endParaRPr>
          </a:p>
          <a:p>
            <a:pPr>
              <a:lnSpc>
                <a:spcPct val="100000"/>
              </a:lnSpc>
              <a:spcBef>
                <a:spcPts val="35"/>
              </a:spcBef>
            </a:pPr>
            <a:endParaRPr sz="2800">
              <a:latin typeface="Calibri"/>
              <a:cs typeface="Calibri"/>
            </a:endParaRPr>
          </a:p>
          <a:p>
            <a:pPr marL="355600" indent="-342900">
              <a:lnSpc>
                <a:spcPts val="2735"/>
              </a:lnSpc>
              <a:spcBef>
                <a:spcPts val="5"/>
              </a:spcBef>
              <a:buFont typeface="Arial"/>
              <a:buChar char="•"/>
              <a:tabLst>
                <a:tab pos="354965" algn="l"/>
                <a:tab pos="355600" algn="l"/>
              </a:tabLst>
            </a:pPr>
            <a:r>
              <a:rPr sz="2400" spc="-15" dirty="0">
                <a:latin typeface="Calibri"/>
                <a:cs typeface="Calibri"/>
              </a:rPr>
              <a:t>Prevalent </a:t>
            </a:r>
            <a:r>
              <a:rPr sz="2400" dirty="0">
                <a:latin typeface="Calibri"/>
                <a:cs typeface="Calibri"/>
              </a:rPr>
              <a:t>in </a:t>
            </a:r>
            <a:r>
              <a:rPr sz="2400" spc="-5" dirty="0">
                <a:latin typeface="Calibri"/>
                <a:cs typeface="Calibri"/>
              </a:rPr>
              <a:t>schools </a:t>
            </a:r>
            <a:r>
              <a:rPr sz="2400" spc="-20" dirty="0">
                <a:latin typeface="Calibri"/>
                <a:cs typeface="Calibri"/>
              </a:rPr>
              <a:t>(day </a:t>
            </a:r>
            <a:r>
              <a:rPr sz="2400" spc="-15" dirty="0">
                <a:latin typeface="Calibri"/>
                <a:cs typeface="Calibri"/>
              </a:rPr>
              <a:t>care </a:t>
            </a:r>
            <a:r>
              <a:rPr sz="2400" spc="-10" dirty="0">
                <a:latin typeface="Calibri"/>
                <a:cs typeface="Calibri"/>
              </a:rPr>
              <a:t>centres/crèches), hospitals</a:t>
            </a:r>
            <a:r>
              <a:rPr sz="2400" spc="35" dirty="0">
                <a:latin typeface="Calibri"/>
                <a:cs typeface="Calibri"/>
              </a:rPr>
              <a:t> </a:t>
            </a:r>
            <a:r>
              <a:rPr sz="2400" dirty="0">
                <a:latin typeface="Calibri"/>
                <a:cs typeface="Calibri"/>
              </a:rPr>
              <a:t>and</a:t>
            </a:r>
            <a:endParaRPr sz="2400">
              <a:latin typeface="Calibri"/>
              <a:cs typeface="Calibri"/>
            </a:endParaRPr>
          </a:p>
          <a:p>
            <a:pPr marL="355600">
              <a:lnSpc>
                <a:spcPts val="2735"/>
              </a:lnSpc>
            </a:pPr>
            <a:r>
              <a:rPr sz="2400" dirty="0">
                <a:latin typeface="Calibri"/>
                <a:cs typeface="Calibri"/>
              </a:rPr>
              <a:t>cruise</a:t>
            </a:r>
            <a:r>
              <a:rPr sz="2400" spc="-15" dirty="0">
                <a:latin typeface="Calibri"/>
                <a:cs typeface="Calibri"/>
              </a:rPr>
              <a:t> </a:t>
            </a:r>
            <a:r>
              <a:rPr sz="2400" spc="-10" dirty="0">
                <a:latin typeface="Calibri"/>
                <a:cs typeface="Calibri"/>
              </a:rPr>
              <a:t>ships</a:t>
            </a:r>
            <a:endParaRPr sz="2400">
              <a:latin typeface="Calibri"/>
              <a:cs typeface="Calibri"/>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s-IS" dirty="0"/>
              <a:t> </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467" y="177800"/>
            <a:ext cx="7806266" cy="5854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4039387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0"/>
            <a:ext cx="8277225" cy="539750"/>
          </a:xfrm>
        </p:spPr>
        <p:txBody>
          <a:bodyPr/>
          <a:lstStyle/>
          <a:p>
            <a:pPr indent="0" eaLnBrk="1" hangingPunct="1"/>
            <a:r>
              <a:rPr lang="en-GB" sz="3600" b="1" dirty="0">
                <a:latin typeface="+mn-lt"/>
                <a:ea typeface="ＭＳ Ｐゴシック" charset="0"/>
                <a:cs typeface="ＭＳ Ｐゴシック" charset="0"/>
              </a:rPr>
              <a:t>Advantages of </a:t>
            </a:r>
            <a:r>
              <a:rPr lang="en-GB" sz="3600" b="1" dirty="0" err="1">
                <a:latin typeface="+mn-lt"/>
                <a:ea typeface="ＭＳ Ｐゴシック" charset="0"/>
                <a:cs typeface="ＭＳ Ｐゴシック" charset="0"/>
              </a:rPr>
              <a:t>Ecosan</a:t>
            </a:r>
            <a:r>
              <a:rPr lang="en-GB" sz="3600" b="1" dirty="0">
                <a:latin typeface="+mn-lt"/>
                <a:ea typeface="ＭＳ Ｐゴシック" charset="0"/>
                <a:cs typeface="ＭＳ Ｐゴシック" charset="0"/>
              </a:rPr>
              <a:t> Systems</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15901" y="800100"/>
            <a:ext cx="4036918" cy="5126567"/>
          </a:xfrm>
          <a:prstGeom prst="rect">
            <a:avLst/>
          </a:prstGeom>
        </p:spPr>
      </p:pic>
      <p:sp>
        <p:nvSpPr>
          <p:cNvPr id="6" name="Text Box 4"/>
          <p:cNvSpPr txBox="1">
            <a:spLocks noChangeArrowheads="1"/>
          </p:cNvSpPr>
          <p:nvPr/>
        </p:nvSpPr>
        <p:spPr bwMode="auto">
          <a:xfrm>
            <a:off x="4681538" y="908050"/>
            <a:ext cx="4462462" cy="49770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marL="185738" indent="-185738"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spcBef>
                <a:spcPct val="30000"/>
              </a:spcBef>
              <a:buFontTx/>
              <a:buChar char="•"/>
            </a:pPr>
            <a:r>
              <a:rPr lang="en-GB" sz="2000" b="1" dirty="0">
                <a:solidFill>
                  <a:schemeClr val="tx1"/>
                </a:solidFill>
                <a:latin typeface="+mn-lt"/>
              </a:rPr>
              <a:t>Improvement of</a:t>
            </a:r>
            <a:r>
              <a:rPr lang="en-GB" sz="2000" dirty="0">
                <a:solidFill>
                  <a:schemeClr val="tx1"/>
                </a:solidFill>
                <a:latin typeface="+mn-lt"/>
              </a:rPr>
              <a:t> </a:t>
            </a:r>
            <a:r>
              <a:rPr lang="en-GB" sz="2000" b="1" dirty="0">
                <a:solidFill>
                  <a:schemeClr val="tx1"/>
                </a:solidFill>
                <a:latin typeface="+mn-lt"/>
              </a:rPr>
              <a:t>health </a:t>
            </a:r>
          </a:p>
          <a:p>
            <a:pPr eaLnBrk="1" hangingPunct="1">
              <a:spcBef>
                <a:spcPct val="30000"/>
              </a:spcBef>
              <a:buFontTx/>
              <a:buChar char="•"/>
            </a:pPr>
            <a:r>
              <a:rPr lang="en-GB" sz="2000" dirty="0">
                <a:solidFill>
                  <a:schemeClr val="tx1"/>
                </a:solidFill>
                <a:latin typeface="+mn-lt"/>
              </a:rPr>
              <a:t>Promotion of </a:t>
            </a:r>
            <a:r>
              <a:rPr lang="en-GB" sz="2000" b="1" dirty="0">
                <a:solidFill>
                  <a:schemeClr val="tx1"/>
                </a:solidFill>
                <a:latin typeface="+mn-lt"/>
              </a:rPr>
              <a:t>recycling</a:t>
            </a:r>
            <a:r>
              <a:rPr lang="en-GB" sz="2000" dirty="0">
                <a:solidFill>
                  <a:schemeClr val="tx1"/>
                </a:solidFill>
                <a:latin typeface="+mn-lt"/>
              </a:rPr>
              <a:t> </a:t>
            </a:r>
          </a:p>
          <a:p>
            <a:pPr eaLnBrk="1" hangingPunct="1">
              <a:spcBef>
                <a:spcPct val="30000"/>
              </a:spcBef>
              <a:buFontTx/>
              <a:buChar char="•"/>
            </a:pPr>
            <a:r>
              <a:rPr lang="en-GB" sz="2000" b="1" dirty="0">
                <a:solidFill>
                  <a:schemeClr val="tx1"/>
                </a:solidFill>
                <a:latin typeface="+mn-lt"/>
              </a:rPr>
              <a:t>Conservation</a:t>
            </a:r>
            <a:r>
              <a:rPr lang="en-GB" sz="2000" dirty="0">
                <a:solidFill>
                  <a:schemeClr val="tx1"/>
                </a:solidFill>
                <a:latin typeface="+mn-lt"/>
              </a:rPr>
              <a:t> of resources</a:t>
            </a:r>
          </a:p>
          <a:p>
            <a:pPr eaLnBrk="1" hangingPunct="1">
              <a:spcBef>
                <a:spcPct val="30000"/>
              </a:spcBef>
              <a:buFontTx/>
              <a:buChar char="•"/>
            </a:pPr>
            <a:r>
              <a:rPr lang="en-GB" sz="2000" dirty="0">
                <a:solidFill>
                  <a:schemeClr val="tx1"/>
                </a:solidFill>
                <a:latin typeface="+mn-lt"/>
              </a:rPr>
              <a:t>Preference for modular, </a:t>
            </a:r>
            <a:r>
              <a:rPr lang="en-GB" sz="2000" b="1" dirty="0">
                <a:solidFill>
                  <a:schemeClr val="tx1"/>
                </a:solidFill>
                <a:latin typeface="+mn-lt"/>
              </a:rPr>
              <a:t>decentralised</a:t>
            </a:r>
            <a:r>
              <a:rPr lang="en-GB" sz="2000" dirty="0">
                <a:solidFill>
                  <a:schemeClr val="tx1"/>
                </a:solidFill>
                <a:latin typeface="+mn-lt"/>
              </a:rPr>
              <a:t> partial-flow systems </a:t>
            </a:r>
          </a:p>
          <a:p>
            <a:pPr eaLnBrk="1" hangingPunct="1">
              <a:spcBef>
                <a:spcPct val="30000"/>
              </a:spcBef>
              <a:buFontTx/>
              <a:buChar char="•"/>
            </a:pPr>
            <a:r>
              <a:rPr lang="en-GB" sz="2000" dirty="0">
                <a:solidFill>
                  <a:schemeClr val="tx1"/>
                </a:solidFill>
                <a:latin typeface="+mn-lt"/>
              </a:rPr>
              <a:t>Contribution to the preservation of </a:t>
            </a:r>
            <a:r>
              <a:rPr lang="en-GB" sz="2000" b="1" dirty="0">
                <a:solidFill>
                  <a:schemeClr val="tx1"/>
                </a:solidFill>
                <a:latin typeface="+mn-lt"/>
              </a:rPr>
              <a:t>soil fertility</a:t>
            </a:r>
            <a:r>
              <a:rPr lang="en-GB" sz="2000" dirty="0">
                <a:solidFill>
                  <a:schemeClr val="tx1"/>
                </a:solidFill>
                <a:latin typeface="+mn-lt"/>
              </a:rPr>
              <a:t> </a:t>
            </a:r>
          </a:p>
          <a:p>
            <a:pPr eaLnBrk="1" hangingPunct="1">
              <a:spcBef>
                <a:spcPct val="30000"/>
              </a:spcBef>
              <a:buFontTx/>
              <a:buChar char="•"/>
            </a:pPr>
            <a:r>
              <a:rPr lang="en-GB" sz="2000" dirty="0">
                <a:solidFill>
                  <a:schemeClr val="tx1"/>
                </a:solidFill>
                <a:latin typeface="+mn-lt"/>
              </a:rPr>
              <a:t>Improvement of agricultural productivity and hence contributes to </a:t>
            </a:r>
            <a:r>
              <a:rPr lang="en-GB" sz="2000" b="1" dirty="0">
                <a:solidFill>
                  <a:schemeClr val="tx1"/>
                </a:solidFill>
                <a:latin typeface="+mn-lt"/>
              </a:rPr>
              <a:t>food security</a:t>
            </a:r>
            <a:r>
              <a:rPr lang="en-GB" sz="2000" dirty="0">
                <a:solidFill>
                  <a:schemeClr val="tx1"/>
                </a:solidFill>
                <a:latin typeface="+mn-lt"/>
              </a:rPr>
              <a:t> </a:t>
            </a:r>
          </a:p>
          <a:p>
            <a:pPr eaLnBrk="1" hangingPunct="1">
              <a:spcBef>
                <a:spcPct val="30000"/>
              </a:spcBef>
              <a:buFontTx/>
              <a:buChar char="•"/>
            </a:pPr>
            <a:r>
              <a:rPr lang="en-GB" sz="2000" b="1" dirty="0">
                <a:solidFill>
                  <a:schemeClr val="tx1"/>
                </a:solidFill>
                <a:latin typeface="+mn-lt"/>
              </a:rPr>
              <a:t>Increasing user comfort/security</a:t>
            </a:r>
            <a:r>
              <a:rPr lang="en-GB" sz="2000" dirty="0">
                <a:solidFill>
                  <a:schemeClr val="tx1"/>
                </a:solidFill>
                <a:latin typeface="+mn-lt"/>
              </a:rPr>
              <a:t>, in particular for women and girls Promotion of a holistic, interdisciplinary approach. </a:t>
            </a:r>
          </a:p>
          <a:p>
            <a:pPr eaLnBrk="1" hangingPunct="1">
              <a:spcBef>
                <a:spcPct val="30000"/>
              </a:spcBef>
              <a:buFontTx/>
              <a:buChar char="•"/>
            </a:pPr>
            <a:r>
              <a:rPr lang="en-GB" sz="2000" b="1" dirty="0">
                <a:solidFill>
                  <a:schemeClr val="tx1"/>
                </a:solidFill>
                <a:latin typeface="+mn-lt"/>
              </a:rPr>
              <a:t>Cyclic Material-flow</a:t>
            </a:r>
            <a:r>
              <a:rPr lang="en-GB" sz="2000" dirty="0">
                <a:solidFill>
                  <a:schemeClr val="tx1"/>
                </a:solidFill>
                <a:latin typeface="+mn-lt"/>
              </a:rPr>
              <a:t> instead of disposal.</a:t>
            </a:r>
          </a:p>
        </p:txBody>
      </p:sp>
      <p:sp>
        <p:nvSpPr>
          <p:cNvPr id="8" name="Text Box 6"/>
          <p:cNvSpPr txBox="1">
            <a:spLocks noChangeArrowheads="1"/>
          </p:cNvSpPr>
          <p:nvPr/>
        </p:nvSpPr>
        <p:spPr bwMode="auto">
          <a:xfrm>
            <a:off x="358775" y="4976813"/>
            <a:ext cx="792163" cy="15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1000">
                <a:solidFill>
                  <a:schemeClr val="tx2"/>
                </a:solidFill>
                <a:latin typeface="Arial" charset="0"/>
                <a:ea typeface="ＭＳ Ｐゴシック" charset="0"/>
                <a:cs typeface="ＭＳ Ｐゴシック" charset="0"/>
              </a:defRPr>
            </a:lvl1pPr>
            <a:lvl2pPr marL="37931725" indent="-37474525" eaLnBrk="0" hangingPunct="0">
              <a:defRPr sz="1000">
                <a:solidFill>
                  <a:schemeClr val="tx2"/>
                </a:solidFill>
                <a:latin typeface="Arial" charset="0"/>
                <a:ea typeface="ＭＳ Ｐゴシック" charset="0"/>
              </a:defRPr>
            </a:lvl2pPr>
            <a:lvl3pPr eaLnBrk="0" hangingPunct="0">
              <a:defRPr sz="1000">
                <a:solidFill>
                  <a:schemeClr val="tx2"/>
                </a:solidFill>
                <a:latin typeface="Arial" charset="0"/>
                <a:ea typeface="ＭＳ Ｐゴシック" charset="0"/>
              </a:defRPr>
            </a:lvl3pPr>
            <a:lvl4pPr eaLnBrk="0" hangingPunct="0">
              <a:defRPr sz="1000">
                <a:solidFill>
                  <a:schemeClr val="tx2"/>
                </a:solidFill>
                <a:latin typeface="Arial" charset="0"/>
                <a:ea typeface="ＭＳ Ｐゴシック" charset="0"/>
              </a:defRPr>
            </a:lvl4pPr>
            <a:lvl5pPr eaLnBrk="0" hangingPunct="0">
              <a:defRPr sz="1000">
                <a:solidFill>
                  <a:schemeClr val="tx2"/>
                </a:solidFill>
                <a:latin typeface="Arial" charset="0"/>
                <a:ea typeface="ＭＳ Ｐゴシック" charset="0"/>
              </a:defRPr>
            </a:lvl5pPr>
            <a:lvl6pPr marL="457200" eaLnBrk="0" fontAlgn="base" hangingPunct="0">
              <a:spcBef>
                <a:spcPct val="50000"/>
              </a:spcBef>
              <a:spcAft>
                <a:spcPct val="0"/>
              </a:spcAft>
              <a:defRPr sz="1000">
                <a:solidFill>
                  <a:schemeClr val="tx2"/>
                </a:solidFill>
                <a:latin typeface="Arial" charset="0"/>
                <a:ea typeface="ＭＳ Ｐゴシック" charset="0"/>
              </a:defRPr>
            </a:lvl6pPr>
            <a:lvl7pPr marL="914400" eaLnBrk="0" fontAlgn="base" hangingPunct="0">
              <a:spcBef>
                <a:spcPct val="50000"/>
              </a:spcBef>
              <a:spcAft>
                <a:spcPct val="0"/>
              </a:spcAft>
              <a:defRPr sz="1000">
                <a:solidFill>
                  <a:schemeClr val="tx2"/>
                </a:solidFill>
                <a:latin typeface="Arial" charset="0"/>
                <a:ea typeface="ＭＳ Ｐゴシック" charset="0"/>
              </a:defRPr>
            </a:lvl7pPr>
            <a:lvl8pPr marL="1371600" eaLnBrk="0" fontAlgn="base" hangingPunct="0">
              <a:spcBef>
                <a:spcPct val="50000"/>
              </a:spcBef>
              <a:spcAft>
                <a:spcPct val="0"/>
              </a:spcAft>
              <a:defRPr sz="1000">
                <a:solidFill>
                  <a:schemeClr val="tx2"/>
                </a:solidFill>
                <a:latin typeface="Arial" charset="0"/>
                <a:ea typeface="ＭＳ Ｐゴシック" charset="0"/>
              </a:defRPr>
            </a:lvl8pPr>
            <a:lvl9pPr marL="1828800" eaLnBrk="0" fontAlgn="base" hangingPunct="0">
              <a:spcBef>
                <a:spcPct val="50000"/>
              </a:spcBef>
              <a:spcAft>
                <a:spcPct val="0"/>
              </a:spcAft>
              <a:defRPr sz="1000">
                <a:solidFill>
                  <a:schemeClr val="tx2"/>
                </a:solidFill>
                <a:latin typeface="Arial" charset="0"/>
                <a:ea typeface="ＭＳ Ｐゴシック" charset="0"/>
              </a:defRPr>
            </a:lvl9pPr>
          </a:lstStyle>
          <a:p>
            <a:pPr eaLnBrk="1" hangingPunct="1"/>
            <a:r>
              <a:rPr lang="en-GB" sz="900"/>
              <a:t>Source: (18)</a:t>
            </a:r>
          </a:p>
        </p:txBody>
      </p:sp>
    </p:spTree>
    <p:extLst>
      <p:ext uri="{BB962C8B-B14F-4D97-AF65-F5344CB8AC3E}">
        <p14:creationId xmlns:p14="http://schemas.microsoft.com/office/powerpoint/2010/main" val="64450377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2"/>
          <p:cNvSpPr txBox="1">
            <a:spLocks noChangeArrowheads="1"/>
          </p:cNvSpPr>
          <p:nvPr/>
        </p:nvSpPr>
        <p:spPr bwMode="auto">
          <a:xfrm>
            <a:off x="152400" y="4606930"/>
            <a:ext cx="8305800" cy="1235075"/>
          </a:xfrm>
          <a:prstGeom prst="rect">
            <a:avLst/>
          </a:prstGeom>
          <a:solidFill>
            <a:srgbClr val="00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eaLnBrk="1" hangingPunct="1">
              <a:lnSpc>
                <a:spcPct val="125000"/>
              </a:lnSpc>
            </a:pPr>
            <a:r>
              <a:rPr lang="en-GB" sz="2000" i="1" dirty="0">
                <a:solidFill>
                  <a:srgbClr val="000064"/>
                </a:solidFill>
                <a:latin typeface="Arial" charset="0"/>
              </a:rPr>
              <a:t>To achieve the year 2015 goal for urban and rural sanitation coverage in Sub-Saharan Africa – halving the percentage of those without access – </a:t>
            </a:r>
            <a:r>
              <a:rPr lang="en-GB" sz="2000" b="1" i="1" u="sng" dirty="0">
                <a:solidFill>
                  <a:srgbClr val="000064"/>
                </a:solidFill>
                <a:latin typeface="Arial" charset="0"/>
              </a:rPr>
              <a:t>35 million people annually</a:t>
            </a:r>
            <a:r>
              <a:rPr lang="en-GB" sz="2000" i="1" dirty="0">
                <a:solidFill>
                  <a:srgbClr val="000064"/>
                </a:solidFill>
                <a:latin typeface="Arial" charset="0"/>
              </a:rPr>
              <a:t> will have to be provided with service.</a:t>
            </a:r>
          </a:p>
        </p:txBody>
      </p:sp>
      <p:sp>
        <p:nvSpPr>
          <p:cNvPr id="7" name="Rectangle 67"/>
          <p:cNvSpPr>
            <a:spLocks noChangeArrowheads="1"/>
          </p:cNvSpPr>
          <p:nvPr/>
        </p:nvSpPr>
        <p:spPr bwMode="auto">
          <a:xfrm>
            <a:off x="3590925" y="308928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endParaRPr lang="en-US"/>
          </a:p>
        </p:txBody>
      </p:sp>
      <p:sp>
        <p:nvSpPr>
          <p:cNvPr id="11" name="Text Box 72"/>
          <p:cNvSpPr txBox="1">
            <a:spLocks noChangeArrowheads="1"/>
          </p:cNvSpPr>
          <p:nvPr/>
        </p:nvSpPr>
        <p:spPr bwMode="auto">
          <a:xfrm>
            <a:off x="187325" y="4221173"/>
            <a:ext cx="5564187" cy="144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eaLnBrk="1" hangingPunct="1"/>
            <a:r>
              <a:rPr lang="de-DE" sz="1000" b="1" dirty="0" err="1">
                <a:solidFill>
                  <a:srgbClr val="000066"/>
                </a:solidFill>
                <a:latin typeface="Arial" charset="0"/>
              </a:rPr>
              <a:t>Figure</a:t>
            </a:r>
            <a:r>
              <a:rPr lang="de-DE" sz="1000" b="1" dirty="0">
                <a:solidFill>
                  <a:srgbClr val="000066"/>
                </a:solidFill>
                <a:latin typeface="Arial" charset="0"/>
              </a:rPr>
              <a:t> 1.- </a:t>
            </a:r>
            <a:r>
              <a:rPr lang="de-DE" sz="1000" b="1" dirty="0" err="1">
                <a:solidFill>
                  <a:srgbClr val="000066"/>
                </a:solidFill>
                <a:latin typeface="Arial" charset="0"/>
              </a:rPr>
              <a:t>Coverage</a:t>
            </a:r>
            <a:r>
              <a:rPr lang="de-DE" sz="1000" b="1" dirty="0">
                <a:solidFill>
                  <a:srgbClr val="000066"/>
                </a:solidFill>
                <a:latin typeface="Arial" charset="0"/>
              </a:rPr>
              <a:t> </a:t>
            </a:r>
            <a:r>
              <a:rPr lang="de-DE" sz="1000" b="1" dirty="0" err="1">
                <a:solidFill>
                  <a:srgbClr val="000066"/>
                </a:solidFill>
                <a:latin typeface="Arial" charset="0"/>
              </a:rPr>
              <a:t>with</a:t>
            </a:r>
            <a:r>
              <a:rPr lang="de-DE" sz="1000" b="1" dirty="0">
                <a:solidFill>
                  <a:srgbClr val="000066"/>
                </a:solidFill>
                <a:latin typeface="Arial" charset="0"/>
              </a:rPr>
              <a:t> </a:t>
            </a:r>
            <a:r>
              <a:rPr lang="de-DE" sz="1000" b="1" dirty="0" err="1">
                <a:solidFill>
                  <a:srgbClr val="000066"/>
                </a:solidFill>
                <a:latin typeface="Arial" charset="0"/>
              </a:rPr>
              <a:t>improved</a:t>
            </a:r>
            <a:r>
              <a:rPr lang="de-DE" sz="1000" b="1" dirty="0">
                <a:solidFill>
                  <a:srgbClr val="000066"/>
                </a:solidFill>
                <a:latin typeface="Arial" charset="0"/>
              </a:rPr>
              <a:t> </a:t>
            </a:r>
            <a:r>
              <a:rPr lang="de-DE" sz="1000" b="1" dirty="0" err="1">
                <a:solidFill>
                  <a:srgbClr val="000066"/>
                </a:solidFill>
                <a:latin typeface="Arial" charset="0"/>
              </a:rPr>
              <a:t>sanitation</a:t>
            </a:r>
            <a:r>
              <a:rPr lang="de-DE" sz="1000" b="1" dirty="0">
                <a:solidFill>
                  <a:srgbClr val="000066"/>
                </a:solidFill>
                <a:latin typeface="Arial" charset="0"/>
              </a:rPr>
              <a:t> </a:t>
            </a:r>
            <a:r>
              <a:rPr lang="de-DE" sz="1000" b="1" dirty="0" err="1">
                <a:solidFill>
                  <a:srgbClr val="000066"/>
                </a:solidFill>
                <a:latin typeface="Arial" charset="0"/>
              </a:rPr>
              <a:t>by</a:t>
            </a:r>
            <a:r>
              <a:rPr lang="de-DE" sz="1000" b="1" dirty="0">
                <a:solidFill>
                  <a:srgbClr val="000066"/>
                </a:solidFill>
                <a:latin typeface="Arial" charset="0"/>
              </a:rPr>
              <a:t> </a:t>
            </a:r>
            <a:r>
              <a:rPr lang="de-DE" sz="1000" b="1" dirty="0" err="1">
                <a:solidFill>
                  <a:srgbClr val="000066"/>
                </a:solidFill>
                <a:latin typeface="Arial" charset="0"/>
              </a:rPr>
              <a:t>region</a:t>
            </a:r>
            <a:r>
              <a:rPr lang="de-DE" sz="1000" b="1" dirty="0">
                <a:solidFill>
                  <a:srgbClr val="000066"/>
                </a:solidFill>
                <a:latin typeface="Arial" charset="0"/>
              </a:rPr>
              <a:t> in 2004 (WHO </a:t>
            </a:r>
            <a:r>
              <a:rPr lang="de-DE" sz="1000" b="1" dirty="0" err="1">
                <a:solidFill>
                  <a:srgbClr val="000066"/>
                </a:solidFill>
                <a:latin typeface="Arial" charset="0"/>
              </a:rPr>
              <a:t>and</a:t>
            </a:r>
            <a:r>
              <a:rPr lang="de-DE" sz="1000" b="1" dirty="0">
                <a:solidFill>
                  <a:srgbClr val="000066"/>
                </a:solidFill>
                <a:latin typeface="Arial" charset="0"/>
              </a:rPr>
              <a:t> UNICEF, 2006)</a:t>
            </a:r>
            <a:endParaRPr lang="de-DE" sz="1000" dirty="0">
              <a:solidFill>
                <a:srgbClr val="000066"/>
              </a:solidFill>
              <a:latin typeface="Arial" charset="0"/>
            </a:endParaRPr>
          </a:p>
        </p:txBody>
      </p:sp>
      <p:pic>
        <p:nvPicPr>
          <p:cNvPr id="12" name="Picture 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2248"/>
            <a:ext cx="4890740" cy="302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Oval 65"/>
          <p:cNvSpPr>
            <a:spLocks noChangeArrowheads="1"/>
          </p:cNvSpPr>
          <p:nvPr/>
        </p:nvSpPr>
        <p:spPr bwMode="auto">
          <a:xfrm>
            <a:off x="4505326" y="2247112"/>
            <a:ext cx="433387" cy="1008062"/>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a:p>
        </p:txBody>
      </p:sp>
      <p:sp>
        <p:nvSpPr>
          <p:cNvPr id="14" name="Text Box 74"/>
          <p:cNvSpPr txBox="1">
            <a:spLocks noChangeArrowheads="1"/>
          </p:cNvSpPr>
          <p:nvPr/>
        </p:nvSpPr>
        <p:spPr bwMode="auto">
          <a:xfrm>
            <a:off x="187325" y="0"/>
            <a:ext cx="8584142" cy="761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algn="ctr" eaLnBrk="1" hangingPunct="1">
              <a:lnSpc>
                <a:spcPct val="125000"/>
              </a:lnSpc>
            </a:pPr>
            <a:r>
              <a:rPr lang="en-GB" sz="3600" b="1">
                <a:solidFill>
                  <a:srgbClr val="000064"/>
                </a:solidFill>
                <a:latin typeface="+mn-lt"/>
              </a:rPr>
              <a:t>Sanitation conditions in Sub-Saharan Africa</a:t>
            </a:r>
          </a:p>
        </p:txBody>
      </p:sp>
      <p:pic>
        <p:nvPicPr>
          <p:cNvPr id="17" name="Picture 16"/>
          <p:cNvPicPr>
            <a:picLocks noChangeAspect="1"/>
          </p:cNvPicPr>
          <p:nvPr/>
        </p:nvPicPr>
        <p:blipFill>
          <a:blip r:embed="rId3"/>
          <a:stretch>
            <a:fillRect/>
          </a:stretch>
        </p:blipFill>
        <p:spPr>
          <a:xfrm>
            <a:off x="4981046" y="1103599"/>
            <a:ext cx="4030132" cy="2554001"/>
          </a:xfrm>
          <a:prstGeom prst="rect">
            <a:avLst/>
          </a:prstGeom>
        </p:spPr>
      </p:pic>
    </p:spTree>
    <p:extLst>
      <p:ext uri="{BB962C8B-B14F-4D97-AF65-F5344CB8AC3E}">
        <p14:creationId xmlns:p14="http://schemas.microsoft.com/office/powerpoint/2010/main" val="327964128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228600" y="1298510"/>
          <a:ext cx="8686800" cy="4800600"/>
        </p:xfrm>
        <a:graphic>
          <a:graphicData uri="http://schemas.openxmlformats.org/presentationml/2006/ole">
            <mc:AlternateContent xmlns:mc="http://schemas.openxmlformats.org/markup-compatibility/2006">
              <mc:Choice xmlns:v="urn:schemas-microsoft-com:vml" Requires="v">
                <p:oleObj spid="_x0000_s1027" name="Chart" r:id="rId3" imgW="5867400" imgH="2190902" progId="Excel.Chart.8">
                  <p:embed/>
                </p:oleObj>
              </mc:Choice>
              <mc:Fallback>
                <p:oleObj name="Chart" r:id="rId3" imgW="5867400" imgH="2190902" progId="Excel.Chart.8">
                  <p:embed/>
                  <p:pic>
                    <p:nvPicPr>
                      <p:cNvPr id="4"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8510"/>
                        <a:ext cx="8686800" cy="480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Grp="1" noChangeArrowheads="1"/>
          </p:cNvSpPr>
          <p:nvPr>
            <p:ph type="title"/>
          </p:nvPr>
        </p:nvSpPr>
        <p:spPr bwMode="auto">
          <a:xfrm>
            <a:off x="457200" y="291571"/>
            <a:ext cx="822960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eaLnBrk="1" hangingPunct="1">
              <a:spcBef>
                <a:spcPct val="50000"/>
              </a:spcBef>
            </a:pPr>
            <a:r>
              <a:rPr lang="en-US" sz="3200" b="1" dirty="0" err="1">
                <a:latin typeface="+mn-lt"/>
              </a:rPr>
              <a:t>Cummulative</a:t>
            </a:r>
            <a:r>
              <a:rPr lang="en-US" sz="3200" b="1" dirty="0">
                <a:latin typeface="+mn-lt"/>
              </a:rPr>
              <a:t> Coverage Data for Sanitation in Regions</a:t>
            </a:r>
          </a:p>
        </p:txBody>
      </p:sp>
    </p:spTree>
    <p:extLst>
      <p:ext uri="{BB962C8B-B14F-4D97-AF65-F5344CB8AC3E}">
        <p14:creationId xmlns:p14="http://schemas.microsoft.com/office/powerpoint/2010/main" val="18763548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24942" y="249767"/>
            <a:ext cx="7994650" cy="72707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GB" sz="3800" b="1" dirty="0"/>
              <a:t>THE SANITATION LADDER </a:t>
            </a:r>
            <a:endParaRPr lang="en-US" sz="3800" b="1" dirty="0"/>
          </a:p>
        </p:txBody>
      </p:sp>
      <p:sp>
        <p:nvSpPr>
          <p:cNvPr id="5" name="Text Box 41"/>
          <p:cNvSpPr txBox="1">
            <a:spLocks noChangeArrowheads="1"/>
          </p:cNvSpPr>
          <p:nvPr/>
        </p:nvSpPr>
        <p:spPr>
          <a:xfrm>
            <a:off x="719138" y="1652588"/>
            <a:ext cx="8362950" cy="50006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11163" indent="-469900">
              <a:spcBef>
                <a:spcPct val="0"/>
              </a:spcBef>
              <a:buFontTx/>
              <a:buNone/>
            </a:pPr>
            <a:r>
              <a:rPr lang="en-US" sz="1100">
                <a:latin typeface="Century Schoolbook" charset="0"/>
              </a:rPr>
              <a:t>                                                                                                                                                                    </a:t>
            </a:r>
          </a:p>
        </p:txBody>
      </p:sp>
      <p:grpSp>
        <p:nvGrpSpPr>
          <p:cNvPr id="6" name="Group 22"/>
          <p:cNvGrpSpPr>
            <a:grpSpLocks noChangeAspect="1"/>
          </p:cNvGrpSpPr>
          <p:nvPr/>
        </p:nvGrpSpPr>
        <p:grpSpPr bwMode="auto">
          <a:xfrm>
            <a:off x="577317" y="1031875"/>
            <a:ext cx="7937500" cy="4643438"/>
            <a:chOff x="1245" y="9613"/>
            <a:chExt cx="9305" cy="3997"/>
          </a:xfrm>
        </p:grpSpPr>
        <p:sp>
          <p:nvSpPr>
            <p:cNvPr id="7" name="AutoShape 23"/>
            <p:cNvSpPr>
              <a:spLocks noChangeAspect="1" noChangeArrowheads="1"/>
            </p:cNvSpPr>
            <p:nvPr/>
          </p:nvSpPr>
          <p:spPr bwMode="auto">
            <a:xfrm>
              <a:off x="1245" y="9613"/>
              <a:ext cx="9305" cy="3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400">
                <a:latin typeface="Verdana" charset="0"/>
              </a:endParaRPr>
            </a:p>
          </p:txBody>
        </p:sp>
        <p:sp>
          <p:nvSpPr>
            <p:cNvPr id="8" name="Line 24"/>
            <p:cNvSpPr>
              <a:spLocks noChangeShapeType="1"/>
            </p:cNvSpPr>
            <p:nvPr/>
          </p:nvSpPr>
          <p:spPr bwMode="auto">
            <a:xfrm>
              <a:off x="4939" y="10128"/>
              <a:ext cx="0" cy="2887"/>
            </a:xfrm>
            <a:prstGeom prst="line">
              <a:avLst/>
            </a:prstGeom>
            <a:noFill/>
            <a:ln w="38100">
              <a:solidFill>
                <a:srgbClr val="CC33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400"/>
            </a:p>
          </p:txBody>
        </p:sp>
        <p:sp>
          <p:nvSpPr>
            <p:cNvPr id="9" name="Line 25"/>
            <p:cNvSpPr>
              <a:spLocks noChangeShapeType="1"/>
            </p:cNvSpPr>
            <p:nvPr/>
          </p:nvSpPr>
          <p:spPr bwMode="auto">
            <a:xfrm>
              <a:off x="1970" y="13015"/>
              <a:ext cx="7504" cy="0"/>
            </a:xfrm>
            <a:prstGeom prst="line">
              <a:avLst/>
            </a:prstGeom>
            <a:noFill/>
            <a:ln w="38100">
              <a:solidFill>
                <a:srgbClr val="CC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400"/>
            </a:p>
          </p:txBody>
        </p:sp>
        <p:sp>
          <p:nvSpPr>
            <p:cNvPr id="10" name="Text Box 26"/>
            <p:cNvSpPr txBox="1">
              <a:spLocks noChangeArrowheads="1"/>
            </p:cNvSpPr>
            <p:nvPr/>
          </p:nvSpPr>
          <p:spPr bwMode="auto">
            <a:xfrm>
              <a:off x="2082" y="13058"/>
              <a:ext cx="2261" cy="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0350" tIns="30175" rIns="60350" bIns="30175"/>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r>
                <a:rPr lang="en-US" sz="1400" b="1">
                  <a:solidFill>
                    <a:srgbClr val="000000"/>
                  </a:solidFill>
                  <a:latin typeface="Times" charset="0"/>
                </a:rPr>
                <a:t>Open defecation</a:t>
              </a:r>
            </a:p>
          </p:txBody>
        </p:sp>
        <p:sp>
          <p:nvSpPr>
            <p:cNvPr id="11" name="Text Box 27"/>
            <p:cNvSpPr txBox="1">
              <a:spLocks noChangeArrowheads="1"/>
            </p:cNvSpPr>
            <p:nvPr/>
          </p:nvSpPr>
          <p:spPr bwMode="auto">
            <a:xfrm>
              <a:off x="6805" y="13099"/>
              <a:ext cx="2532" cy="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0350" tIns="30175" rIns="60350" bIns="30175"/>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r>
                <a:rPr lang="en-US" sz="1400" b="1">
                  <a:solidFill>
                    <a:srgbClr val="000000"/>
                  </a:solidFill>
                  <a:latin typeface="Times" charset="0"/>
                </a:rPr>
                <a:t>Fixed place defecation</a:t>
              </a:r>
            </a:p>
          </p:txBody>
        </p:sp>
        <p:sp>
          <p:nvSpPr>
            <p:cNvPr id="12" name="Line 28"/>
            <p:cNvSpPr>
              <a:spLocks noChangeShapeType="1"/>
            </p:cNvSpPr>
            <p:nvPr/>
          </p:nvSpPr>
          <p:spPr bwMode="auto">
            <a:xfrm>
              <a:off x="4939" y="12602"/>
              <a:ext cx="1814" cy="0"/>
            </a:xfrm>
            <a:prstGeom prst="line">
              <a:avLst/>
            </a:prstGeom>
            <a:noFill/>
            <a:ln w="38100">
              <a:solidFill>
                <a:srgbClr val="000099"/>
              </a:solidFill>
              <a:round/>
              <a:headEnd/>
              <a:tailEnd/>
            </a:ln>
            <a:extLst>
              <a:ext uri="{909E8E84-426E-40dd-AFC4-6F175D3DCCD1}">
                <a14:hiddenFill xmlns="" xmlns:a14="http://schemas.microsoft.com/office/drawing/2010/main">
                  <a:noFill/>
                </a14:hiddenFill>
              </a:ext>
            </a:extLst>
          </p:spPr>
          <p:txBody>
            <a:bodyPr/>
            <a:lstStyle/>
            <a:p>
              <a:endParaRPr lang="en-US" sz="1400"/>
            </a:p>
          </p:txBody>
        </p:sp>
        <p:sp>
          <p:nvSpPr>
            <p:cNvPr id="13" name="Line 29"/>
            <p:cNvSpPr>
              <a:spLocks noChangeShapeType="1"/>
            </p:cNvSpPr>
            <p:nvPr/>
          </p:nvSpPr>
          <p:spPr bwMode="auto">
            <a:xfrm flipV="1">
              <a:off x="6753" y="11943"/>
              <a:ext cx="0" cy="659"/>
            </a:xfrm>
            <a:prstGeom prst="line">
              <a:avLst/>
            </a:prstGeom>
            <a:noFill/>
            <a:ln w="38100">
              <a:solidFill>
                <a:srgbClr val="000099"/>
              </a:solidFill>
              <a:round/>
              <a:headEnd/>
              <a:tailEnd/>
            </a:ln>
            <a:extLst>
              <a:ext uri="{909E8E84-426E-40dd-AFC4-6F175D3DCCD1}">
                <a14:hiddenFill xmlns="" xmlns:a14="http://schemas.microsoft.com/office/drawing/2010/main">
                  <a:noFill/>
                </a14:hiddenFill>
              </a:ext>
            </a:extLst>
          </p:spPr>
          <p:txBody>
            <a:bodyPr/>
            <a:lstStyle/>
            <a:p>
              <a:endParaRPr lang="en-US" sz="1400"/>
            </a:p>
          </p:txBody>
        </p:sp>
        <p:sp>
          <p:nvSpPr>
            <p:cNvPr id="14" name="Line 30"/>
            <p:cNvSpPr>
              <a:spLocks noChangeShapeType="1"/>
            </p:cNvSpPr>
            <p:nvPr/>
          </p:nvSpPr>
          <p:spPr bwMode="auto">
            <a:xfrm>
              <a:off x="6753" y="11943"/>
              <a:ext cx="1485" cy="0"/>
            </a:xfrm>
            <a:prstGeom prst="line">
              <a:avLst/>
            </a:prstGeom>
            <a:noFill/>
            <a:ln w="38100">
              <a:solidFill>
                <a:srgbClr val="000099"/>
              </a:solidFill>
              <a:round/>
              <a:headEnd/>
              <a:tailEnd/>
            </a:ln>
            <a:extLst>
              <a:ext uri="{909E8E84-426E-40dd-AFC4-6F175D3DCCD1}">
                <a14:hiddenFill xmlns="" xmlns:a14="http://schemas.microsoft.com/office/drawing/2010/main">
                  <a:noFill/>
                </a14:hiddenFill>
              </a:ext>
            </a:extLst>
          </p:spPr>
          <p:txBody>
            <a:bodyPr/>
            <a:lstStyle/>
            <a:p>
              <a:endParaRPr lang="en-US" sz="1400"/>
            </a:p>
          </p:txBody>
        </p:sp>
        <p:sp>
          <p:nvSpPr>
            <p:cNvPr id="15" name="Line 31"/>
            <p:cNvSpPr>
              <a:spLocks noChangeShapeType="1"/>
            </p:cNvSpPr>
            <p:nvPr/>
          </p:nvSpPr>
          <p:spPr bwMode="auto">
            <a:xfrm flipV="1">
              <a:off x="8238" y="11200"/>
              <a:ext cx="0" cy="743"/>
            </a:xfrm>
            <a:prstGeom prst="line">
              <a:avLst/>
            </a:prstGeom>
            <a:noFill/>
            <a:ln w="38100">
              <a:solidFill>
                <a:srgbClr val="000099"/>
              </a:solidFill>
              <a:round/>
              <a:headEnd/>
              <a:tailEnd/>
            </a:ln>
            <a:extLst>
              <a:ext uri="{909E8E84-426E-40dd-AFC4-6F175D3DCCD1}">
                <a14:hiddenFill xmlns="" xmlns:a14="http://schemas.microsoft.com/office/drawing/2010/main">
                  <a:noFill/>
                </a14:hiddenFill>
              </a:ext>
            </a:extLst>
          </p:spPr>
          <p:txBody>
            <a:bodyPr/>
            <a:lstStyle/>
            <a:p>
              <a:endParaRPr lang="en-US" sz="1400"/>
            </a:p>
          </p:txBody>
        </p:sp>
        <p:sp>
          <p:nvSpPr>
            <p:cNvPr id="16" name="Line 32"/>
            <p:cNvSpPr>
              <a:spLocks noChangeShapeType="1"/>
            </p:cNvSpPr>
            <p:nvPr/>
          </p:nvSpPr>
          <p:spPr bwMode="auto">
            <a:xfrm>
              <a:off x="8238" y="11200"/>
              <a:ext cx="1484" cy="0"/>
            </a:xfrm>
            <a:prstGeom prst="line">
              <a:avLst/>
            </a:prstGeom>
            <a:noFill/>
            <a:ln w="38100">
              <a:solidFill>
                <a:srgbClr val="000099"/>
              </a:solidFill>
              <a:round/>
              <a:headEnd/>
              <a:tailEnd/>
            </a:ln>
            <a:extLst>
              <a:ext uri="{909E8E84-426E-40dd-AFC4-6F175D3DCCD1}">
                <a14:hiddenFill xmlns="" xmlns:a14="http://schemas.microsoft.com/office/drawing/2010/main">
                  <a:noFill/>
                </a14:hiddenFill>
              </a:ext>
            </a:extLst>
          </p:spPr>
          <p:txBody>
            <a:bodyPr/>
            <a:lstStyle/>
            <a:p>
              <a:endParaRPr lang="en-US" sz="1400"/>
            </a:p>
          </p:txBody>
        </p:sp>
        <p:sp>
          <p:nvSpPr>
            <p:cNvPr id="17" name="Text Box 33"/>
            <p:cNvSpPr txBox="1">
              <a:spLocks noChangeArrowheads="1"/>
            </p:cNvSpPr>
            <p:nvPr/>
          </p:nvSpPr>
          <p:spPr bwMode="auto">
            <a:xfrm>
              <a:off x="4280" y="9956"/>
              <a:ext cx="1401" cy="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0350" tIns="30175" rIns="60350" bIns="30175"/>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algn="ctr"/>
              <a:r>
                <a:rPr lang="en-US" sz="1400" b="1">
                  <a:solidFill>
                    <a:srgbClr val="000000"/>
                  </a:solidFill>
                  <a:latin typeface="Times" charset="0"/>
                </a:rPr>
                <a:t>Cost</a:t>
              </a:r>
              <a:endParaRPr lang="en-US" sz="1400">
                <a:latin typeface="Verdana" charset="0"/>
              </a:endParaRPr>
            </a:p>
          </p:txBody>
        </p:sp>
        <p:sp>
          <p:nvSpPr>
            <p:cNvPr id="18" name="Text Box 34"/>
            <p:cNvSpPr txBox="1">
              <a:spLocks noChangeArrowheads="1"/>
            </p:cNvSpPr>
            <p:nvPr/>
          </p:nvSpPr>
          <p:spPr bwMode="auto">
            <a:xfrm>
              <a:off x="5103" y="12379"/>
              <a:ext cx="1485" cy="1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0350" tIns="30175" rIns="60350" bIns="30175"/>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r>
                <a:rPr lang="en-US" sz="1400" b="1">
                  <a:solidFill>
                    <a:srgbClr val="000000"/>
                  </a:solidFill>
                  <a:latin typeface="Times" charset="0"/>
                </a:rPr>
                <a:t>Simple Pit</a:t>
              </a:r>
              <a:endParaRPr lang="en-US" sz="1400">
                <a:latin typeface="Verdana" charset="0"/>
              </a:endParaRPr>
            </a:p>
          </p:txBody>
        </p:sp>
        <p:sp>
          <p:nvSpPr>
            <p:cNvPr id="19" name="Text Box 35"/>
            <p:cNvSpPr txBox="1">
              <a:spLocks noChangeArrowheads="1"/>
            </p:cNvSpPr>
            <p:nvPr/>
          </p:nvSpPr>
          <p:spPr bwMode="auto">
            <a:xfrm>
              <a:off x="6671" y="11710"/>
              <a:ext cx="1434"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0350" tIns="30175" rIns="60350" bIns="30175"/>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r>
                <a:rPr lang="en-US" sz="1400" b="1">
                  <a:solidFill>
                    <a:srgbClr val="000000"/>
                  </a:solidFill>
                  <a:latin typeface="Times" charset="0"/>
                </a:rPr>
                <a:t>Improved Pit</a:t>
              </a:r>
              <a:endParaRPr lang="en-US" sz="1400">
                <a:latin typeface="Verdana" charset="0"/>
              </a:endParaRPr>
            </a:p>
          </p:txBody>
        </p:sp>
        <p:sp>
          <p:nvSpPr>
            <p:cNvPr id="20" name="Text Box 36"/>
            <p:cNvSpPr txBox="1">
              <a:spLocks noChangeArrowheads="1"/>
            </p:cNvSpPr>
            <p:nvPr/>
          </p:nvSpPr>
          <p:spPr bwMode="auto">
            <a:xfrm>
              <a:off x="8319" y="10595"/>
              <a:ext cx="1226" cy="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0350" tIns="30175" rIns="60350" bIns="30175"/>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algn="ctr"/>
              <a:r>
                <a:rPr lang="en-US" sz="1400" b="1" dirty="0">
                  <a:solidFill>
                    <a:srgbClr val="000000"/>
                  </a:solidFill>
                  <a:latin typeface="Times" charset="0"/>
                </a:rPr>
                <a:t>Pour flush</a:t>
              </a:r>
            </a:p>
            <a:p>
              <a:pPr algn="ctr"/>
              <a:r>
                <a:rPr lang="en-US" sz="1400" b="1" dirty="0" err="1">
                  <a:solidFill>
                    <a:srgbClr val="000000"/>
                  </a:solidFill>
                  <a:latin typeface="Times" charset="0"/>
                </a:rPr>
                <a:t>Ecosan</a:t>
              </a:r>
              <a:endParaRPr lang="en-US" sz="1400" b="1" dirty="0">
                <a:solidFill>
                  <a:srgbClr val="000000"/>
                </a:solidFill>
                <a:latin typeface="Times" charset="0"/>
              </a:endParaRPr>
            </a:p>
            <a:p>
              <a:pPr algn="ctr"/>
              <a:r>
                <a:rPr lang="en-US" sz="1400" b="1" dirty="0">
                  <a:solidFill>
                    <a:srgbClr val="000000"/>
                  </a:solidFill>
                  <a:latin typeface="Times" charset="0"/>
                </a:rPr>
                <a:t>KVIP </a:t>
              </a:r>
              <a:endParaRPr lang="en-US" sz="1400" dirty="0">
                <a:latin typeface="Verdana" charset="0"/>
              </a:endParaRPr>
            </a:p>
          </p:txBody>
        </p:sp>
        <p:sp>
          <p:nvSpPr>
            <p:cNvPr id="21" name="Line 37"/>
            <p:cNvSpPr>
              <a:spLocks noChangeShapeType="1"/>
            </p:cNvSpPr>
            <p:nvPr/>
          </p:nvSpPr>
          <p:spPr bwMode="auto">
            <a:xfrm flipV="1">
              <a:off x="9722" y="10376"/>
              <a:ext cx="0" cy="824"/>
            </a:xfrm>
            <a:prstGeom prst="line">
              <a:avLst/>
            </a:prstGeom>
            <a:noFill/>
            <a:ln w="38100">
              <a:solidFill>
                <a:srgbClr val="000099"/>
              </a:solidFill>
              <a:round/>
              <a:headEnd/>
              <a:tailEnd/>
            </a:ln>
            <a:extLst>
              <a:ext uri="{909E8E84-426E-40dd-AFC4-6F175D3DCCD1}">
                <a14:hiddenFill xmlns="" xmlns:a14="http://schemas.microsoft.com/office/drawing/2010/main">
                  <a:noFill/>
                </a14:hiddenFill>
              </a:ext>
            </a:extLst>
          </p:spPr>
          <p:txBody>
            <a:bodyPr/>
            <a:lstStyle/>
            <a:p>
              <a:endParaRPr lang="en-US" sz="1400"/>
            </a:p>
          </p:txBody>
        </p:sp>
        <p:sp>
          <p:nvSpPr>
            <p:cNvPr id="22" name="Line 38"/>
            <p:cNvSpPr>
              <a:spLocks noChangeShapeType="1"/>
            </p:cNvSpPr>
            <p:nvPr/>
          </p:nvSpPr>
          <p:spPr bwMode="auto">
            <a:xfrm>
              <a:off x="9722" y="10376"/>
              <a:ext cx="825" cy="0"/>
            </a:xfrm>
            <a:prstGeom prst="line">
              <a:avLst/>
            </a:prstGeom>
            <a:noFill/>
            <a:ln w="38100">
              <a:solidFill>
                <a:srgbClr val="000099"/>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400"/>
            </a:p>
          </p:txBody>
        </p:sp>
        <p:sp>
          <p:nvSpPr>
            <p:cNvPr id="23" name="Oval 39"/>
            <p:cNvSpPr>
              <a:spLocks noChangeArrowheads="1"/>
            </p:cNvSpPr>
            <p:nvPr/>
          </p:nvSpPr>
          <p:spPr bwMode="auto">
            <a:xfrm>
              <a:off x="1805" y="10541"/>
              <a:ext cx="2392" cy="2144"/>
            </a:xfrm>
            <a:prstGeom prst="ellipse">
              <a:avLst/>
            </a:prstGeom>
            <a:solidFill>
              <a:srgbClr val="CC3300"/>
            </a:solidFill>
            <a:ln w="9525">
              <a:solidFill>
                <a:srgbClr val="CC3300"/>
              </a:solidFill>
              <a:round/>
              <a:headEnd/>
              <a:tailEnd/>
            </a:ln>
          </p:spPr>
          <p:txBody>
            <a:bodyPr lIns="60350" tIns="30175" rIns="60350" bIns="30175" anchor="ctr"/>
            <a:lstStyle/>
            <a:p>
              <a:pPr algn="ctr"/>
              <a:r>
                <a:rPr lang="en-US" sz="1400">
                  <a:solidFill>
                    <a:srgbClr val="FFFFFF"/>
                  </a:solidFill>
                  <a:latin typeface="Times" charset="0"/>
                </a:rPr>
                <a:t>Not Acceptable</a:t>
              </a:r>
              <a:endParaRPr lang="en-US" sz="1400">
                <a:latin typeface="Verdana" charset="0"/>
              </a:endParaRPr>
            </a:p>
          </p:txBody>
        </p:sp>
      </p:grpSp>
      <p:sp>
        <p:nvSpPr>
          <p:cNvPr id="24" name="Text Box 60"/>
          <p:cNvSpPr txBox="1">
            <a:spLocks noChangeArrowheads="1"/>
          </p:cNvSpPr>
          <p:nvPr/>
        </p:nvSpPr>
        <p:spPr bwMode="auto">
          <a:xfrm>
            <a:off x="7868185" y="1663718"/>
            <a:ext cx="942975" cy="24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0350" tIns="30175" rIns="60350" bIns="30175"/>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r>
              <a:rPr lang="en-US" sz="1400" b="1" dirty="0">
                <a:solidFill>
                  <a:srgbClr val="000000"/>
                </a:solidFill>
                <a:latin typeface="Times" charset="0"/>
              </a:rPr>
              <a:t>WC</a:t>
            </a:r>
          </a:p>
        </p:txBody>
      </p:sp>
      <p:sp>
        <p:nvSpPr>
          <p:cNvPr id="25" name="Text Box 26"/>
          <p:cNvSpPr txBox="1">
            <a:spLocks noChangeArrowheads="1"/>
          </p:cNvSpPr>
          <p:nvPr/>
        </p:nvSpPr>
        <p:spPr bwMode="auto">
          <a:xfrm>
            <a:off x="1870075" y="1866900"/>
            <a:ext cx="1282700" cy="357188"/>
          </a:xfrm>
          <a:prstGeom prst="rect">
            <a:avLst/>
          </a:prstGeom>
          <a:noFill/>
          <a:ln w="9525">
            <a:noFill/>
            <a:miter lim="800000"/>
            <a:headEnd/>
            <a:tailEnd/>
          </a:ln>
        </p:spPr>
        <p:txBody>
          <a:bodyPr lIns="60350" tIns="30175" rIns="60350" bIns="30175"/>
          <a:lstStyle/>
          <a:p>
            <a:pPr>
              <a:defRPr/>
            </a:pPr>
            <a:endParaRPr lang="en-US" sz="1050" dirty="0">
              <a:latin typeface="+mn-lt"/>
              <a:ea typeface="+mn-ea"/>
            </a:endParaRPr>
          </a:p>
        </p:txBody>
      </p:sp>
    </p:spTree>
    <p:extLst>
      <p:ext uri="{BB962C8B-B14F-4D97-AF65-F5344CB8AC3E}">
        <p14:creationId xmlns:p14="http://schemas.microsoft.com/office/powerpoint/2010/main" val="13382416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75266" y="228600"/>
            <a:ext cx="6629400" cy="10668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2800" b="1" dirty="0">
                <a:solidFill>
                  <a:srgbClr val="000000"/>
                </a:solidFill>
              </a:rPr>
              <a:t>MAJOR TECHNOLOGY OPTIONS of SANITATION SYSTEMS IN GHANA</a:t>
            </a:r>
          </a:p>
        </p:txBody>
      </p:sp>
      <p:sp>
        <p:nvSpPr>
          <p:cNvPr id="5" name="Rectangle 3"/>
          <p:cNvSpPr txBox="1">
            <a:spLocks noChangeArrowheads="1"/>
          </p:cNvSpPr>
          <p:nvPr/>
        </p:nvSpPr>
        <p:spPr>
          <a:xfrm>
            <a:off x="228600" y="1295400"/>
            <a:ext cx="8915400" cy="457200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409700" lvl="2" indent="-495300">
              <a:lnSpc>
                <a:spcPct val="90000"/>
              </a:lnSpc>
            </a:pPr>
            <a:r>
              <a:rPr lang="en-US" dirty="0"/>
              <a:t>K(VIP)</a:t>
            </a:r>
          </a:p>
          <a:p>
            <a:pPr marL="1409700" lvl="2" indent="-495300">
              <a:lnSpc>
                <a:spcPct val="90000"/>
              </a:lnSpc>
            </a:pPr>
            <a:r>
              <a:rPr lang="en-US" dirty="0"/>
              <a:t>Aqua Privy</a:t>
            </a:r>
          </a:p>
          <a:p>
            <a:pPr marL="1409700" lvl="2" indent="-495300">
              <a:lnSpc>
                <a:spcPct val="90000"/>
              </a:lnSpc>
            </a:pPr>
            <a:r>
              <a:rPr lang="en-US" dirty="0"/>
              <a:t>Water Closets (WCs)</a:t>
            </a:r>
          </a:p>
          <a:p>
            <a:pPr marL="1409700" lvl="2" indent="-495300">
              <a:lnSpc>
                <a:spcPct val="90000"/>
              </a:lnSpc>
            </a:pPr>
            <a:r>
              <a:rPr lang="en-US" dirty="0" err="1"/>
              <a:t>Enviro</a:t>
            </a:r>
            <a:r>
              <a:rPr lang="en-US" dirty="0"/>
              <a:t> - Loo</a:t>
            </a:r>
          </a:p>
          <a:p>
            <a:pPr marL="1409700" lvl="2" indent="-495300">
              <a:lnSpc>
                <a:spcPct val="90000"/>
              </a:lnSpc>
            </a:pPr>
            <a:r>
              <a:rPr lang="en-US" dirty="0"/>
              <a:t>Limited sewerage systems in Accra, </a:t>
            </a:r>
            <a:r>
              <a:rPr lang="en-US" dirty="0" err="1"/>
              <a:t>Tema</a:t>
            </a:r>
            <a:r>
              <a:rPr lang="en-US" dirty="0"/>
              <a:t>, Kumasi (some barracks and selected  Housing Estates) </a:t>
            </a:r>
          </a:p>
          <a:p>
            <a:pPr marL="1409700" lvl="2" indent="-495300">
              <a:lnSpc>
                <a:spcPct val="90000"/>
              </a:lnSpc>
            </a:pPr>
            <a:r>
              <a:rPr lang="en-US" dirty="0"/>
              <a:t>Pan latrines **</a:t>
            </a:r>
          </a:p>
          <a:p>
            <a:pPr marL="1409700" lvl="2" indent="-495300">
              <a:lnSpc>
                <a:spcPct val="90000"/>
              </a:lnSpc>
            </a:pPr>
            <a:r>
              <a:rPr lang="en-US" dirty="0"/>
              <a:t>Pit latrines **</a:t>
            </a:r>
          </a:p>
          <a:p>
            <a:pPr marL="1409700" lvl="2" indent="-495300">
              <a:lnSpc>
                <a:spcPct val="90000"/>
              </a:lnSpc>
            </a:pPr>
            <a:r>
              <a:rPr lang="en-US" dirty="0"/>
              <a:t>Open </a:t>
            </a:r>
            <a:r>
              <a:rPr lang="en-US" dirty="0" err="1"/>
              <a:t>defaecation</a:t>
            </a:r>
            <a:r>
              <a:rPr lang="en-US" dirty="0"/>
              <a:t> ***</a:t>
            </a:r>
          </a:p>
          <a:p>
            <a:pPr marL="1409700" lvl="2" indent="-495300">
              <a:lnSpc>
                <a:spcPct val="90000"/>
              </a:lnSpc>
            </a:pPr>
            <a:r>
              <a:rPr lang="en-US" dirty="0"/>
              <a:t>Bio-Gas</a:t>
            </a:r>
          </a:p>
          <a:p>
            <a:pPr marL="1409700" lvl="2" indent="-495300">
              <a:lnSpc>
                <a:spcPct val="90000"/>
              </a:lnSpc>
            </a:pPr>
            <a:r>
              <a:rPr lang="en-US" dirty="0"/>
              <a:t>“Menu-Sack” Compost Toilet</a:t>
            </a:r>
          </a:p>
          <a:p>
            <a:pPr marL="1409700" lvl="2" indent="-495300">
              <a:lnSpc>
                <a:spcPct val="90000"/>
              </a:lnSpc>
            </a:pPr>
            <a:r>
              <a:rPr lang="en-GB" dirty="0"/>
              <a:t>Etc.</a:t>
            </a:r>
          </a:p>
        </p:txBody>
      </p:sp>
    </p:spTree>
    <p:extLst>
      <p:ext uri="{BB962C8B-B14F-4D97-AF65-F5344CB8AC3E}">
        <p14:creationId xmlns:p14="http://schemas.microsoft.com/office/powerpoint/2010/main" val="36872815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antewaa\Desktop\IMG_20151123_1859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115" y="372533"/>
            <a:ext cx="7698085" cy="514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12520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667" y="228600"/>
            <a:ext cx="6908800"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2819400" y="5424490"/>
            <a:ext cx="38100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eaLnBrk="1" hangingPunct="1">
              <a:spcBef>
                <a:spcPct val="50000"/>
              </a:spcBef>
            </a:pPr>
            <a:r>
              <a:rPr lang="en-US" sz="2800" b="1" dirty="0">
                <a:solidFill>
                  <a:srgbClr val="FF3300"/>
                </a:solidFill>
                <a:latin typeface="+mn-lt"/>
              </a:rPr>
              <a:t>DON’T TOUCH ME !!</a:t>
            </a:r>
          </a:p>
        </p:txBody>
      </p:sp>
    </p:spTree>
    <p:extLst>
      <p:ext uri="{BB962C8B-B14F-4D97-AF65-F5344CB8AC3E}">
        <p14:creationId xmlns:p14="http://schemas.microsoft.com/office/powerpoint/2010/main" val="5319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169701"/>
            <a:ext cx="7545388"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nchor="b"/>
          <a:lstStyle/>
          <a:p>
            <a:pPr algn="ctr" eaLnBrk="1" hangingPunct="1"/>
            <a:r>
              <a:rPr lang="zh-CN" altLang="en-US" sz="3600" b="1" dirty="0">
                <a:solidFill>
                  <a:srgbClr val="000000"/>
                </a:solidFill>
                <a:ea typeface="SimSun" charset="0"/>
              </a:rPr>
              <a:t>“</a:t>
            </a:r>
            <a:r>
              <a:rPr lang="en-US" altLang="zh-CN" sz="3600" b="1" dirty="0">
                <a:solidFill>
                  <a:srgbClr val="000000"/>
                </a:solidFill>
                <a:ea typeface="SimSun" charset="0"/>
              </a:rPr>
              <a:t>Opportunities” - Practical Cases…</a:t>
            </a:r>
          </a:p>
        </p:txBody>
      </p:sp>
      <p:sp>
        <p:nvSpPr>
          <p:cNvPr id="5" name="Rectangle 3"/>
          <p:cNvSpPr>
            <a:spLocks noChangeArrowheads="1"/>
          </p:cNvSpPr>
          <p:nvPr/>
        </p:nvSpPr>
        <p:spPr bwMode="auto">
          <a:xfrm>
            <a:off x="457200" y="863600"/>
            <a:ext cx="8382000" cy="5334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lnSpc>
                <a:spcPct val="80000"/>
              </a:lnSpc>
            </a:pPr>
            <a:r>
              <a:rPr lang="zh-CN" altLang="en-US" sz="2400">
                <a:latin typeface="Times New Roman" charset="0"/>
                <a:ea typeface="SimSun" charset="0"/>
              </a:rPr>
              <a:t> </a:t>
            </a:r>
          </a:p>
        </p:txBody>
      </p:sp>
      <p:sp>
        <p:nvSpPr>
          <p:cNvPr id="6" name="Rectangle 7"/>
          <p:cNvSpPr>
            <a:spLocks noChangeArrowheads="1"/>
          </p:cNvSpPr>
          <p:nvPr/>
        </p:nvSpPr>
        <p:spPr bwMode="auto">
          <a:xfrm>
            <a:off x="685800" y="863600"/>
            <a:ext cx="7162800" cy="8998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r>
              <a:rPr lang="en-US" altLang="zh-CN" sz="2800" dirty="0">
                <a:solidFill>
                  <a:srgbClr val="000000"/>
                </a:solidFill>
                <a:ea typeface="SimSun" charset="0"/>
              </a:rPr>
              <a:t>Segment 1: Lack of space in “poor” areas</a:t>
            </a:r>
            <a:r>
              <a:rPr lang="en-US" altLang="zh-CN" sz="2400" dirty="0">
                <a:solidFill>
                  <a:srgbClr val="000000"/>
                </a:solidFill>
                <a:ea typeface="SimSun" charset="0"/>
              </a:rPr>
              <a:t> </a:t>
            </a:r>
          </a:p>
        </p:txBody>
      </p:sp>
      <p:sp>
        <p:nvSpPr>
          <p:cNvPr id="7" name="Rectangle 8"/>
          <p:cNvSpPr>
            <a:spLocks noChangeArrowheads="1"/>
          </p:cNvSpPr>
          <p:nvPr/>
        </p:nvSpPr>
        <p:spPr bwMode="auto">
          <a:xfrm>
            <a:off x="3848100" y="28717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endParaRPr lang="en-US"/>
          </a:p>
        </p:txBody>
      </p:sp>
      <p:sp>
        <p:nvSpPr>
          <p:cNvPr id="8" name="Rectangle 9"/>
          <p:cNvSpPr>
            <a:spLocks noChangeArrowheads="1"/>
          </p:cNvSpPr>
          <p:nvPr/>
        </p:nvSpPr>
        <p:spPr bwMode="auto">
          <a:xfrm>
            <a:off x="3848100" y="28717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endParaRPr lang="en-US"/>
          </a:p>
        </p:txBody>
      </p:sp>
      <p:sp>
        <p:nvSpPr>
          <p:cNvPr id="9" name="Rectangle 10"/>
          <p:cNvSpPr>
            <a:spLocks noChangeArrowheads="1"/>
          </p:cNvSpPr>
          <p:nvPr/>
        </p:nvSpPr>
        <p:spPr bwMode="auto">
          <a:xfrm>
            <a:off x="3824288" y="28622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endParaRPr lang="en-US"/>
          </a:p>
        </p:txBody>
      </p:sp>
      <p:pic>
        <p:nvPicPr>
          <p:cNvPr id="11" name="Picture 12" descr="VBT-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98133"/>
            <a:ext cx="3200400" cy="3881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 Box 13"/>
          <p:cNvSpPr txBox="1">
            <a:spLocks noChangeArrowheads="1"/>
          </p:cNvSpPr>
          <p:nvPr/>
        </p:nvSpPr>
        <p:spPr bwMode="auto">
          <a:xfrm>
            <a:off x="4910667" y="2133600"/>
            <a:ext cx="3395133" cy="27940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r>
              <a:rPr lang="en-US" altLang="zh-CN" sz="2800" dirty="0">
                <a:latin typeface="Arial" charset="0"/>
                <a:ea typeface="SimSun" charset="0"/>
              </a:rPr>
              <a:t>Van’s Biological (Compost) Toilet is easily  </a:t>
            </a:r>
            <a:r>
              <a:rPr lang="en-US" altLang="zh-CN" sz="2800" dirty="0" err="1">
                <a:latin typeface="Arial" charset="0"/>
                <a:ea typeface="SimSun" charset="0"/>
              </a:rPr>
              <a:t>retrofited</a:t>
            </a:r>
            <a:r>
              <a:rPr lang="en-US" altLang="zh-CN" sz="2800" dirty="0">
                <a:latin typeface="Arial" charset="0"/>
                <a:ea typeface="SimSun" charset="0"/>
              </a:rPr>
              <a:t> into  existing building. </a:t>
            </a:r>
            <a:r>
              <a:rPr lang="zh-CN" altLang="en-US" sz="2800" dirty="0">
                <a:latin typeface="Arial" charset="0"/>
                <a:ea typeface="SimSun" charset="0"/>
              </a:rPr>
              <a:t>(</a:t>
            </a:r>
            <a:r>
              <a:rPr lang="en-US" altLang="zh-CN" sz="2800" dirty="0">
                <a:latin typeface="Arial" charset="0"/>
                <a:ea typeface="SimSun" charset="0"/>
              </a:rPr>
              <a:t>Accra Ghana)</a:t>
            </a:r>
          </a:p>
          <a:p>
            <a:endParaRPr lang="en-US" altLang="zh-CN" sz="800" dirty="0">
              <a:latin typeface="Arial" charset="0"/>
              <a:ea typeface="SimSun" charset="0"/>
            </a:endParaRPr>
          </a:p>
          <a:p>
            <a:endParaRPr lang="en-US" altLang="zh-CN" sz="800" dirty="0">
              <a:latin typeface="Arial" charset="0"/>
              <a:ea typeface="SimSun" charset="0"/>
            </a:endParaRPr>
          </a:p>
        </p:txBody>
      </p:sp>
      <p:pic>
        <p:nvPicPr>
          <p:cNvPr id="13"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l="27988" t="5263" r="29688" b="4210"/>
          <a:stretch>
            <a:fillRect/>
          </a:stretch>
        </p:blipFill>
        <p:spPr bwMode="auto">
          <a:xfrm>
            <a:off x="8458200" y="0"/>
            <a:ext cx="6858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43311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41325" y="76200"/>
            <a:ext cx="8593138" cy="609600"/>
          </a:xfrm>
          <a:prstGeom prst="rect">
            <a:avLst/>
          </a:prstGeom>
        </p:spPr>
        <p:txBody>
          <a:bodyPr lIns="92075" tIns="46038" rIns="92075" bIns="46038" anchor="ct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US" altLang="zh-CN" dirty="0">
                <a:ea typeface="SimSun" charset="0"/>
                <a:cs typeface="SimSun" charset="0"/>
              </a:rPr>
              <a:t>Willingness-to-Pay versus Affordability ?</a:t>
            </a:r>
          </a:p>
        </p:txBody>
      </p:sp>
      <p:sp>
        <p:nvSpPr>
          <p:cNvPr id="5" name="Rectangle 3"/>
          <p:cNvSpPr>
            <a:spLocks noChangeArrowheads="1"/>
          </p:cNvSpPr>
          <p:nvPr/>
        </p:nvSpPr>
        <p:spPr bwMode="auto">
          <a:xfrm>
            <a:off x="2819400" y="914400"/>
            <a:ext cx="35814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eaLnBrk="1" hangingPunct="1"/>
            <a:r>
              <a:rPr lang="en-US" altLang="zh-CN" sz="3600" dirty="0">
                <a:solidFill>
                  <a:schemeClr val="hlink"/>
                </a:solidFill>
                <a:ea typeface="SimSun" charset="0"/>
              </a:rPr>
              <a:t>Cost is important and affects choice!</a:t>
            </a:r>
            <a:r>
              <a:rPr lang="en-US" altLang="zh-CN" sz="1600" dirty="0">
                <a:ea typeface="SimSun" charset="0"/>
              </a:rPr>
              <a:t> </a:t>
            </a:r>
          </a:p>
          <a:p>
            <a:pPr algn="ctr" eaLnBrk="1" hangingPunct="1"/>
            <a:endParaRPr lang="zh-CN" altLang="en-US" sz="2400" dirty="0">
              <a:ea typeface="SimSun" charset="0"/>
            </a:endParaRPr>
          </a:p>
        </p:txBody>
      </p:sp>
      <p:grpSp>
        <p:nvGrpSpPr>
          <p:cNvPr id="6" name="Group 4"/>
          <p:cNvGrpSpPr>
            <a:grpSpLocks/>
          </p:cNvGrpSpPr>
          <p:nvPr/>
        </p:nvGrpSpPr>
        <p:grpSpPr bwMode="auto">
          <a:xfrm>
            <a:off x="304800" y="1296988"/>
            <a:ext cx="4267200" cy="4800600"/>
            <a:chOff x="336" y="1296"/>
            <a:chExt cx="2991" cy="3254"/>
          </a:xfrm>
        </p:grpSpPr>
        <p:pic>
          <p:nvPicPr>
            <p:cNvPr id="7" name="Picture 5" descr="Three in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1296"/>
              <a:ext cx="2895" cy="32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rot="1588384">
              <a:off x="336" y="3504"/>
              <a:ext cx="1584" cy="275"/>
            </a:xfrm>
            <a:prstGeom prst="rect">
              <a:avLst/>
            </a:prstGeom>
            <a:solidFill>
              <a:srgbClr val="0033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eaLnBrk="1" hangingPunct="1"/>
              <a:r>
                <a:rPr lang="zh-CN" altLang="en-US" sz="3200">
                  <a:solidFill>
                    <a:srgbClr val="3821DF"/>
                  </a:solidFill>
                  <a:latin typeface="Times New Roman" charset="0"/>
                  <a:ea typeface="SimSun" charset="0"/>
                </a:rPr>
                <a:t>$350 </a:t>
              </a:r>
              <a:r>
                <a:rPr lang="en-US" altLang="zh-CN" sz="3200">
                  <a:solidFill>
                    <a:srgbClr val="3821DF"/>
                  </a:solidFill>
                  <a:latin typeface="Times New Roman" charset="0"/>
                  <a:ea typeface="SimSun" charset="0"/>
                </a:rPr>
                <a:t>each</a:t>
              </a:r>
            </a:p>
          </p:txBody>
        </p:sp>
      </p:grpSp>
      <p:grpSp>
        <p:nvGrpSpPr>
          <p:cNvPr id="9" name="Group 7"/>
          <p:cNvGrpSpPr>
            <a:grpSpLocks/>
          </p:cNvGrpSpPr>
          <p:nvPr/>
        </p:nvGrpSpPr>
        <p:grpSpPr bwMode="auto">
          <a:xfrm>
            <a:off x="4700442" y="1296988"/>
            <a:ext cx="4191000" cy="4724400"/>
            <a:chOff x="3120" y="1200"/>
            <a:chExt cx="2640" cy="3120"/>
          </a:xfrm>
        </p:grpSpPr>
        <p:pic>
          <p:nvPicPr>
            <p:cNvPr id="10" name="Picture 8" descr="PB0600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1200"/>
              <a:ext cx="2640" cy="3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9"/>
            <p:cNvSpPr>
              <a:spLocks noChangeArrowheads="1"/>
            </p:cNvSpPr>
            <p:nvPr/>
          </p:nvSpPr>
          <p:spPr bwMode="auto">
            <a:xfrm>
              <a:off x="3840" y="2736"/>
              <a:ext cx="576" cy="480"/>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3200">
                  <a:solidFill>
                    <a:schemeClr val="hlink"/>
                  </a:solidFill>
                </a:rPr>
                <a:t>$50</a:t>
              </a:r>
            </a:p>
          </p:txBody>
        </p:sp>
      </p:grpSp>
      <p:sp>
        <p:nvSpPr>
          <p:cNvPr id="12" name="Rectangle 11"/>
          <p:cNvSpPr>
            <a:spLocks noChangeArrowheads="1"/>
          </p:cNvSpPr>
          <p:nvPr/>
        </p:nvSpPr>
        <p:spPr bwMode="auto">
          <a:xfrm>
            <a:off x="2020240" y="2136946"/>
            <a:ext cx="4846637" cy="2971800"/>
          </a:xfrm>
          <a:prstGeom prst="rect">
            <a:avLst/>
          </a:prstGeom>
          <a:solidFill>
            <a:srgbClr val="CCFFFF"/>
          </a:solidFill>
          <a:ln w="9525">
            <a:solidFill>
              <a:schemeClr val="tx1"/>
            </a:solidFill>
            <a:miter lim="800000"/>
            <a:headEnd/>
            <a:tailEnd/>
          </a:ln>
        </p:spPr>
        <p:txBody>
          <a:bodyPr anchor="ctr"/>
          <a:lstStyle/>
          <a:p>
            <a:pPr eaLnBrk="1" hangingPunct="1"/>
            <a:r>
              <a:rPr lang="en-US" altLang="zh-CN" sz="3200" dirty="0">
                <a:ea typeface="SimSun" charset="0"/>
              </a:rPr>
              <a:t>We need to be</a:t>
            </a:r>
          </a:p>
          <a:p>
            <a:pPr eaLnBrk="1" hangingPunct="1"/>
            <a:r>
              <a:rPr lang="en-US" altLang="zh-CN" sz="3200" dirty="0">
                <a:ea typeface="SimSun" charset="0"/>
              </a:rPr>
              <a:t>innovative and use more </a:t>
            </a:r>
            <a:r>
              <a:rPr lang="en-US" altLang="zh-CN" sz="3600" dirty="0">
                <a:solidFill>
                  <a:schemeClr val="hlink"/>
                </a:solidFill>
                <a:ea typeface="SimSun" charset="0"/>
              </a:rPr>
              <a:t>appropriate lower-cost</a:t>
            </a:r>
          </a:p>
          <a:p>
            <a:pPr eaLnBrk="1" hangingPunct="1"/>
            <a:r>
              <a:rPr lang="en-US" altLang="zh-CN" sz="3200" dirty="0">
                <a:ea typeface="SimSun" charset="0"/>
              </a:rPr>
              <a:t>designs &amp; options if we are to meet SDGs</a:t>
            </a:r>
            <a:endParaRPr lang="zh-CN" altLang="en-US" sz="2000" dirty="0">
              <a:ea typeface="SimSun" charset="0"/>
            </a:endParaRPr>
          </a:p>
        </p:txBody>
      </p:sp>
    </p:spTree>
    <p:extLst>
      <p:ext uri="{BB962C8B-B14F-4D97-AF65-F5344CB8AC3E}">
        <p14:creationId xmlns:p14="http://schemas.microsoft.com/office/powerpoint/2010/main" val="335229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1+#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367215"/>
            <a:ext cx="9143999" cy="49078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6377940"/>
            <a:ext cx="9144000" cy="480059"/>
          </a:xfrm>
          <a:custGeom>
            <a:avLst/>
            <a:gdLst/>
            <a:ahLst/>
            <a:cxnLst/>
            <a:rect l="l" t="t" r="r" b="b"/>
            <a:pathLst>
              <a:path w="9144000" h="480059">
                <a:moveTo>
                  <a:pt x="0" y="480060"/>
                </a:moveTo>
                <a:lnTo>
                  <a:pt x="9144000" y="480060"/>
                </a:lnTo>
                <a:lnTo>
                  <a:pt x="9144000" y="0"/>
                </a:lnTo>
                <a:lnTo>
                  <a:pt x="0" y="0"/>
                </a:lnTo>
                <a:lnTo>
                  <a:pt x="0" y="480060"/>
                </a:lnTo>
                <a:close/>
              </a:path>
            </a:pathLst>
          </a:custGeom>
          <a:solidFill>
            <a:srgbClr val="D6E3BC"/>
          </a:solidFill>
        </p:spPr>
        <p:txBody>
          <a:bodyPr wrap="square" lIns="0" tIns="0" rIns="0" bIns="0" rtlCol="0"/>
          <a:lstStyle/>
          <a:p>
            <a:endParaRPr/>
          </a:p>
        </p:txBody>
      </p:sp>
      <p:sp>
        <p:nvSpPr>
          <p:cNvPr id="4" name="object 4"/>
          <p:cNvSpPr/>
          <p:nvPr/>
        </p:nvSpPr>
        <p:spPr>
          <a:xfrm>
            <a:off x="0" y="5972555"/>
            <a:ext cx="9143999" cy="4449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5992367"/>
            <a:ext cx="9144000" cy="364490"/>
          </a:xfrm>
          <a:custGeom>
            <a:avLst/>
            <a:gdLst/>
            <a:ahLst/>
            <a:cxnLst/>
            <a:rect l="l" t="t" r="r" b="b"/>
            <a:pathLst>
              <a:path w="9144000" h="364489">
                <a:moveTo>
                  <a:pt x="0" y="364235"/>
                </a:moveTo>
                <a:lnTo>
                  <a:pt x="9144000" y="364235"/>
                </a:lnTo>
                <a:lnTo>
                  <a:pt x="9144000" y="0"/>
                </a:lnTo>
                <a:lnTo>
                  <a:pt x="0" y="0"/>
                </a:lnTo>
                <a:lnTo>
                  <a:pt x="0" y="364235"/>
                </a:lnTo>
                <a:close/>
              </a:path>
            </a:pathLst>
          </a:custGeom>
          <a:solidFill>
            <a:srgbClr val="008000"/>
          </a:solidFill>
        </p:spPr>
        <p:txBody>
          <a:bodyPr wrap="square" lIns="0" tIns="0" rIns="0" bIns="0" rtlCol="0"/>
          <a:lstStyle/>
          <a:p>
            <a:endParaRPr/>
          </a:p>
        </p:txBody>
      </p:sp>
      <p:sp>
        <p:nvSpPr>
          <p:cNvPr id="6" name="object 6"/>
          <p:cNvSpPr/>
          <p:nvPr/>
        </p:nvSpPr>
        <p:spPr>
          <a:xfrm>
            <a:off x="6947916" y="6021323"/>
            <a:ext cx="204216" cy="2834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560819" y="6042659"/>
            <a:ext cx="268224" cy="2682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98108" y="6030467"/>
            <a:ext cx="292608" cy="291083"/>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00227" y="359663"/>
            <a:ext cx="5797296" cy="3819144"/>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307340" y="377444"/>
            <a:ext cx="8648700" cy="5482590"/>
          </a:xfrm>
          <a:prstGeom prst="rect">
            <a:avLst/>
          </a:prstGeom>
        </p:spPr>
        <p:txBody>
          <a:bodyPr vert="horz" wrap="square" lIns="0" tIns="12700" rIns="0" bIns="0" rtlCol="0">
            <a:spAutoFit/>
          </a:bodyPr>
          <a:lstStyle/>
          <a:p>
            <a:pPr marL="5807075" algn="ctr">
              <a:lnSpc>
                <a:spcPct val="100000"/>
              </a:lnSpc>
              <a:spcBef>
                <a:spcPts val="100"/>
              </a:spcBef>
            </a:pPr>
            <a:r>
              <a:rPr sz="2400" b="1" spc="-15" dirty="0">
                <a:solidFill>
                  <a:srgbClr val="1F487C"/>
                </a:solidFill>
                <a:latin typeface="Calibri"/>
                <a:cs typeface="Calibri"/>
              </a:rPr>
              <a:t>“I’ve </a:t>
            </a:r>
            <a:r>
              <a:rPr sz="2400" b="1" spc="-5" dirty="0">
                <a:solidFill>
                  <a:srgbClr val="1F487C"/>
                </a:solidFill>
                <a:latin typeface="Calibri"/>
                <a:cs typeface="Calibri"/>
              </a:rPr>
              <a:t>lost</a:t>
            </a:r>
            <a:r>
              <a:rPr sz="2400" b="1" spc="-15" dirty="0">
                <a:solidFill>
                  <a:srgbClr val="1F487C"/>
                </a:solidFill>
                <a:latin typeface="Calibri"/>
                <a:cs typeface="Calibri"/>
              </a:rPr>
              <a:t> </a:t>
            </a:r>
            <a:r>
              <a:rPr sz="2400" b="1" spc="-25" dirty="0">
                <a:solidFill>
                  <a:srgbClr val="1F487C"/>
                </a:solidFill>
                <a:latin typeface="Calibri"/>
                <a:cs typeface="Calibri"/>
              </a:rPr>
              <a:t>my</a:t>
            </a:r>
            <a:endParaRPr sz="2400">
              <a:latin typeface="Calibri"/>
              <a:cs typeface="Calibri"/>
            </a:endParaRPr>
          </a:p>
          <a:p>
            <a:pPr marL="6026785" marR="207010" indent="-1905" algn="ctr">
              <a:lnSpc>
                <a:spcPct val="100000"/>
              </a:lnSpc>
            </a:pPr>
            <a:r>
              <a:rPr sz="2400" b="1" spc="-10" dirty="0">
                <a:solidFill>
                  <a:srgbClr val="1F487C"/>
                </a:solidFill>
                <a:latin typeface="Calibri"/>
                <a:cs typeface="Calibri"/>
              </a:rPr>
              <a:t>appetite” </a:t>
            </a:r>
            <a:r>
              <a:rPr sz="2400" b="1" dirty="0">
                <a:latin typeface="Calibri"/>
                <a:cs typeface="Calibri"/>
              </a:rPr>
              <a:t>- it only  </a:t>
            </a:r>
            <a:r>
              <a:rPr sz="2400" b="1" spc="-20" dirty="0">
                <a:latin typeface="Calibri"/>
                <a:cs typeface="Calibri"/>
              </a:rPr>
              <a:t>takes </a:t>
            </a:r>
            <a:r>
              <a:rPr sz="2400" b="1" dirty="0">
                <a:latin typeface="Calibri"/>
                <a:cs typeface="Calibri"/>
              </a:rPr>
              <a:t>one</a:t>
            </a:r>
            <a:r>
              <a:rPr sz="2400" b="1" spc="-45" dirty="0">
                <a:latin typeface="Calibri"/>
                <a:cs typeface="Calibri"/>
              </a:rPr>
              <a:t> </a:t>
            </a:r>
            <a:r>
              <a:rPr sz="2400" b="1" spc="-5" dirty="0">
                <a:latin typeface="Calibri"/>
                <a:cs typeface="Calibri"/>
              </a:rPr>
              <a:t>vomiting  diner </a:t>
            </a:r>
            <a:r>
              <a:rPr sz="2400" b="1" spc="-20" dirty="0">
                <a:latin typeface="Calibri"/>
                <a:cs typeface="Calibri"/>
              </a:rPr>
              <a:t>to </a:t>
            </a:r>
            <a:r>
              <a:rPr sz="2400" b="1" spc="-10" dirty="0">
                <a:latin typeface="Calibri"/>
                <a:cs typeface="Calibri"/>
              </a:rPr>
              <a:t>infect</a:t>
            </a:r>
            <a:endParaRPr sz="2400">
              <a:latin typeface="Calibri"/>
              <a:cs typeface="Calibri"/>
            </a:endParaRPr>
          </a:p>
          <a:p>
            <a:pPr marL="5969000" marR="150495" algn="ctr">
              <a:lnSpc>
                <a:spcPct val="100000"/>
              </a:lnSpc>
            </a:pPr>
            <a:r>
              <a:rPr sz="2400" b="1" dirty="0">
                <a:latin typeface="Calibri"/>
                <a:cs typeface="Calibri"/>
              </a:rPr>
              <a:t>an </a:t>
            </a:r>
            <a:r>
              <a:rPr sz="2400" b="1" spc="-15" dirty="0">
                <a:latin typeface="Calibri"/>
                <a:cs typeface="Calibri"/>
              </a:rPr>
              <a:t>entire</a:t>
            </a:r>
            <a:r>
              <a:rPr sz="2400" b="1" spc="-70" dirty="0">
                <a:latin typeface="Calibri"/>
                <a:cs typeface="Calibri"/>
              </a:rPr>
              <a:t> </a:t>
            </a:r>
            <a:r>
              <a:rPr sz="2400" b="1" spc="-15" dirty="0">
                <a:latin typeface="Calibri"/>
                <a:cs typeface="Calibri"/>
              </a:rPr>
              <a:t>restaurant  </a:t>
            </a:r>
            <a:r>
              <a:rPr sz="2400" b="1" spc="-5" dirty="0">
                <a:latin typeface="Calibri"/>
                <a:cs typeface="Calibri"/>
              </a:rPr>
              <a:t>(Norovirus)</a:t>
            </a:r>
            <a:endParaRPr sz="2400">
              <a:latin typeface="Calibri"/>
              <a:cs typeface="Calibri"/>
            </a:endParaRPr>
          </a:p>
          <a:p>
            <a:pPr marL="5809615" algn="ctr">
              <a:lnSpc>
                <a:spcPct val="100000"/>
              </a:lnSpc>
              <a:spcBef>
                <a:spcPts val="5"/>
              </a:spcBef>
            </a:pPr>
            <a:r>
              <a:rPr sz="2400" b="1" dirty="0">
                <a:latin typeface="Calibri"/>
                <a:cs typeface="Calibri"/>
              </a:rPr>
              <a:t>New </a:t>
            </a:r>
            <a:r>
              <a:rPr sz="2400" b="1" spc="-10" dirty="0">
                <a:latin typeface="Calibri"/>
                <a:cs typeface="Calibri"/>
              </a:rPr>
              <a:t>Scientist </a:t>
            </a:r>
            <a:r>
              <a:rPr sz="2400" b="1" spc="-5" dirty="0">
                <a:latin typeface="Calibri"/>
                <a:cs typeface="Calibri"/>
              </a:rPr>
              <a:t>(2000)</a:t>
            </a:r>
            <a:r>
              <a:rPr sz="2400" b="1" spc="-70" dirty="0">
                <a:latin typeface="Calibri"/>
                <a:cs typeface="Calibri"/>
              </a:rPr>
              <a:t> </a:t>
            </a:r>
            <a:r>
              <a:rPr sz="2400" b="1" dirty="0">
                <a:latin typeface="Calibri"/>
                <a:cs typeface="Calibri"/>
              </a:rPr>
              <a:t>9</a:t>
            </a:r>
            <a:endParaRPr sz="2400">
              <a:latin typeface="Calibri"/>
              <a:cs typeface="Calibri"/>
            </a:endParaRPr>
          </a:p>
          <a:p>
            <a:pPr marL="5808345" algn="ctr">
              <a:lnSpc>
                <a:spcPct val="100000"/>
              </a:lnSpc>
            </a:pPr>
            <a:r>
              <a:rPr sz="2400" b="1" spc="-25" dirty="0">
                <a:latin typeface="Calibri"/>
                <a:cs typeface="Calibri"/>
              </a:rPr>
              <a:t>September, </a:t>
            </a:r>
            <a:r>
              <a:rPr sz="2400" b="1" dirty="0">
                <a:latin typeface="Calibri"/>
                <a:cs typeface="Calibri"/>
              </a:rPr>
              <a:t>p</a:t>
            </a:r>
            <a:r>
              <a:rPr sz="2400" b="1" spc="5" dirty="0">
                <a:latin typeface="Calibri"/>
                <a:cs typeface="Calibri"/>
              </a:rPr>
              <a:t> </a:t>
            </a:r>
            <a:r>
              <a:rPr sz="2400" b="1" dirty="0">
                <a:latin typeface="Calibri"/>
                <a:cs typeface="Calibri"/>
              </a:rPr>
              <a:t>9</a:t>
            </a:r>
            <a:endParaRPr sz="2400">
              <a:latin typeface="Calibri"/>
              <a:cs typeface="Calibri"/>
            </a:endParaRPr>
          </a:p>
          <a:p>
            <a:pPr>
              <a:lnSpc>
                <a:spcPct val="100000"/>
              </a:lnSpc>
            </a:pPr>
            <a:endParaRPr sz="2400">
              <a:latin typeface="Calibri"/>
              <a:cs typeface="Calibri"/>
            </a:endParaRPr>
          </a:p>
          <a:p>
            <a:pPr>
              <a:lnSpc>
                <a:spcPct val="100000"/>
              </a:lnSpc>
              <a:spcBef>
                <a:spcPts val="20"/>
              </a:spcBef>
            </a:pPr>
            <a:endParaRPr sz="3050">
              <a:latin typeface="Calibri"/>
              <a:cs typeface="Calibri"/>
            </a:endParaRPr>
          </a:p>
          <a:p>
            <a:pPr marL="12700" marR="1144270">
              <a:lnSpc>
                <a:spcPct val="120000"/>
              </a:lnSpc>
              <a:buFont typeface="Arial"/>
              <a:buChar char="•"/>
              <a:tabLst>
                <a:tab pos="354965" algn="l"/>
                <a:tab pos="355600" algn="l"/>
              </a:tabLst>
            </a:pPr>
            <a:r>
              <a:rPr sz="2400" spc="-25" dirty="0">
                <a:latin typeface="Calibri"/>
                <a:cs typeface="Calibri"/>
              </a:rPr>
              <a:t>Vomit </a:t>
            </a:r>
            <a:r>
              <a:rPr sz="2400" dirty="0">
                <a:latin typeface="Calibri"/>
                <a:cs typeface="Calibri"/>
              </a:rPr>
              <a:t>is rich in mucus and </a:t>
            </a:r>
            <a:r>
              <a:rPr sz="2400" spc="-5" dirty="0">
                <a:latin typeface="Calibri"/>
                <a:cs typeface="Calibri"/>
              </a:rPr>
              <a:t>enables bacteria </a:t>
            </a:r>
            <a:r>
              <a:rPr sz="2400" dirty="0">
                <a:latin typeface="Calibri"/>
                <a:cs typeface="Calibri"/>
              </a:rPr>
              <a:t>and viruses</a:t>
            </a:r>
            <a:r>
              <a:rPr sz="2400" spc="-110" dirty="0">
                <a:latin typeface="Calibri"/>
                <a:cs typeface="Calibri"/>
              </a:rPr>
              <a:t> </a:t>
            </a:r>
            <a:r>
              <a:rPr sz="2400" spc="-15" dirty="0">
                <a:latin typeface="Calibri"/>
                <a:cs typeface="Calibri"/>
              </a:rPr>
              <a:t>to </a:t>
            </a:r>
            <a:r>
              <a:rPr sz="2400" spc="-15" dirty="0">
                <a:solidFill>
                  <a:srgbClr val="FF0000"/>
                </a:solidFill>
                <a:latin typeface="Calibri"/>
                <a:cs typeface="Calibri"/>
              </a:rPr>
              <a:t> </a:t>
            </a:r>
            <a:r>
              <a:rPr sz="2400" spc="-5" dirty="0">
                <a:solidFill>
                  <a:srgbClr val="FF0000"/>
                </a:solidFill>
                <a:latin typeface="Calibri"/>
                <a:cs typeface="Calibri"/>
              </a:rPr>
              <a:t>survive</a:t>
            </a:r>
            <a:r>
              <a:rPr sz="2400" spc="5" dirty="0">
                <a:solidFill>
                  <a:srgbClr val="FF0000"/>
                </a:solidFill>
                <a:latin typeface="Calibri"/>
                <a:cs typeface="Calibri"/>
              </a:rPr>
              <a:t> </a:t>
            </a:r>
            <a:r>
              <a:rPr sz="2400" spc="-5" dirty="0">
                <a:solidFill>
                  <a:srgbClr val="FF0000"/>
                </a:solidFill>
                <a:latin typeface="Calibri"/>
                <a:cs typeface="Calibri"/>
              </a:rPr>
              <a:t>desiccation</a:t>
            </a:r>
            <a:r>
              <a:rPr sz="2400" spc="-5" dirty="0">
                <a:latin typeface="Calibri"/>
                <a:cs typeface="Calibri"/>
              </a:rPr>
              <a:t>.</a:t>
            </a:r>
            <a:endParaRPr sz="2400">
              <a:latin typeface="Calibri"/>
              <a:cs typeface="Calibri"/>
            </a:endParaRPr>
          </a:p>
          <a:p>
            <a:pPr marL="355600" marR="549275" indent="-342900">
              <a:lnSpc>
                <a:spcPct val="100000"/>
              </a:lnSpc>
              <a:spcBef>
                <a:spcPts val="575"/>
              </a:spcBef>
              <a:buFont typeface="Arial"/>
              <a:buChar char="•"/>
              <a:tabLst>
                <a:tab pos="354965" algn="l"/>
                <a:tab pos="355600" algn="l"/>
              </a:tabLst>
            </a:pPr>
            <a:r>
              <a:rPr sz="2400" spc="-10" dirty="0">
                <a:latin typeface="Calibri"/>
                <a:cs typeface="Calibri"/>
              </a:rPr>
              <a:t>Influenza, Enteroviruses </a:t>
            </a:r>
            <a:r>
              <a:rPr sz="2400" dirty="0">
                <a:latin typeface="Calibri"/>
                <a:cs typeface="Calibri"/>
              </a:rPr>
              <a:t>and </a:t>
            </a:r>
            <a:r>
              <a:rPr sz="2400" spc="-5" dirty="0">
                <a:latin typeface="Calibri"/>
                <a:cs typeface="Calibri"/>
              </a:rPr>
              <a:t>other </a:t>
            </a:r>
            <a:r>
              <a:rPr sz="2400" dirty="0">
                <a:latin typeface="Calibri"/>
                <a:cs typeface="Calibri"/>
              </a:rPr>
              <a:t>viruses </a:t>
            </a:r>
            <a:r>
              <a:rPr sz="2400" spc="-10" dirty="0">
                <a:latin typeface="Calibri"/>
                <a:cs typeface="Calibri"/>
              </a:rPr>
              <a:t>get </a:t>
            </a:r>
            <a:r>
              <a:rPr sz="2400" spc="-15" dirty="0">
                <a:latin typeface="Calibri"/>
                <a:cs typeface="Calibri"/>
              </a:rPr>
              <a:t>into </a:t>
            </a:r>
            <a:r>
              <a:rPr sz="2400" dirty="0">
                <a:latin typeface="Calibri"/>
                <a:cs typeface="Calibri"/>
              </a:rPr>
              <a:t>the air </a:t>
            </a:r>
            <a:r>
              <a:rPr sz="2400" spc="-15" dirty="0">
                <a:latin typeface="Calibri"/>
                <a:cs typeface="Calibri"/>
              </a:rPr>
              <a:t>from  </a:t>
            </a:r>
            <a:r>
              <a:rPr sz="2400" dirty="0">
                <a:latin typeface="Calibri"/>
                <a:cs typeface="Calibri"/>
              </a:rPr>
              <a:t>drying </a:t>
            </a:r>
            <a:r>
              <a:rPr sz="2400" spc="-10" dirty="0">
                <a:latin typeface="Calibri"/>
                <a:cs typeface="Calibri"/>
              </a:rPr>
              <a:t>vomitus </a:t>
            </a:r>
            <a:r>
              <a:rPr sz="2400" dirty="0">
                <a:latin typeface="Calibri"/>
                <a:cs typeface="Calibri"/>
              </a:rPr>
              <a:t>and </a:t>
            </a:r>
            <a:r>
              <a:rPr sz="2400" spc="-5" dirty="0">
                <a:latin typeface="Calibri"/>
                <a:cs typeface="Calibri"/>
              </a:rPr>
              <a:t>spit </a:t>
            </a:r>
            <a:r>
              <a:rPr sz="2400" dirty="0">
                <a:latin typeface="Calibri"/>
                <a:cs typeface="Calibri"/>
              </a:rPr>
              <a:t>and </a:t>
            </a:r>
            <a:r>
              <a:rPr sz="2400" spc="-15" dirty="0">
                <a:latin typeface="Calibri"/>
                <a:cs typeface="Calibri"/>
              </a:rPr>
              <a:t>gain </a:t>
            </a:r>
            <a:r>
              <a:rPr sz="2400" spc="-5" dirty="0">
                <a:latin typeface="Calibri"/>
                <a:cs typeface="Calibri"/>
              </a:rPr>
              <a:t>entry </a:t>
            </a:r>
            <a:r>
              <a:rPr sz="2400" spc="-15" dirty="0">
                <a:latin typeface="Calibri"/>
                <a:cs typeface="Calibri"/>
              </a:rPr>
              <a:t>into </a:t>
            </a:r>
            <a:r>
              <a:rPr sz="2400" spc="-5" dirty="0">
                <a:latin typeface="Calibri"/>
                <a:cs typeface="Calibri"/>
              </a:rPr>
              <a:t>new</a:t>
            </a:r>
            <a:r>
              <a:rPr sz="2400" spc="-45" dirty="0">
                <a:latin typeface="Calibri"/>
                <a:cs typeface="Calibri"/>
              </a:rPr>
              <a:t> </a:t>
            </a:r>
            <a:r>
              <a:rPr sz="2400" spc="-10" dirty="0">
                <a:latin typeface="Calibri"/>
                <a:cs typeface="Calibri"/>
              </a:rPr>
              <a:t>hosts</a:t>
            </a:r>
            <a:endParaRPr sz="2400">
              <a:latin typeface="Calibri"/>
              <a:cs typeface="Calibri"/>
            </a:endParaRPr>
          </a:p>
        </p:txBody>
      </p:sp>
      <p:sp>
        <p:nvSpPr>
          <p:cNvPr id="11" name="object 11"/>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4422775" y="52387"/>
            <a:ext cx="4622800" cy="626586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defRPr/>
            </a:pPr>
            <a:endParaRPr lang="en-US" sz="2400" dirty="0"/>
          </a:p>
          <a:p>
            <a:pPr>
              <a:defRPr/>
            </a:pPr>
            <a:r>
              <a:rPr lang="en-US" sz="2400" dirty="0"/>
              <a:t>VIP latrines control </a:t>
            </a:r>
            <a:r>
              <a:rPr lang="en-US" sz="2400" dirty="0" err="1"/>
              <a:t>odour</a:t>
            </a:r>
            <a:r>
              <a:rPr lang="en-US" sz="2400" dirty="0"/>
              <a:t> and fly nuisance</a:t>
            </a:r>
          </a:p>
          <a:p>
            <a:pPr>
              <a:defRPr/>
            </a:pPr>
            <a:r>
              <a:rPr lang="en-US" sz="2400" dirty="0"/>
              <a:t>In VIPs the superstructure is slightly offset from the pit, so that a vertical vent pipe can be installed </a:t>
            </a:r>
          </a:p>
          <a:p>
            <a:pPr>
              <a:defRPr/>
            </a:pPr>
            <a:r>
              <a:rPr lang="en-US" sz="2400" dirty="0"/>
              <a:t>Vent pipe is key to controlling both flies and </a:t>
            </a:r>
            <a:r>
              <a:rPr lang="en-US" sz="2400" dirty="0" err="1"/>
              <a:t>odours</a:t>
            </a:r>
            <a:endParaRPr lang="en-US" sz="2400" dirty="0"/>
          </a:p>
          <a:p>
            <a:pPr>
              <a:defRPr/>
            </a:pPr>
            <a:r>
              <a:rPr lang="en-US" sz="2400" dirty="0"/>
              <a:t>Excreta are deposited into the pit via the squat-hole, the liquid (mainly urine) infiltrates into the surrounding soil, and the solids are digested anaerobically.</a:t>
            </a:r>
          </a:p>
          <a:p>
            <a:pPr marL="0" indent="0">
              <a:buFont typeface="Wingdings" panose="05000000000000000000" pitchFamily="2" charset="2"/>
              <a:buNone/>
              <a:defRPr/>
            </a:pPr>
            <a:endParaRPr 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03225" y="807509"/>
            <a:ext cx="3863975" cy="4392612"/>
          </a:xfrm>
          <a:prstGeom prst="rect">
            <a:avLst/>
          </a:prstGeom>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69783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4013200" y="628650"/>
            <a:ext cx="5032375" cy="62658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0"/>
              <a:buNone/>
            </a:pPr>
            <a:r>
              <a:rPr lang="en-US" sz="2400" dirty="0"/>
              <a:t>In </a:t>
            </a:r>
            <a:r>
              <a:rPr lang="en-US" sz="2400" dirty="0" err="1"/>
              <a:t>Odour</a:t>
            </a:r>
            <a:r>
              <a:rPr lang="en-US" sz="2400" dirty="0"/>
              <a:t> control wind</a:t>
            </a:r>
          </a:p>
          <a:p>
            <a:pPr marL="0" indent="0">
              <a:buFont typeface="Wingdings" charset="0"/>
              <a:buNone/>
            </a:pPr>
            <a:r>
              <a:rPr lang="en-US" sz="2400" dirty="0"/>
              <a:t>blowing across the top of the vent pipe sucks out some of the air at the top of the Vent pipe and this is replaced by air from below; so this sets up an airflow pattern in which fresh air enters the pit through the squat-hole.</a:t>
            </a:r>
          </a:p>
          <a:p>
            <a:pPr marL="0" indent="0">
              <a:buFont typeface="Wingdings" charset="0"/>
              <a:buNone/>
            </a:pPr>
            <a:r>
              <a:rPr lang="en-US" sz="2400" dirty="0"/>
              <a:t>Gases generated in the pit are then sucked up and out of the vent pipe, so leaving the superstructure totally </a:t>
            </a:r>
            <a:r>
              <a:rPr lang="en-US" sz="2400" dirty="0" err="1"/>
              <a:t>odour</a:t>
            </a:r>
            <a:r>
              <a:rPr lang="en-US" sz="2400" dirty="0"/>
              <a:t>-free</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847" t="10180" r="10518" b="9394"/>
          <a:stretch/>
        </p:blipFill>
        <p:spPr>
          <a:xfrm>
            <a:off x="745067" y="1134533"/>
            <a:ext cx="3115733" cy="3996267"/>
          </a:xfrm>
          <a:prstGeom prst="rect">
            <a:avLst/>
          </a:prstGeom>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440830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4267200" y="228070"/>
            <a:ext cx="4778375" cy="62658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 fly control, gravid female flies know that human </a:t>
            </a:r>
            <a:r>
              <a:rPr lang="en-US" sz="2400" dirty="0" err="1"/>
              <a:t>faeces</a:t>
            </a:r>
            <a:r>
              <a:rPr lang="en-US" sz="2400" dirty="0"/>
              <a:t> are a good place to lay their eggs, so they are attracted to latrines by </a:t>
            </a:r>
            <a:r>
              <a:rPr lang="en-US" sz="2400" dirty="0" err="1"/>
              <a:t>faecal</a:t>
            </a:r>
            <a:r>
              <a:rPr lang="en-US" sz="2400" dirty="0"/>
              <a:t> </a:t>
            </a:r>
            <a:r>
              <a:rPr lang="en-US" sz="2400" dirty="0" err="1"/>
              <a:t>odour</a:t>
            </a:r>
            <a:r>
              <a:rPr lang="en-US" sz="2400" dirty="0"/>
              <a:t>.</a:t>
            </a:r>
          </a:p>
          <a:p>
            <a:r>
              <a:rPr lang="en-US" sz="2400" dirty="0"/>
              <a:t>With VIP latrines all the </a:t>
            </a:r>
            <a:r>
              <a:rPr lang="en-US" sz="2400" dirty="0" err="1"/>
              <a:t>odour</a:t>
            </a:r>
            <a:r>
              <a:rPr lang="en-US" sz="2400" dirty="0"/>
              <a:t> comes out of the vent pipe, so this is where the gravid flies fly to.</a:t>
            </a:r>
          </a:p>
          <a:p>
            <a:r>
              <a:rPr lang="en-US" sz="2400" dirty="0"/>
              <a:t>To prevent the flies entering the pit, a fly screen is placed over the top of the vent pipe. </a:t>
            </a:r>
          </a:p>
          <a:p>
            <a:r>
              <a:rPr lang="en-US" sz="2400" dirty="0"/>
              <a:t>However, a few flies will enter the pit via the squat-hole and lay their eggs.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31788" y="628650"/>
            <a:ext cx="3935412" cy="4248150"/>
          </a:xfrm>
          <a:prstGeom prst="rect">
            <a:avLst/>
          </a:prstGeom>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95151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4422775" y="1195388"/>
            <a:ext cx="4333875" cy="45720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It is not uncommon to see cobwebs at the top of the vent pipe as spiders soon learn that this is a good place to catch their food.</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89" t="8839" r="11453" b="9915"/>
          <a:stretch/>
        </p:blipFill>
        <p:spPr>
          <a:xfrm>
            <a:off x="728133" y="1195389"/>
            <a:ext cx="3302000" cy="4037012"/>
          </a:xfrm>
          <a:prstGeom prst="rect">
            <a:avLst/>
          </a:prstGeom>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52042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47" y="860425"/>
            <a:ext cx="4047554" cy="3050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267" y="1964266"/>
            <a:ext cx="4485846" cy="336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722381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91" y="213256"/>
            <a:ext cx="5201519" cy="39184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534" y="2771546"/>
            <a:ext cx="4173538" cy="3139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067214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68313" y="0"/>
            <a:ext cx="8351837" cy="1268413"/>
          </a:xfrm>
        </p:spPr>
        <p:txBody>
          <a:bodyPr/>
          <a:lstStyle/>
          <a:p>
            <a:pPr>
              <a:defRPr/>
            </a:pPr>
            <a:r>
              <a:rPr lang="en-AU" sz="2400" b="1" dirty="0">
                <a:ea typeface="+mj-ea"/>
              </a:rPr>
              <a:t>Pathogen types potentially present in human excreta</a:t>
            </a:r>
            <a:endParaRPr lang="en-US" sz="2400" b="1" dirty="0">
              <a:ea typeface="+mj-ea"/>
            </a:endParaRPr>
          </a:p>
        </p:txBody>
      </p:sp>
      <p:graphicFrame>
        <p:nvGraphicFramePr>
          <p:cNvPr id="5" name="Group 3"/>
          <p:cNvGraphicFramePr>
            <a:graphicFrameLocks/>
          </p:cNvGraphicFramePr>
          <p:nvPr/>
        </p:nvGraphicFramePr>
        <p:xfrm>
          <a:off x="239712" y="634999"/>
          <a:ext cx="8193088" cy="5065796"/>
        </p:xfrm>
        <a:graphic>
          <a:graphicData uri="http://schemas.openxmlformats.org/drawingml/2006/table">
            <a:tbl>
              <a:tblPr/>
              <a:tblGrid>
                <a:gridCol w="1868488">
                  <a:extLst>
                    <a:ext uri="{9D8B030D-6E8A-4147-A177-3AD203B41FA5}">
                      <a16:colId xmlns:a16="http://schemas.microsoft.com/office/drawing/2014/main" val="20000"/>
                    </a:ext>
                  </a:extLst>
                </a:gridCol>
                <a:gridCol w="3056467">
                  <a:extLst>
                    <a:ext uri="{9D8B030D-6E8A-4147-A177-3AD203B41FA5}">
                      <a16:colId xmlns:a16="http://schemas.microsoft.com/office/drawing/2014/main" val="20001"/>
                    </a:ext>
                  </a:extLst>
                </a:gridCol>
                <a:gridCol w="3268133">
                  <a:extLst>
                    <a:ext uri="{9D8B030D-6E8A-4147-A177-3AD203B41FA5}">
                      <a16:colId xmlns:a16="http://schemas.microsoft.com/office/drawing/2014/main" val="20002"/>
                    </a:ext>
                  </a:extLst>
                </a:gridCol>
              </a:tblGrid>
              <a:tr h="611199">
                <a:tc>
                  <a:txBody>
                    <a:bodyPr/>
                    <a:lstStyle/>
                    <a:p>
                      <a:pPr marL="0" marR="0" lvl="0" indent="0" algn="ctr"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dirty="0">
                          <a:ln>
                            <a:noFill/>
                          </a:ln>
                          <a:solidFill>
                            <a:schemeClr val="tx2"/>
                          </a:solidFill>
                          <a:effectLst/>
                          <a:latin typeface="Garamond"/>
                          <a:cs typeface="Garamond"/>
                        </a:rPr>
                        <a:t>Type of pathogen</a:t>
                      </a:r>
                      <a:endParaRPr kumimoji="0" lang="en-US" sz="1800" b="1" i="0" u="none" strike="noStrike" cap="none" normalizeH="0" baseline="0" dirty="0">
                        <a:ln>
                          <a:noFill/>
                        </a:ln>
                        <a:solidFill>
                          <a:schemeClr val="tx2"/>
                        </a:solidFill>
                        <a:effectLst/>
                        <a:latin typeface="Garamond"/>
                        <a:cs typeface="Garamond"/>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dirty="0">
                          <a:ln>
                            <a:noFill/>
                          </a:ln>
                          <a:solidFill>
                            <a:schemeClr val="tx2"/>
                          </a:solidFill>
                          <a:effectLst/>
                          <a:latin typeface="Garamond"/>
                          <a:cs typeface="Garamond"/>
                        </a:rPr>
                        <a:t>Example organisms</a:t>
                      </a:r>
                      <a:endParaRPr kumimoji="0" lang="en-US" sz="1800" b="1" i="0" u="none" strike="noStrike" cap="none" normalizeH="0" baseline="0" dirty="0">
                        <a:ln>
                          <a:noFill/>
                        </a:ln>
                        <a:solidFill>
                          <a:schemeClr val="tx2"/>
                        </a:solidFill>
                        <a:effectLst/>
                        <a:latin typeface="Garamond"/>
                        <a:cs typeface="Garamond"/>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dirty="0">
                          <a:ln>
                            <a:noFill/>
                          </a:ln>
                          <a:solidFill>
                            <a:schemeClr val="tx2"/>
                          </a:solidFill>
                          <a:effectLst/>
                          <a:latin typeface="Garamond"/>
                          <a:cs typeface="Garamond"/>
                        </a:rPr>
                        <a:t>Examples of diseases caused by type of pathogen</a:t>
                      </a:r>
                      <a:endParaRPr kumimoji="0" lang="en-US" sz="1800" b="1" i="0" u="none" strike="noStrike" cap="none" normalizeH="0" baseline="0" dirty="0">
                        <a:ln>
                          <a:noFill/>
                        </a:ln>
                        <a:solidFill>
                          <a:schemeClr val="tx2"/>
                        </a:solidFill>
                        <a:effectLst/>
                        <a:latin typeface="Garamond"/>
                        <a:cs typeface="Garamond"/>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1920903">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Bacteria</a:t>
                      </a:r>
                      <a:endParaRPr kumimoji="0" lang="en-US" sz="1800" b="1" i="0" u="none" strike="noStrike" cap="none" normalizeH="0" baseline="0">
                        <a:ln>
                          <a:noFill/>
                        </a:ln>
                        <a:solidFill>
                          <a:schemeClr val="tx1"/>
                        </a:solidFill>
                        <a:effectLst/>
                        <a:latin typeface="Garamond"/>
                        <a:cs typeface="Garamond"/>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0" u="none" strike="noStrike" cap="none" normalizeH="0" baseline="0">
                          <a:ln>
                            <a:noFill/>
                          </a:ln>
                          <a:solidFill>
                            <a:schemeClr val="tx1"/>
                          </a:solidFill>
                          <a:effectLst/>
                          <a:latin typeface="Garamond"/>
                          <a:cs typeface="Garamond"/>
                        </a:rPr>
                        <a:t>Total coliforms</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0" u="none" strike="noStrike" cap="none" normalizeH="0" baseline="0">
                          <a:ln>
                            <a:noFill/>
                          </a:ln>
                          <a:solidFill>
                            <a:schemeClr val="tx1"/>
                          </a:solidFill>
                          <a:effectLst/>
                          <a:latin typeface="Garamond"/>
                          <a:cs typeface="Garamond"/>
                        </a:rPr>
                        <a:t>Faecal coliforms</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1" u="none" strike="noStrike" cap="none" normalizeH="0" baseline="0">
                          <a:ln>
                            <a:noFill/>
                          </a:ln>
                          <a:solidFill>
                            <a:schemeClr val="tx1"/>
                          </a:solidFill>
                          <a:effectLst/>
                          <a:latin typeface="Garamond"/>
                          <a:cs typeface="Garamond"/>
                        </a:rPr>
                        <a:t>E. coli</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1" u="none" strike="noStrike" cap="none" normalizeH="0" baseline="0">
                          <a:ln>
                            <a:noFill/>
                          </a:ln>
                          <a:solidFill>
                            <a:schemeClr val="tx1"/>
                          </a:solidFill>
                          <a:effectLst/>
                          <a:latin typeface="Garamond"/>
                          <a:cs typeface="Garamond"/>
                        </a:rPr>
                        <a:t>Salmonella</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0" u="none" strike="noStrike" cap="none" normalizeH="0" baseline="0">
                          <a:ln>
                            <a:noFill/>
                          </a:ln>
                          <a:solidFill>
                            <a:schemeClr val="tx1"/>
                          </a:solidFill>
                          <a:effectLst/>
                          <a:latin typeface="Garamond"/>
                          <a:cs typeface="Garamond"/>
                        </a:rPr>
                        <a:t>Faecal streptococci</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0" u="none" strike="noStrike" cap="none" normalizeH="0" baseline="0">
                          <a:ln>
                            <a:noFill/>
                          </a:ln>
                          <a:solidFill>
                            <a:schemeClr val="tx1"/>
                          </a:solidFill>
                          <a:effectLst/>
                          <a:latin typeface="Garamond"/>
                          <a:cs typeface="Garamond"/>
                        </a:rPr>
                        <a:t>Enterococci</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Gastroenteritis</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Typhoid fever</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Salmonellosis</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Cholera</a:t>
                      </a:r>
                      <a:endParaRPr kumimoji="0" lang="en-US" sz="1800" b="1" i="0" u="none" strike="noStrike" cap="none" normalizeH="0" baseline="0">
                        <a:ln>
                          <a:noFill/>
                        </a:ln>
                        <a:solidFill>
                          <a:schemeClr val="tx1"/>
                        </a:solidFill>
                        <a:effectLst/>
                        <a:latin typeface="Garamond"/>
                        <a:cs typeface="Garamond"/>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663587">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Protozoa</a:t>
                      </a:r>
                      <a:endParaRPr kumimoji="0" lang="en-US" sz="1800" b="1" i="0" u="none" strike="noStrike" cap="none" normalizeH="0" baseline="0">
                        <a:ln>
                          <a:noFill/>
                        </a:ln>
                        <a:solidFill>
                          <a:schemeClr val="tx1"/>
                        </a:solidFill>
                        <a:effectLst/>
                        <a:latin typeface="Garamond"/>
                        <a:cs typeface="Garamond"/>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1" u="none" strike="noStrike" cap="none" normalizeH="0" baseline="0" dirty="0">
                          <a:ln>
                            <a:noFill/>
                          </a:ln>
                          <a:solidFill>
                            <a:schemeClr val="tx1"/>
                          </a:solidFill>
                          <a:effectLst/>
                          <a:latin typeface="Garamond"/>
                          <a:cs typeface="Garamond"/>
                        </a:rPr>
                        <a:t>Giardia </a:t>
                      </a:r>
                      <a:r>
                        <a:rPr kumimoji="0" lang="en-US" sz="1800" b="1" i="1" u="none" strike="noStrike" cap="none" normalizeH="0" baseline="0" dirty="0" err="1">
                          <a:ln>
                            <a:noFill/>
                          </a:ln>
                          <a:solidFill>
                            <a:schemeClr val="tx1"/>
                          </a:solidFill>
                          <a:effectLst/>
                          <a:latin typeface="Garamond"/>
                          <a:cs typeface="Garamond"/>
                        </a:rPr>
                        <a:t>lamblia</a:t>
                      </a:r>
                      <a:endParaRPr kumimoji="0" lang="en-US" sz="1800" b="1" i="1" u="none" strike="noStrike" cap="none" normalizeH="0" baseline="0" dirty="0">
                        <a:ln>
                          <a:noFill/>
                        </a:ln>
                        <a:solidFill>
                          <a:schemeClr val="tx1"/>
                        </a:solidFill>
                        <a:effectLst/>
                        <a:latin typeface="Garamond"/>
                        <a:cs typeface="Garamond"/>
                      </a:endParaRP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1" u="none" strike="noStrike" cap="none" normalizeH="0" baseline="0" dirty="0" err="1">
                          <a:ln>
                            <a:noFill/>
                          </a:ln>
                          <a:solidFill>
                            <a:schemeClr val="tx1"/>
                          </a:solidFill>
                          <a:effectLst/>
                          <a:latin typeface="Garamond"/>
                          <a:cs typeface="Garamond"/>
                        </a:rPr>
                        <a:t>Cryoptosporidium</a:t>
                      </a:r>
                      <a:endParaRPr kumimoji="0" lang="en-US" sz="1800" b="1" i="1" u="none" strike="noStrike" cap="none" normalizeH="0" baseline="0" dirty="0">
                        <a:ln>
                          <a:noFill/>
                        </a:ln>
                        <a:solidFill>
                          <a:schemeClr val="tx1"/>
                        </a:solidFill>
                        <a:effectLst/>
                        <a:latin typeface="Garamond"/>
                        <a:cs typeface="Garamond"/>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Giardiasis</a:t>
                      </a:r>
                      <a:endParaRPr kumimoji="0" lang="en-US" sz="1800" b="1" i="0" u="none" strike="noStrike" cap="none" normalizeH="0" baseline="0">
                        <a:ln>
                          <a:noFill/>
                        </a:ln>
                        <a:solidFill>
                          <a:schemeClr val="tx1"/>
                        </a:solidFill>
                        <a:effectLst/>
                        <a:latin typeface="Garamond"/>
                        <a:cs typeface="Garamond"/>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663587">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Helminths (worms)</a:t>
                      </a:r>
                      <a:endParaRPr kumimoji="0" lang="en-US" sz="1800" b="1" i="0" u="none" strike="noStrike" cap="none" normalizeH="0" baseline="0">
                        <a:ln>
                          <a:noFill/>
                        </a:ln>
                        <a:solidFill>
                          <a:schemeClr val="tx1"/>
                        </a:solidFill>
                        <a:effectLst/>
                        <a:latin typeface="Garamond"/>
                        <a:cs typeface="Garamond"/>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0" u="none" strike="noStrike" cap="none" normalizeH="0" baseline="0">
                          <a:ln>
                            <a:noFill/>
                          </a:ln>
                          <a:solidFill>
                            <a:schemeClr val="tx1"/>
                          </a:solidFill>
                          <a:effectLst/>
                          <a:latin typeface="Garamond"/>
                          <a:cs typeface="Garamond"/>
                        </a:rPr>
                        <a:t>Nematoda</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1" u="none" strike="noStrike" cap="none" normalizeH="0" baseline="0">
                          <a:ln>
                            <a:noFill/>
                          </a:ln>
                          <a:solidFill>
                            <a:schemeClr val="tx1"/>
                          </a:solidFill>
                          <a:effectLst/>
                          <a:latin typeface="Garamond"/>
                          <a:cs typeface="Garamond"/>
                        </a:rPr>
                        <a:t>Ascaris lumbricoides</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Roundworm infestation</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Dwarf tapeworm</a:t>
                      </a:r>
                      <a:endParaRPr kumimoji="0" lang="en-US" sz="1800" b="1" i="0" u="none" strike="noStrike" cap="none" normalizeH="0" baseline="0">
                        <a:ln>
                          <a:noFill/>
                        </a:ln>
                        <a:solidFill>
                          <a:schemeClr val="tx1"/>
                        </a:solidFill>
                        <a:effectLst/>
                        <a:latin typeface="Garamond"/>
                        <a:cs typeface="Garamond"/>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977916">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a:ln>
                            <a:noFill/>
                          </a:ln>
                          <a:solidFill>
                            <a:schemeClr val="tx1"/>
                          </a:solidFill>
                          <a:effectLst/>
                          <a:latin typeface="Garamond"/>
                          <a:cs typeface="Garamond"/>
                        </a:rPr>
                        <a:t>Viruses</a:t>
                      </a:r>
                      <a:endParaRPr kumimoji="0" lang="en-US" sz="1800" b="1" i="0" u="none" strike="noStrike" cap="none" normalizeH="0" baseline="0">
                        <a:ln>
                          <a:noFill/>
                        </a:ln>
                        <a:solidFill>
                          <a:schemeClr val="tx1"/>
                        </a:solidFill>
                        <a:effectLst/>
                        <a:latin typeface="Garamond"/>
                        <a:cs typeface="Garamond"/>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0" u="none" strike="noStrike" cap="none" normalizeH="0" baseline="0">
                          <a:ln>
                            <a:noFill/>
                          </a:ln>
                          <a:solidFill>
                            <a:schemeClr val="tx1"/>
                          </a:solidFill>
                          <a:effectLst/>
                          <a:latin typeface="Garamond"/>
                          <a:cs typeface="Garamond"/>
                        </a:rPr>
                        <a:t>MS2 coliphage</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0" u="none" strike="noStrike" cap="none" normalizeH="0" baseline="0">
                          <a:ln>
                            <a:noFill/>
                          </a:ln>
                          <a:solidFill>
                            <a:schemeClr val="tx1"/>
                          </a:solidFill>
                          <a:effectLst/>
                          <a:latin typeface="Garamond"/>
                          <a:cs typeface="Garamond"/>
                        </a:rPr>
                        <a:t>Hepatitis A virus</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US" sz="1800" b="1" i="0" u="none" strike="noStrike" cap="none" normalizeH="0" baseline="0">
                          <a:ln>
                            <a:noFill/>
                          </a:ln>
                          <a:solidFill>
                            <a:schemeClr val="tx1"/>
                          </a:solidFill>
                          <a:effectLst/>
                          <a:latin typeface="Garamond"/>
                          <a:cs typeface="Garamond"/>
                        </a:rPr>
                        <a:t>Enteroviruses</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dirty="0">
                          <a:ln>
                            <a:noFill/>
                          </a:ln>
                          <a:solidFill>
                            <a:schemeClr val="tx1"/>
                          </a:solidFill>
                          <a:effectLst/>
                          <a:latin typeface="Garamond"/>
                          <a:cs typeface="Garamond"/>
                        </a:rPr>
                        <a:t>Gastroenteritis</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dirty="0">
                          <a:ln>
                            <a:noFill/>
                          </a:ln>
                          <a:solidFill>
                            <a:schemeClr val="tx1"/>
                          </a:solidFill>
                          <a:effectLst/>
                          <a:latin typeface="Garamond"/>
                          <a:cs typeface="Garamond"/>
                        </a:rPr>
                        <a:t>Respiratory disease</a:t>
                      </a:r>
                    </a:p>
                    <a:p>
                      <a:pPr marL="0" marR="0" lvl="0" indent="0" algn="l" defTabSz="914400" rtl="0" eaLnBrk="0" fontAlgn="base" latinLnBrk="0" hangingPunct="0">
                        <a:lnSpc>
                          <a:spcPct val="100000"/>
                        </a:lnSpc>
                        <a:spcBef>
                          <a:spcPct val="20000"/>
                        </a:spcBef>
                        <a:spcAft>
                          <a:spcPct val="0"/>
                        </a:spcAft>
                        <a:buClrTx/>
                        <a:buSzPct val="50000"/>
                        <a:buFont typeface="Wingdings" pitchFamily="2" charset="2"/>
                        <a:buNone/>
                        <a:tabLst/>
                      </a:pPr>
                      <a:r>
                        <a:rPr kumimoji="0" lang="en-AU" sz="1800" b="1" i="0" u="none" strike="noStrike" cap="none" normalizeH="0" baseline="0" dirty="0">
                          <a:ln>
                            <a:noFill/>
                          </a:ln>
                          <a:solidFill>
                            <a:schemeClr val="tx1"/>
                          </a:solidFill>
                          <a:effectLst/>
                          <a:latin typeface="Garamond"/>
                          <a:cs typeface="Garamond"/>
                        </a:rPr>
                        <a:t>Meningitis, hepatitis</a:t>
                      </a:r>
                      <a:endParaRPr kumimoji="0" lang="en-US" sz="1800" b="1" i="0" u="none" strike="noStrike" cap="none" normalizeH="0" baseline="0" dirty="0">
                        <a:ln>
                          <a:noFill/>
                        </a:ln>
                        <a:solidFill>
                          <a:schemeClr val="tx1"/>
                        </a:solidFill>
                        <a:effectLst/>
                        <a:latin typeface="Garamond"/>
                        <a:cs typeface="Garamond"/>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bl>
          </a:graphicData>
        </a:graphic>
      </p:graphicFrame>
      <p:sp>
        <p:nvSpPr>
          <p:cNvPr id="6" name="Text Box 29"/>
          <p:cNvSpPr txBox="1">
            <a:spLocks noChangeArrowheads="1"/>
          </p:cNvSpPr>
          <p:nvPr/>
        </p:nvSpPr>
        <p:spPr bwMode="auto">
          <a:xfrm>
            <a:off x="4598461" y="5681550"/>
            <a:ext cx="4441825" cy="304800"/>
          </a:xfrm>
          <a:prstGeom prst="rect">
            <a:avLst/>
          </a:prstGeom>
          <a:noFill/>
          <a:ln>
            <a:noFill/>
          </a:ln>
          <a:effectLst/>
          <a:extLst>
            <a:ext uri="{909E8E84-426E-40dd-AFC4-6F175D3DCCD1}">
              <a14:hiddenFill xmlns="" xmlns:a14="http://schemas.microsoft.com/office/drawing/2010/main">
                <a:solidFill>
                  <a:srgbClr val="00009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Century Schoolbook" charset="0"/>
                <a:ea typeface="ＭＳ Ｐゴシック" charset="0"/>
              </a:defRPr>
            </a:lvl1pPr>
            <a:lvl2pPr marL="742950" indent="-285750">
              <a:defRPr sz="2100">
                <a:solidFill>
                  <a:schemeClr val="tx1"/>
                </a:solidFill>
                <a:latin typeface="Century Schoolbook" charset="0"/>
                <a:ea typeface="ＭＳ Ｐゴシック" charset="0"/>
              </a:defRPr>
            </a:lvl2pPr>
            <a:lvl3pPr marL="1143000" indent="-228600">
              <a:defRPr>
                <a:solidFill>
                  <a:schemeClr val="tx1"/>
                </a:solidFill>
                <a:latin typeface="Century Schoolbook" charset="0"/>
                <a:ea typeface="ＭＳ Ｐゴシック" charset="0"/>
              </a:defRPr>
            </a:lvl3pPr>
            <a:lvl4pPr marL="1600200" indent="-228600">
              <a:defRPr>
                <a:solidFill>
                  <a:schemeClr val="tx1"/>
                </a:solidFill>
                <a:latin typeface="Century Schoolbook" charset="0"/>
                <a:ea typeface="ＭＳ Ｐゴシック" charset="0"/>
              </a:defRPr>
            </a:lvl4pPr>
            <a:lvl5pPr marL="2057400" indent="-228600">
              <a:defRPr sz="1600">
                <a:solidFill>
                  <a:schemeClr val="tx1"/>
                </a:solidFill>
                <a:latin typeface="Century Schoolbook" charset="0"/>
                <a:ea typeface="ＭＳ Ｐゴシック" charset="0"/>
              </a:defRPr>
            </a:lvl5pPr>
            <a:lvl6pPr marL="25146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6pPr>
            <a:lvl7pPr marL="29718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7pPr>
            <a:lvl8pPr marL="34290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8pPr>
            <a:lvl9pPr marL="3886200" indent="-228600" eaLnBrk="0" fontAlgn="base" hangingPunct="0">
              <a:spcAft>
                <a:spcPct val="0"/>
              </a:spcAft>
              <a:buClr>
                <a:srgbClr val="BDCAE9"/>
              </a:buClr>
              <a:buSzPct val="68000"/>
              <a:buFont typeface="Wingdings 2" charset="0"/>
              <a:buChar char=""/>
              <a:defRPr sz="1600">
                <a:solidFill>
                  <a:schemeClr val="tx1"/>
                </a:solidFill>
                <a:latin typeface="Century Schoolbook" charset="0"/>
                <a:ea typeface="ＭＳ Ｐゴシック" charset="0"/>
              </a:defRPr>
            </a:lvl9pPr>
          </a:lstStyle>
          <a:p>
            <a:pPr algn="r" eaLnBrk="1" hangingPunct="1"/>
            <a:r>
              <a:rPr lang="en-US" sz="1400" b="1" dirty="0">
                <a:latin typeface="Verdana" charset="0"/>
              </a:rPr>
              <a:t>Source: Metcalf &amp; Eddy (2003), page 110</a:t>
            </a:r>
          </a:p>
        </p:txBody>
      </p:sp>
    </p:spTree>
    <p:extLst>
      <p:ext uri="{BB962C8B-B14F-4D97-AF65-F5344CB8AC3E}">
        <p14:creationId xmlns:p14="http://schemas.microsoft.com/office/powerpoint/2010/main" val="333734378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38667" y="211683"/>
            <a:ext cx="8483600" cy="587267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Safe disposal of human excreta is second to the provision of pathogen free drinking water that promotes </a:t>
            </a:r>
            <a:r>
              <a:rPr lang="en-US" sz="2400" b="1" dirty="0">
                <a:solidFill>
                  <a:srgbClr val="FF0000"/>
                </a:solidFill>
              </a:rPr>
              <a:t>good health</a:t>
            </a:r>
            <a:r>
              <a:rPr lang="en-US" sz="2400" dirty="0"/>
              <a:t> for every population</a:t>
            </a:r>
          </a:p>
          <a:p>
            <a:endParaRPr lang="en-US" sz="2400" dirty="0"/>
          </a:p>
          <a:p>
            <a:r>
              <a:rPr lang="en-US" sz="2400" dirty="0"/>
              <a:t>Human </a:t>
            </a:r>
            <a:r>
              <a:rPr lang="en-US" sz="2400" dirty="0" err="1"/>
              <a:t>faeces</a:t>
            </a:r>
            <a:r>
              <a:rPr lang="en-US" sz="2400" dirty="0"/>
              <a:t> contain large numbers of microbes. For example one person with cholera excretes 10</a:t>
            </a:r>
            <a:r>
              <a:rPr lang="en-US" sz="2400" baseline="30000" dirty="0"/>
              <a:t>13</a:t>
            </a:r>
            <a:r>
              <a:rPr lang="en-US" sz="2400" dirty="0"/>
              <a:t> per day and since infective dose of cholera is 10</a:t>
            </a:r>
            <a:r>
              <a:rPr lang="en-US" sz="2400" baseline="30000" dirty="0"/>
              <a:t>6</a:t>
            </a:r>
            <a:r>
              <a:rPr lang="en-US" sz="2400" dirty="0"/>
              <a:t>   one person could infect 10 million people </a:t>
            </a:r>
          </a:p>
          <a:p>
            <a:endParaRPr lang="en-US" sz="2400" dirty="0"/>
          </a:p>
          <a:p>
            <a:r>
              <a:rPr lang="en-US" sz="2400" dirty="0"/>
              <a:t>It is therefore important to separate disposal of excreta from drinking water</a:t>
            </a:r>
          </a:p>
          <a:p>
            <a:endParaRPr lang="en-US" sz="2400" dirty="0"/>
          </a:p>
          <a:p>
            <a:r>
              <a:rPr lang="en-US" sz="2400" dirty="0"/>
              <a:t>To achieve this we must build latrines or septic tanks that confines excreta </a:t>
            </a:r>
          </a:p>
        </p:txBody>
      </p:sp>
    </p:spTree>
    <p:extLst>
      <p:ext uri="{BB962C8B-B14F-4D97-AF65-F5344CB8AC3E}">
        <p14:creationId xmlns:p14="http://schemas.microsoft.com/office/powerpoint/2010/main" val="7172989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2512" y="2007149"/>
            <a:ext cx="8599412" cy="1470025"/>
          </a:xfrm>
        </p:spPr>
        <p:txBody>
          <a:bodyPr>
            <a:normAutofit/>
          </a:bodyPr>
          <a:lstStyle/>
          <a:p>
            <a:r>
              <a:rPr lang="en-US" b="1" dirty="0">
                <a:latin typeface="Helvetica"/>
                <a:cs typeface="Helvetica"/>
              </a:rPr>
              <a:t>BIOL 252: MICROBIAL ECOLOGY</a:t>
            </a:r>
            <a:br>
              <a:rPr lang="en-US" b="1" dirty="0">
                <a:latin typeface="Helvetica"/>
                <a:cs typeface="Helvetica"/>
              </a:rPr>
            </a:br>
            <a:r>
              <a:rPr lang="en-US" b="1" dirty="0">
                <a:latin typeface="Helvetica"/>
                <a:cs typeface="Helvetica"/>
              </a:rPr>
              <a:t>2019/2020</a:t>
            </a:r>
          </a:p>
        </p:txBody>
      </p:sp>
      <p:pic>
        <p:nvPicPr>
          <p:cNvPr id="2" name="Picture 1">
            <a:extLst>
              <a:ext uri="{FF2B5EF4-FFF2-40B4-BE49-F238E27FC236}">
                <a16:creationId xmlns:a16="http://schemas.microsoft.com/office/drawing/2014/main" id="{E69C2F66-A6F0-4167-887F-6C6D4E3E70A8}"/>
              </a:ext>
            </a:extLst>
          </p:cNvPr>
          <p:cNvPicPr>
            <a:picLocks noChangeAspect="1"/>
          </p:cNvPicPr>
          <p:nvPr/>
        </p:nvPicPr>
        <p:blipFill>
          <a:blip r:embed="rId2"/>
          <a:stretch>
            <a:fillRect/>
          </a:stretch>
        </p:blipFill>
        <p:spPr>
          <a:xfrm>
            <a:off x="232512" y="4157376"/>
            <a:ext cx="9016765" cy="2200847"/>
          </a:xfrm>
          <a:prstGeom prst="rect">
            <a:avLst/>
          </a:prstGeom>
        </p:spPr>
      </p:pic>
    </p:spTree>
    <p:extLst>
      <p:ext uri="{BB962C8B-B14F-4D97-AF65-F5344CB8AC3E}">
        <p14:creationId xmlns:p14="http://schemas.microsoft.com/office/powerpoint/2010/main" val="158080919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333722"/>
            <a:ext cx="8229600" cy="1143000"/>
          </a:xfrm>
        </p:spPr>
        <p:txBody>
          <a:bodyPr/>
          <a:lstStyle/>
          <a:p>
            <a:pPr>
              <a:defRPr/>
            </a:pPr>
            <a:r>
              <a:rPr lang="en-US" b="1" dirty="0">
                <a:ea typeface="+mj-ea"/>
              </a:rPr>
              <a:t>WASTEWATER TREATMENT </a:t>
            </a:r>
          </a:p>
        </p:txBody>
      </p:sp>
    </p:spTree>
    <p:extLst>
      <p:ext uri="{BB962C8B-B14F-4D97-AF65-F5344CB8AC3E}">
        <p14:creationId xmlns:p14="http://schemas.microsoft.com/office/powerpoint/2010/main" val="801165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371980" y="2522931"/>
            <a:ext cx="6399530" cy="1367790"/>
          </a:xfrm>
          <a:prstGeom prst="rect">
            <a:avLst/>
          </a:prstGeom>
        </p:spPr>
        <p:txBody>
          <a:bodyPr vert="horz" wrap="square" lIns="0" tIns="13335" rIns="0" bIns="0" rtlCol="0">
            <a:spAutoFit/>
          </a:bodyPr>
          <a:lstStyle/>
          <a:p>
            <a:pPr marL="1591945" marR="5080" indent="-1579245">
              <a:lnSpc>
                <a:spcPct val="100000"/>
              </a:lnSpc>
              <a:spcBef>
                <a:spcPts val="105"/>
              </a:spcBef>
            </a:pPr>
            <a:r>
              <a:rPr sz="4400" spc="-15" dirty="0"/>
              <a:t>Microorganisms </a:t>
            </a:r>
            <a:r>
              <a:rPr sz="4400" dirty="0"/>
              <a:t>of</a:t>
            </a:r>
            <a:r>
              <a:rPr sz="4400" spc="-105" dirty="0"/>
              <a:t> </a:t>
            </a:r>
            <a:r>
              <a:rPr sz="4400" spc="-10" dirty="0"/>
              <a:t>Extreme  </a:t>
            </a:r>
            <a:r>
              <a:rPr sz="4400" spc="-15" dirty="0"/>
              <a:t>environments</a:t>
            </a:r>
            <a:endParaRPr sz="4400"/>
          </a:p>
        </p:txBody>
      </p:sp>
      <p:sp>
        <p:nvSpPr>
          <p:cNvPr id="6" name="object 6"/>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274638"/>
            <a:ext cx="8229600" cy="610576"/>
          </a:xfrm>
        </p:spPr>
        <p:txBody>
          <a:bodyPr/>
          <a:lstStyle/>
          <a:p>
            <a:r>
              <a:rPr lang="en-US" sz="3600" dirty="0">
                <a:solidFill>
                  <a:srgbClr val="000000"/>
                </a:solidFill>
              </a:rPr>
              <a:t>Where does it all go!</a:t>
            </a:r>
          </a:p>
        </p:txBody>
      </p:sp>
      <p:grpSp>
        <p:nvGrpSpPr>
          <p:cNvPr id="7" name="Group 28"/>
          <p:cNvGrpSpPr>
            <a:grpSpLocks/>
          </p:cNvGrpSpPr>
          <p:nvPr/>
        </p:nvGrpSpPr>
        <p:grpSpPr bwMode="auto">
          <a:xfrm>
            <a:off x="0" y="3593660"/>
            <a:ext cx="8254132" cy="1924665"/>
            <a:chOff x="0" y="2592"/>
            <a:chExt cx="5760" cy="1488"/>
          </a:xfrm>
        </p:grpSpPr>
        <p:pic>
          <p:nvPicPr>
            <p:cNvPr id="8" name="Picture 10" descr="j01856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 y="2640"/>
              <a:ext cx="958" cy="9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9" name="Picture 4" descr="j01856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2592"/>
              <a:ext cx="999" cy="100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Line 8"/>
            <p:cNvSpPr>
              <a:spLocks noChangeShapeType="1"/>
            </p:cNvSpPr>
            <p:nvPr/>
          </p:nvSpPr>
          <p:spPr bwMode="auto">
            <a:xfrm>
              <a:off x="1248" y="3408"/>
              <a:ext cx="0" cy="62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9"/>
            <p:cNvSpPr>
              <a:spLocks noChangeShapeType="1"/>
            </p:cNvSpPr>
            <p:nvPr/>
          </p:nvSpPr>
          <p:spPr bwMode="auto">
            <a:xfrm>
              <a:off x="0" y="3984"/>
              <a:ext cx="5760" cy="96"/>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pic>
          <p:nvPicPr>
            <p:cNvPr id="12" name="Picture 12" descr="j01856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 y="2592"/>
              <a:ext cx="958" cy="9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13" name="Line 14"/>
            <p:cNvSpPr>
              <a:spLocks noChangeShapeType="1"/>
            </p:cNvSpPr>
            <p:nvPr/>
          </p:nvSpPr>
          <p:spPr bwMode="auto">
            <a:xfrm>
              <a:off x="2784" y="3408"/>
              <a:ext cx="0" cy="62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5"/>
            <p:cNvSpPr>
              <a:spLocks noChangeShapeType="1"/>
            </p:cNvSpPr>
            <p:nvPr/>
          </p:nvSpPr>
          <p:spPr bwMode="auto">
            <a:xfrm>
              <a:off x="4368" y="3408"/>
              <a:ext cx="0" cy="62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6"/>
            <p:cNvSpPr>
              <a:spLocks noChangeShapeType="1"/>
            </p:cNvSpPr>
            <p:nvPr/>
          </p:nvSpPr>
          <p:spPr bwMode="auto">
            <a:xfrm flipV="1">
              <a:off x="0" y="3552"/>
              <a:ext cx="5760" cy="48"/>
            </a:xfrm>
            <a:prstGeom prst="line">
              <a:avLst/>
            </a:prstGeom>
            <a:noFill/>
            <a:ln w="76200">
              <a:solidFill>
                <a:srgbClr val="9966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7"/>
            <p:cNvSpPr>
              <a:spLocks noChangeShapeType="1"/>
            </p:cNvSpPr>
            <p:nvPr/>
          </p:nvSpPr>
          <p:spPr bwMode="auto">
            <a:xfrm>
              <a:off x="1392" y="3696"/>
              <a:ext cx="96"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8"/>
            <p:cNvSpPr>
              <a:spLocks noChangeShapeType="1"/>
            </p:cNvSpPr>
            <p:nvPr/>
          </p:nvSpPr>
          <p:spPr bwMode="auto">
            <a:xfrm>
              <a:off x="2928" y="3648"/>
              <a:ext cx="48"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9"/>
            <p:cNvSpPr>
              <a:spLocks noChangeShapeType="1"/>
            </p:cNvSpPr>
            <p:nvPr/>
          </p:nvSpPr>
          <p:spPr bwMode="auto">
            <a:xfrm>
              <a:off x="4464" y="3696"/>
              <a:ext cx="96"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20"/>
            <p:cNvSpPr>
              <a:spLocks noChangeShapeType="1"/>
            </p:cNvSpPr>
            <p:nvPr/>
          </p:nvSpPr>
          <p:spPr bwMode="auto">
            <a:xfrm>
              <a:off x="1920" y="3888"/>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0" name="Line 21"/>
            <p:cNvSpPr>
              <a:spLocks noChangeShapeType="1"/>
            </p:cNvSpPr>
            <p:nvPr/>
          </p:nvSpPr>
          <p:spPr bwMode="auto">
            <a:xfrm>
              <a:off x="3504" y="3936"/>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22"/>
            <p:cNvSpPr>
              <a:spLocks noChangeShapeType="1"/>
            </p:cNvSpPr>
            <p:nvPr/>
          </p:nvSpPr>
          <p:spPr bwMode="auto">
            <a:xfrm>
              <a:off x="4992" y="393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2" name="Line 23"/>
            <p:cNvSpPr>
              <a:spLocks noChangeShapeType="1"/>
            </p:cNvSpPr>
            <p:nvPr/>
          </p:nvSpPr>
          <p:spPr bwMode="auto">
            <a:xfrm>
              <a:off x="336" y="388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9" name="Group 28"/>
          <p:cNvGrpSpPr/>
          <p:nvPr/>
        </p:nvGrpSpPr>
        <p:grpSpPr>
          <a:xfrm>
            <a:off x="304800" y="1234564"/>
            <a:ext cx="3677963" cy="1524000"/>
            <a:chOff x="304800" y="1600200"/>
            <a:chExt cx="4114800" cy="1524000"/>
          </a:xfrm>
        </p:grpSpPr>
        <p:pic>
          <p:nvPicPr>
            <p:cNvPr id="6" name="Picture 5" descr="j0339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1524000" cy="1524000"/>
            </a:xfrm>
            <a:prstGeom prst="rect">
              <a:avLst/>
            </a:prstGeom>
            <a:noFill/>
          </p:spPr>
        </p:pic>
        <p:sp>
          <p:nvSpPr>
            <p:cNvPr id="23" name="Text Box 24"/>
            <p:cNvSpPr txBox="1">
              <a:spLocks noChangeArrowheads="1"/>
            </p:cNvSpPr>
            <p:nvPr/>
          </p:nvSpPr>
          <p:spPr bwMode="auto">
            <a:xfrm>
              <a:off x="1905000" y="1752600"/>
              <a:ext cx="25146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nSpc>
                  <a:spcPct val="100000"/>
                </a:lnSpc>
                <a:spcBef>
                  <a:spcPct val="0"/>
                </a:spcBef>
              </a:pPr>
              <a:r>
                <a:rPr lang="en-US" b="1" dirty="0">
                  <a:solidFill>
                    <a:srgbClr val="FF0000"/>
                  </a:solidFill>
                </a:rPr>
                <a:t>Where does the water from the washer go?</a:t>
              </a:r>
            </a:p>
          </p:txBody>
        </p:sp>
      </p:grpSp>
      <p:grpSp>
        <p:nvGrpSpPr>
          <p:cNvPr id="24" name="Group 27"/>
          <p:cNvGrpSpPr>
            <a:grpSpLocks/>
          </p:cNvGrpSpPr>
          <p:nvPr/>
        </p:nvGrpSpPr>
        <p:grpSpPr bwMode="auto">
          <a:xfrm>
            <a:off x="4495799" y="1179161"/>
            <a:ext cx="3969977" cy="1579403"/>
            <a:chOff x="2832" y="864"/>
            <a:chExt cx="2928" cy="1344"/>
          </a:xfrm>
        </p:grpSpPr>
        <p:pic>
          <p:nvPicPr>
            <p:cNvPr id="25" name="Picture 6" descr="j013765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2" y="864"/>
              <a:ext cx="960" cy="1344"/>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 Box 25"/>
            <p:cNvSpPr txBox="1">
              <a:spLocks noChangeArrowheads="1"/>
            </p:cNvSpPr>
            <p:nvPr/>
          </p:nvSpPr>
          <p:spPr bwMode="auto">
            <a:xfrm>
              <a:off x="3888" y="1164"/>
              <a:ext cx="1872"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nSpc>
                  <a:spcPct val="100000"/>
                </a:lnSpc>
                <a:spcBef>
                  <a:spcPct val="0"/>
                </a:spcBef>
              </a:pPr>
              <a:r>
                <a:rPr lang="en-US" b="1" dirty="0">
                  <a:solidFill>
                    <a:srgbClr val="FF0000"/>
                  </a:solidFill>
                </a:rPr>
                <a:t>When you flush the toilet where does the contents go?</a:t>
              </a:r>
            </a:p>
          </p:txBody>
        </p:sp>
      </p:grpSp>
      <p:sp>
        <p:nvSpPr>
          <p:cNvPr id="27" name="Text Box 29"/>
          <p:cNvSpPr txBox="1">
            <a:spLocks noChangeArrowheads="1"/>
          </p:cNvSpPr>
          <p:nvPr/>
        </p:nvSpPr>
        <p:spPr bwMode="auto">
          <a:xfrm>
            <a:off x="1524000" y="2850904"/>
            <a:ext cx="60960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lnSpc>
                <a:spcPct val="100000"/>
              </a:lnSpc>
              <a:spcBef>
                <a:spcPct val="0"/>
              </a:spcBef>
            </a:pPr>
            <a:r>
              <a:rPr lang="en-US" b="1" dirty="0">
                <a:solidFill>
                  <a:srgbClr val="FF0000"/>
                </a:solidFill>
              </a:rPr>
              <a:t>By gravity flow, the waste is on its way to your local wastewater treatment plant!</a:t>
            </a:r>
          </a:p>
        </p:txBody>
      </p:sp>
      <p:pic>
        <p:nvPicPr>
          <p:cNvPr id="30" name="Picture 31" descr="blue_forward"/>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738009" y="5568183"/>
            <a:ext cx="2266497" cy="566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2154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17500" y="5562600"/>
            <a:ext cx="266700" cy="266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lstStyle>
            <a:lvl1pPr algn="l">
              <a:defRPr sz="1200">
                <a:solidFill>
                  <a:schemeClr val="tx1"/>
                </a:solidFill>
                <a:latin typeface="Gill Sans" charset="0"/>
                <a:ea typeface="ＭＳ Ｐゴシック"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pPr algn="ctr">
              <a:defRPr/>
            </a:pPr>
            <a:fld id="{5D5EFF31-3E15-8E43-B3B1-F10E4C36B6B6}" type="slidenum">
              <a:rPr lang="en-US" sz="1100" smtClean="0">
                <a:solidFill>
                  <a:srgbClr val="FFFFFF"/>
                </a:solidFill>
                <a:latin typeface="Tahoma" charset="0"/>
                <a:cs typeface="Tahoma" charset="0"/>
                <a:sym typeface="Tahoma" charset="0"/>
              </a:rPr>
              <a:pPr algn="ctr">
                <a:defRPr/>
              </a:pPr>
              <a:t>341</a:t>
            </a:fld>
            <a:endParaRPr lang="en-US" sz="1100">
              <a:solidFill>
                <a:srgbClr val="FFFFFF"/>
              </a:solidFill>
              <a:latin typeface="Tahoma" charset="0"/>
              <a:cs typeface="Tahoma" charset="0"/>
              <a:sym typeface="Tahoma" charset="0"/>
            </a:endParaRPr>
          </a:p>
        </p:txBody>
      </p:sp>
      <p:sp>
        <p:nvSpPr>
          <p:cNvPr id="8" name="Rectangle 5"/>
          <p:cNvSpPr>
            <a:spLocks/>
          </p:cNvSpPr>
          <p:nvPr/>
        </p:nvSpPr>
        <p:spPr bwMode="auto">
          <a:xfrm rot="5400000">
            <a:off x="-2121694" y="2539207"/>
            <a:ext cx="4875213" cy="17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spcBef>
                <a:spcPts val="700"/>
              </a:spcBef>
            </a:pPr>
            <a:r>
              <a:rPr lang="en-US" sz="1200">
                <a:solidFill>
                  <a:srgbClr val="FFFFFF"/>
                </a:solidFill>
                <a:latin typeface="Tahoma" charset="0"/>
                <a:ea typeface="ＭＳ Ｐゴシック" charset="0"/>
                <a:sym typeface="Tahoma" charset="0"/>
              </a:rPr>
              <a:t>NORWEGIAN UNIVERSITY OF LIFE SCIENCES</a:t>
            </a:r>
          </a:p>
        </p:txBody>
      </p:sp>
      <p:pic>
        <p:nvPicPr>
          <p:cNvPr id="13"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60" y="1102947"/>
            <a:ext cx="6945785" cy="5049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4" name="Rectangle 11"/>
          <p:cNvSpPr>
            <a:spLocks/>
          </p:cNvSpPr>
          <p:nvPr/>
        </p:nvSpPr>
        <p:spPr bwMode="auto">
          <a:xfrm>
            <a:off x="227012" y="188560"/>
            <a:ext cx="8623572" cy="812114"/>
          </a:xfrm>
          <a:prstGeom prst="rect">
            <a:avLst/>
          </a:prstGeom>
          <a:solidFill>
            <a:srgbClr val="FFFFFF"/>
          </a:solidFill>
          <a:ln>
            <a:noFill/>
          </a:ln>
          <a:extLst>
            <a:ext uri="{91240B29-F687-4f45-9708-019B960494DF}">
              <a14:hiddenLine xmlns:a14="http://schemas.microsoft.com/office/drawing/2010/main" xmlns="" w="12700">
                <a:solidFill>
                  <a:schemeClr val="tx1"/>
                </a:solidFill>
                <a:miter lim="800000"/>
                <a:headEnd/>
                <a:tailEnd/>
              </a14:hiddenLine>
            </a:ext>
          </a:extLst>
        </p:spPr>
        <p:txBody>
          <a:bodyPr lIns="0" tIns="0" rIns="40639" bIns="0"/>
          <a:lstStyle/>
          <a:p>
            <a:pPr marL="39688" algn="ctr"/>
            <a:r>
              <a:rPr lang="en-US" sz="2800" b="1" dirty="0">
                <a:solidFill>
                  <a:srgbClr val="FF0000"/>
                </a:solidFill>
                <a:ea typeface="ＭＳ Ｐゴシック" charset="0"/>
                <a:sym typeface="Arial" charset="0"/>
              </a:rPr>
              <a:t>90% of the worlds wastewater does  not receive any treatment</a:t>
            </a:r>
          </a:p>
        </p:txBody>
      </p:sp>
      <p:sp>
        <p:nvSpPr>
          <p:cNvPr id="16" name="Rectangle 15"/>
          <p:cNvSpPr/>
          <p:nvPr/>
        </p:nvSpPr>
        <p:spPr>
          <a:xfrm>
            <a:off x="6893564" y="5377934"/>
            <a:ext cx="2250436" cy="369332"/>
          </a:xfrm>
          <a:prstGeom prst="rect">
            <a:avLst/>
          </a:prstGeom>
        </p:spPr>
        <p:txBody>
          <a:bodyPr wrap="none">
            <a:spAutoFit/>
          </a:bodyPr>
          <a:lstStyle/>
          <a:p>
            <a:pPr marL="39688"/>
            <a:r>
              <a:rPr lang="en-US" b="1" dirty="0">
                <a:ea typeface="ＭＳ Ｐゴシック" charset="0"/>
                <a:sym typeface="Arial" charset="0"/>
              </a:rPr>
              <a:t>(Corcoran et al. 2010)</a:t>
            </a:r>
          </a:p>
        </p:txBody>
      </p:sp>
    </p:spTree>
    <p:extLst>
      <p:ext uri="{BB962C8B-B14F-4D97-AF65-F5344CB8AC3E}">
        <p14:creationId xmlns:p14="http://schemas.microsoft.com/office/powerpoint/2010/main" val="5280671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defRPr/>
            </a:pPr>
            <a:r>
              <a:rPr lang="en-US" sz="3600" b="1" dirty="0">
                <a:ea typeface="+mj-ea"/>
              </a:rPr>
              <a:t>WASTEWATER TREATMENT </a:t>
            </a:r>
          </a:p>
        </p:txBody>
      </p:sp>
      <p:sp>
        <p:nvSpPr>
          <p:cNvPr id="5" name="Content Placeholder 2"/>
          <p:cNvSpPr txBox="1">
            <a:spLocks/>
          </p:cNvSpPr>
          <p:nvPr/>
        </p:nvSpPr>
        <p:spPr>
          <a:xfrm>
            <a:off x="170120" y="1189043"/>
            <a:ext cx="8839200" cy="48736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Applies knowledge and technology to</a:t>
            </a:r>
            <a:r>
              <a:rPr lang="en-US" sz="2800" b="1" dirty="0">
                <a:solidFill>
                  <a:srgbClr val="FF0000"/>
                </a:solidFill>
              </a:rPr>
              <a:t> improve </a:t>
            </a:r>
            <a:r>
              <a:rPr lang="en-US" sz="2800" dirty="0"/>
              <a:t>or </a:t>
            </a:r>
            <a:r>
              <a:rPr lang="en-US" sz="2800" b="1" dirty="0">
                <a:solidFill>
                  <a:srgbClr val="FF0000"/>
                </a:solidFill>
              </a:rPr>
              <a:t>upgrade</a:t>
            </a:r>
            <a:r>
              <a:rPr lang="en-US" sz="2800" dirty="0"/>
              <a:t> the quality of wastewater.</a:t>
            </a:r>
          </a:p>
          <a:p>
            <a:endParaRPr lang="en-US" sz="2800" dirty="0"/>
          </a:p>
          <a:p>
            <a:r>
              <a:rPr lang="en-US" sz="2800" dirty="0"/>
              <a:t>To reduce organic matter content of wastewater (i.e. reduction of BOD)</a:t>
            </a:r>
          </a:p>
          <a:p>
            <a:r>
              <a:rPr lang="en-US" sz="2800" dirty="0"/>
              <a:t>Removal/reduction of nutrients (N, P) to reduce pollution of receiving surface waters or groundwater if the effluents are applied onto land</a:t>
            </a:r>
          </a:p>
          <a:p>
            <a:r>
              <a:rPr lang="en-US" sz="2800" dirty="0"/>
              <a:t>Removal or inactivation of pathogenic microbes and parasites</a:t>
            </a:r>
          </a:p>
        </p:txBody>
      </p:sp>
    </p:spTree>
    <p:extLst>
      <p:ext uri="{BB962C8B-B14F-4D97-AF65-F5344CB8AC3E}">
        <p14:creationId xmlns:p14="http://schemas.microsoft.com/office/powerpoint/2010/main" val="132866397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74638"/>
            <a:ext cx="8229600" cy="783770"/>
          </a:xfrm>
        </p:spPr>
        <p:txBody>
          <a:bodyPr/>
          <a:lstStyle/>
          <a:p>
            <a:r>
              <a:rPr lang="en-US" sz="3600" b="1" dirty="0"/>
              <a:t>Why treat wastewater?</a:t>
            </a:r>
          </a:p>
        </p:txBody>
      </p:sp>
      <p:sp>
        <p:nvSpPr>
          <p:cNvPr id="5" name="Rectangle 3"/>
          <p:cNvSpPr txBox="1">
            <a:spLocks noChangeArrowheads="1"/>
          </p:cNvSpPr>
          <p:nvPr/>
        </p:nvSpPr>
        <p:spPr>
          <a:xfrm>
            <a:off x="457200" y="1138350"/>
            <a:ext cx="84582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00000"/>
                </a:solidFill>
              </a:rPr>
              <a:t>Causes a demand for dissolved oxygen (lower DO levels of streams)</a:t>
            </a:r>
          </a:p>
          <a:p>
            <a:pPr>
              <a:buFontTx/>
              <a:buNone/>
            </a:pPr>
            <a:endParaRPr lang="en-US" dirty="0">
              <a:solidFill>
                <a:srgbClr val="000000"/>
              </a:solidFill>
            </a:endParaRPr>
          </a:p>
          <a:p>
            <a:r>
              <a:rPr lang="en-US" dirty="0">
                <a:solidFill>
                  <a:srgbClr val="000000"/>
                </a:solidFill>
              </a:rPr>
              <a:t>Adds nutrients (nitrate and phosphate) to cause excessive growth</a:t>
            </a:r>
          </a:p>
          <a:p>
            <a:endParaRPr lang="en-US" dirty="0">
              <a:solidFill>
                <a:srgbClr val="000000"/>
              </a:solidFill>
            </a:endParaRPr>
          </a:p>
          <a:p>
            <a:r>
              <a:rPr lang="en-US" dirty="0">
                <a:solidFill>
                  <a:srgbClr val="000000"/>
                </a:solidFill>
              </a:rPr>
              <a:t>Increases suspended solids or sediments in streams (turbidity increase)</a:t>
            </a:r>
          </a:p>
        </p:txBody>
      </p:sp>
    </p:spTree>
    <p:extLst>
      <p:ext uri="{BB962C8B-B14F-4D97-AF65-F5344CB8AC3E}">
        <p14:creationId xmlns:p14="http://schemas.microsoft.com/office/powerpoint/2010/main" val="26123819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a:srcRect b="4459"/>
          <a:stretch/>
        </p:blipFill>
        <p:spPr>
          <a:xfrm>
            <a:off x="346327" y="923702"/>
            <a:ext cx="8523497" cy="5065869"/>
          </a:xfrm>
          <a:prstGeom prst="rect">
            <a:avLst/>
          </a:prstGeom>
        </p:spPr>
      </p:pic>
      <p:sp>
        <p:nvSpPr>
          <p:cNvPr id="2" name="TextBox 1"/>
          <p:cNvSpPr txBox="1"/>
          <p:nvPr/>
        </p:nvSpPr>
        <p:spPr>
          <a:xfrm>
            <a:off x="2001002" y="134706"/>
            <a:ext cx="5945283" cy="646331"/>
          </a:xfrm>
          <a:prstGeom prst="rect">
            <a:avLst/>
          </a:prstGeom>
          <a:noFill/>
        </p:spPr>
        <p:txBody>
          <a:bodyPr wrap="square" rtlCol="0">
            <a:spAutoFit/>
          </a:bodyPr>
          <a:lstStyle/>
          <a:p>
            <a:pPr algn="ctr"/>
            <a:r>
              <a:rPr lang="en-US" sz="3600" b="1" dirty="0"/>
              <a:t>Wastewater Treatment</a:t>
            </a:r>
          </a:p>
        </p:txBody>
      </p:sp>
      <p:grpSp>
        <p:nvGrpSpPr>
          <p:cNvPr id="6" name="Group 5"/>
          <p:cNvGrpSpPr/>
          <p:nvPr/>
        </p:nvGrpSpPr>
        <p:grpSpPr>
          <a:xfrm>
            <a:off x="6426293" y="923702"/>
            <a:ext cx="1712396" cy="3775479"/>
            <a:chOff x="6426293" y="923702"/>
            <a:chExt cx="1712396" cy="3775479"/>
          </a:xfrm>
        </p:grpSpPr>
        <p:cxnSp>
          <p:nvCxnSpPr>
            <p:cNvPr id="4" name="Straight Connector 3"/>
            <p:cNvCxnSpPr/>
            <p:nvPr/>
          </p:nvCxnSpPr>
          <p:spPr>
            <a:xfrm>
              <a:off x="6714900" y="923702"/>
              <a:ext cx="19240" cy="3444635"/>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426293" y="4329849"/>
              <a:ext cx="1712396" cy="369332"/>
            </a:xfrm>
            <a:prstGeom prst="rect">
              <a:avLst/>
            </a:prstGeom>
            <a:noFill/>
          </p:spPr>
          <p:txBody>
            <a:bodyPr wrap="square" rtlCol="0">
              <a:spAutoFit/>
            </a:bodyPr>
            <a:lstStyle/>
            <a:p>
              <a:r>
                <a:rPr lang="en-US" b="1" dirty="0"/>
                <a:t>Tertiary</a:t>
              </a:r>
            </a:p>
          </p:txBody>
        </p:sp>
      </p:grpSp>
    </p:spTree>
    <p:extLst>
      <p:ext uri="{BB962C8B-B14F-4D97-AF65-F5344CB8AC3E}">
        <p14:creationId xmlns:p14="http://schemas.microsoft.com/office/powerpoint/2010/main" val="122060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848963" y="1154626"/>
            <a:ext cx="7764811" cy="4613221"/>
            <a:chOff x="1688" y="9943"/>
            <a:chExt cx="8512" cy="4910"/>
          </a:xfrm>
        </p:grpSpPr>
        <p:sp>
          <p:nvSpPr>
            <p:cNvPr id="5" name="Oval 18"/>
            <p:cNvSpPr>
              <a:spLocks noChangeArrowheads="1"/>
            </p:cNvSpPr>
            <p:nvPr/>
          </p:nvSpPr>
          <p:spPr bwMode="auto">
            <a:xfrm>
              <a:off x="6647" y="11671"/>
              <a:ext cx="3553" cy="1547"/>
            </a:xfrm>
            <a:prstGeom prst="ellipse">
              <a:avLst/>
            </a:prstGeom>
            <a:solidFill>
              <a:srgbClr val="FFFFFF"/>
            </a:solidFill>
            <a:ln w="9525">
              <a:solidFill>
                <a:srgbClr val="000000"/>
              </a:solidFill>
              <a:round/>
              <a:headEnd/>
              <a:tailEnd/>
            </a:ln>
          </p:spPr>
          <p:txBody>
            <a:bodyPr/>
            <a:lstStyle/>
            <a:p>
              <a:r>
                <a:rPr lang="en-GB" b="1"/>
                <a:t>Sludge disposal to sea, land burial, incineration, composting</a:t>
              </a:r>
            </a:p>
          </p:txBody>
        </p:sp>
        <p:grpSp>
          <p:nvGrpSpPr>
            <p:cNvPr id="6" name="Group 2"/>
            <p:cNvGrpSpPr>
              <a:grpSpLocks/>
            </p:cNvGrpSpPr>
            <p:nvPr/>
          </p:nvGrpSpPr>
          <p:grpSpPr bwMode="auto">
            <a:xfrm>
              <a:off x="1688" y="9943"/>
              <a:ext cx="7807" cy="4910"/>
              <a:chOff x="1793" y="9943"/>
              <a:chExt cx="7807" cy="4910"/>
            </a:xfrm>
          </p:grpSpPr>
          <p:sp>
            <p:nvSpPr>
              <p:cNvPr id="7" name="AutoShape 17"/>
              <p:cNvSpPr>
                <a:spLocks noChangeArrowheads="1"/>
              </p:cNvSpPr>
              <p:nvPr/>
            </p:nvSpPr>
            <p:spPr bwMode="auto">
              <a:xfrm>
                <a:off x="1978" y="9943"/>
                <a:ext cx="1415" cy="698"/>
              </a:xfrm>
              <a:prstGeom prst="flowChartAlternateProcess">
                <a:avLst/>
              </a:prstGeom>
              <a:solidFill>
                <a:srgbClr val="FFFFFF"/>
              </a:solidFill>
              <a:ln w="9525">
                <a:solidFill>
                  <a:srgbClr val="000000"/>
                </a:solidFill>
                <a:miter lim="800000"/>
                <a:headEnd/>
                <a:tailEnd/>
              </a:ln>
            </p:spPr>
            <p:txBody>
              <a:bodyPr/>
              <a:lstStyle/>
              <a:p>
                <a:r>
                  <a:rPr lang="en-GB" b="1" dirty="0"/>
                  <a:t>Screening </a:t>
                </a:r>
              </a:p>
            </p:txBody>
          </p:sp>
          <p:cxnSp>
            <p:nvCxnSpPr>
              <p:cNvPr id="8" name="AutoShape 16"/>
              <p:cNvCxnSpPr>
                <a:cxnSpLocks noChangeShapeType="1"/>
              </p:cNvCxnSpPr>
              <p:nvPr/>
            </p:nvCxnSpPr>
            <p:spPr bwMode="auto">
              <a:xfrm>
                <a:off x="3500" y="10024"/>
                <a:ext cx="128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9" name="AutoShape 15"/>
              <p:cNvSpPr>
                <a:spLocks noChangeArrowheads="1"/>
              </p:cNvSpPr>
              <p:nvPr/>
            </p:nvSpPr>
            <p:spPr bwMode="auto">
              <a:xfrm>
                <a:off x="4894" y="9943"/>
                <a:ext cx="1842" cy="893"/>
              </a:xfrm>
              <a:prstGeom prst="flowChartAlternateProcess">
                <a:avLst/>
              </a:prstGeom>
              <a:solidFill>
                <a:srgbClr val="FFFFFF"/>
              </a:solidFill>
              <a:ln w="9525">
                <a:solidFill>
                  <a:srgbClr val="000000"/>
                </a:solidFill>
                <a:miter lim="800000"/>
                <a:headEnd/>
                <a:tailEnd/>
              </a:ln>
            </p:spPr>
            <p:txBody>
              <a:bodyPr/>
              <a:lstStyle/>
              <a:p>
                <a:r>
                  <a:rPr lang="en-GB" b="1" dirty="0">
                    <a:solidFill>
                      <a:srgbClr val="FF0000"/>
                    </a:solidFill>
                  </a:rPr>
                  <a:t>Primary </a:t>
                </a:r>
                <a:r>
                  <a:rPr lang="en-GB" b="1" dirty="0"/>
                  <a:t>settlement</a:t>
                </a:r>
              </a:p>
            </p:txBody>
          </p:sp>
          <p:cxnSp>
            <p:nvCxnSpPr>
              <p:cNvPr id="10" name="AutoShape 14"/>
              <p:cNvCxnSpPr>
                <a:cxnSpLocks noChangeShapeType="1"/>
              </p:cNvCxnSpPr>
              <p:nvPr/>
            </p:nvCxnSpPr>
            <p:spPr bwMode="auto">
              <a:xfrm>
                <a:off x="6861" y="10024"/>
                <a:ext cx="964"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11" name="AutoShape 13"/>
              <p:cNvSpPr>
                <a:spLocks noChangeArrowheads="1"/>
              </p:cNvSpPr>
              <p:nvPr/>
            </p:nvSpPr>
            <p:spPr bwMode="auto">
              <a:xfrm>
                <a:off x="8072" y="9979"/>
                <a:ext cx="1528" cy="857"/>
              </a:xfrm>
              <a:prstGeom prst="roundRect">
                <a:avLst>
                  <a:gd name="adj" fmla="val 16667"/>
                </a:avLst>
              </a:prstGeom>
              <a:solidFill>
                <a:srgbClr val="FFFFFF"/>
              </a:solidFill>
              <a:ln w="9525">
                <a:solidFill>
                  <a:srgbClr val="000000"/>
                </a:solidFill>
                <a:round/>
                <a:headEnd/>
                <a:tailEnd/>
              </a:ln>
            </p:spPr>
            <p:txBody>
              <a:bodyPr/>
              <a:lstStyle/>
              <a:p>
                <a:r>
                  <a:rPr lang="en-GB" b="1"/>
                  <a:t>Sludge digestion</a:t>
                </a:r>
              </a:p>
            </p:txBody>
          </p:sp>
          <p:cxnSp>
            <p:nvCxnSpPr>
              <p:cNvPr id="12" name="AutoShape 12"/>
              <p:cNvCxnSpPr>
                <a:cxnSpLocks noChangeShapeType="1"/>
              </p:cNvCxnSpPr>
              <p:nvPr/>
            </p:nvCxnSpPr>
            <p:spPr bwMode="auto">
              <a:xfrm flipH="1">
                <a:off x="4832" y="10890"/>
                <a:ext cx="763" cy="61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3" name="AutoShape 11"/>
              <p:cNvCxnSpPr>
                <a:cxnSpLocks noChangeShapeType="1"/>
              </p:cNvCxnSpPr>
              <p:nvPr/>
            </p:nvCxnSpPr>
            <p:spPr bwMode="auto">
              <a:xfrm flipH="1">
                <a:off x="5085" y="10836"/>
                <a:ext cx="2820" cy="111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4" name="AutoShape 10"/>
              <p:cNvCxnSpPr>
                <a:cxnSpLocks noChangeShapeType="1"/>
              </p:cNvCxnSpPr>
              <p:nvPr/>
            </p:nvCxnSpPr>
            <p:spPr bwMode="auto">
              <a:xfrm>
                <a:off x="8655" y="10890"/>
                <a:ext cx="1" cy="74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15" name="AutoShape 9"/>
              <p:cNvSpPr>
                <a:spLocks noChangeArrowheads="1"/>
              </p:cNvSpPr>
              <p:nvPr/>
            </p:nvSpPr>
            <p:spPr bwMode="auto">
              <a:xfrm>
                <a:off x="2057" y="11351"/>
                <a:ext cx="2717" cy="1174"/>
              </a:xfrm>
              <a:prstGeom prst="roundRect">
                <a:avLst>
                  <a:gd name="adj" fmla="val 16667"/>
                </a:avLst>
              </a:prstGeom>
              <a:solidFill>
                <a:srgbClr val="FFFFFF"/>
              </a:solidFill>
              <a:ln w="9525">
                <a:solidFill>
                  <a:srgbClr val="000000"/>
                </a:solidFill>
                <a:round/>
                <a:headEnd/>
                <a:tailEnd/>
              </a:ln>
            </p:spPr>
            <p:txBody>
              <a:bodyPr/>
              <a:lstStyle/>
              <a:p>
                <a:r>
                  <a:rPr lang="en-GB" b="1" dirty="0">
                    <a:solidFill>
                      <a:srgbClr val="FF0000"/>
                    </a:solidFill>
                  </a:rPr>
                  <a:t>Secondary treatment </a:t>
                </a:r>
                <a:r>
                  <a:rPr lang="en-GB" b="1" dirty="0"/>
                  <a:t>activated sludge trickle</a:t>
                </a:r>
              </a:p>
            </p:txBody>
          </p:sp>
          <p:cxnSp>
            <p:nvCxnSpPr>
              <p:cNvPr id="16" name="AutoShape 8"/>
              <p:cNvCxnSpPr>
                <a:cxnSpLocks noChangeShapeType="1"/>
              </p:cNvCxnSpPr>
              <p:nvPr/>
            </p:nvCxnSpPr>
            <p:spPr bwMode="auto">
              <a:xfrm flipH="1">
                <a:off x="3303" y="12585"/>
                <a:ext cx="386" cy="4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7" name="AutoShape 7"/>
              <p:cNvCxnSpPr>
                <a:cxnSpLocks noChangeShapeType="1"/>
              </p:cNvCxnSpPr>
              <p:nvPr/>
            </p:nvCxnSpPr>
            <p:spPr bwMode="auto">
              <a:xfrm>
                <a:off x="3991" y="12585"/>
                <a:ext cx="2065" cy="105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8" name="AutoShape 6"/>
              <p:cNvCxnSpPr>
                <a:cxnSpLocks noChangeShapeType="1"/>
              </p:cNvCxnSpPr>
              <p:nvPr/>
            </p:nvCxnSpPr>
            <p:spPr bwMode="auto">
              <a:xfrm>
                <a:off x="6178" y="10965"/>
                <a:ext cx="683" cy="244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19" name="Oval 5"/>
              <p:cNvSpPr>
                <a:spLocks noChangeArrowheads="1"/>
              </p:cNvSpPr>
              <p:nvPr/>
            </p:nvSpPr>
            <p:spPr bwMode="auto">
              <a:xfrm>
                <a:off x="1793" y="13137"/>
                <a:ext cx="2914" cy="1421"/>
              </a:xfrm>
              <a:prstGeom prst="ellipse">
                <a:avLst/>
              </a:prstGeom>
              <a:solidFill>
                <a:srgbClr val="FFFFFF"/>
              </a:solidFill>
              <a:ln w="9525">
                <a:solidFill>
                  <a:srgbClr val="000000"/>
                </a:solidFill>
                <a:round/>
                <a:headEnd/>
                <a:tailEnd/>
              </a:ln>
            </p:spPr>
            <p:txBody>
              <a:bodyPr/>
              <a:lstStyle/>
              <a:p>
                <a:pPr algn="ctr"/>
                <a:r>
                  <a:rPr lang="en-GB" b="1" dirty="0">
                    <a:solidFill>
                      <a:srgbClr val="FF0000"/>
                    </a:solidFill>
                  </a:rPr>
                  <a:t> Tertiary   treatment</a:t>
                </a:r>
                <a:r>
                  <a:rPr lang="en-GB" b="1" dirty="0"/>
                  <a:t>; chlorination, UV,       ozone</a:t>
                </a:r>
              </a:p>
            </p:txBody>
          </p:sp>
          <p:sp>
            <p:nvSpPr>
              <p:cNvPr id="20" name="Oval 4"/>
              <p:cNvSpPr>
                <a:spLocks noChangeArrowheads="1"/>
              </p:cNvSpPr>
              <p:nvPr/>
            </p:nvSpPr>
            <p:spPr bwMode="auto">
              <a:xfrm>
                <a:off x="5897" y="13428"/>
                <a:ext cx="3073" cy="1425"/>
              </a:xfrm>
              <a:prstGeom prst="ellipse">
                <a:avLst/>
              </a:prstGeom>
              <a:solidFill>
                <a:srgbClr val="FFFFFF"/>
              </a:solidFill>
              <a:ln w="9525">
                <a:solidFill>
                  <a:srgbClr val="000000"/>
                </a:solidFill>
                <a:round/>
                <a:headEnd/>
                <a:tailEnd/>
              </a:ln>
            </p:spPr>
            <p:txBody>
              <a:bodyPr/>
              <a:lstStyle/>
              <a:p>
                <a:r>
                  <a:rPr lang="en-GB" b="1"/>
                  <a:t>Effluent disposal; river, sea, irrigation</a:t>
                </a:r>
              </a:p>
            </p:txBody>
          </p:sp>
          <p:cxnSp>
            <p:nvCxnSpPr>
              <p:cNvPr id="21" name="AutoShape 3"/>
              <p:cNvCxnSpPr>
                <a:cxnSpLocks noChangeShapeType="1"/>
              </p:cNvCxnSpPr>
              <p:nvPr/>
            </p:nvCxnSpPr>
            <p:spPr bwMode="auto">
              <a:xfrm>
                <a:off x="4800" y="13935"/>
                <a:ext cx="96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grpSp>
      </p:grpSp>
      <p:sp>
        <p:nvSpPr>
          <p:cNvPr id="22" name="TextBox 21"/>
          <p:cNvSpPr txBox="1"/>
          <p:nvPr/>
        </p:nvSpPr>
        <p:spPr>
          <a:xfrm>
            <a:off x="2001002" y="134706"/>
            <a:ext cx="5945283" cy="646331"/>
          </a:xfrm>
          <a:prstGeom prst="rect">
            <a:avLst/>
          </a:prstGeom>
          <a:noFill/>
        </p:spPr>
        <p:txBody>
          <a:bodyPr wrap="square" rtlCol="0">
            <a:spAutoFit/>
          </a:bodyPr>
          <a:lstStyle/>
          <a:p>
            <a:pPr algn="ctr"/>
            <a:r>
              <a:rPr lang="en-US" sz="3600" b="1" dirty="0"/>
              <a:t>Wastewater Treatment</a:t>
            </a:r>
          </a:p>
        </p:txBody>
      </p:sp>
    </p:spTree>
    <p:extLst>
      <p:ext uri="{BB962C8B-B14F-4D97-AF65-F5344CB8AC3E}">
        <p14:creationId xmlns:p14="http://schemas.microsoft.com/office/powerpoint/2010/main" val="288505541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74638"/>
            <a:ext cx="8229600" cy="899232"/>
          </a:xfrm>
          <a:noFill/>
          <a:ln/>
        </p:spPr>
        <p:txBody>
          <a:bodyPr/>
          <a:lstStyle/>
          <a:p>
            <a:r>
              <a:rPr lang="en-US" sz="3600" b="1" dirty="0"/>
              <a:t>Wastewater Treatment</a:t>
            </a:r>
          </a:p>
        </p:txBody>
      </p:sp>
      <p:sp>
        <p:nvSpPr>
          <p:cNvPr id="5" name="Rectangle 3"/>
          <p:cNvSpPr txBox="1">
            <a:spLocks noChangeArrowheads="1"/>
          </p:cNvSpPr>
          <p:nvPr/>
        </p:nvSpPr>
        <p:spPr>
          <a:xfrm>
            <a:off x="250125" y="1112706"/>
            <a:ext cx="8715901" cy="4525963"/>
          </a:xfrm>
          <a:prstGeom prst="rect">
            <a:avLst/>
          </a:prstGeom>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Conventional Sewage Treatment</a:t>
            </a:r>
          </a:p>
          <a:p>
            <a:pPr lvl="1"/>
            <a:r>
              <a:rPr lang="en-US" dirty="0"/>
              <a:t>Processes</a:t>
            </a:r>
          </a:p>
          <a:p>
            <a:pPr lvl="2"/>
            <a:r>
              <a:rPr lang="en-US" b="1" dirty="0">
                <a:solidFill>
                  <a:srgbClr val="FF0000"/>
                </a:solidFill>
              </a:rPr>
              <a:t>Primary Treatment</a:t>
            </a:r>
          </a:p>
          <a:p>
            <a:pPr lvl="3"/>
            <a:r>
              <a:rPr lang="en-US" sz="2400" dirty="0"/>
              <a:t>Mechanical process</a:t>
            </a:r>
          </a:p>
          <a:p>
            <a:pPr lvl="4"/>
            <a:r>
              <a:rPr lang="en-US" sz="2400" dirty="0"/>
              <a:t>Screening</a:t>
            </a:r>
          </a:p>
          <a:p>
            <a:pPr lvl="4"/>
            <a:r>
              <a:rPr lang="en-US" sz="2400" dirty="0"/>
              <a:t>Grinding</a:t>
            </a:r>
          </a:p>
          <a:p>
            <a:pPr lvl="4"/>
            <a:r>
              <a:rPr lang="en-US" sz="2400" dirty="0"/>
              <a:t>Grit Chamber (heavy particles - </a:t>
            </a:r>
            <a:r>
              <a:rPr lang="ja-JP" altLang="en-US" sz="2400" dirty="0">
                <a:latin typeface="Arial"/>
              </a:rPr>
              <a:t>“</a:t>
            </a:r>
            <a:r>
              <a:rPr lang="en-US" sz="2400" dirty="0"/>
              <a:t>grit</a:t>
            </a:r>
            <a:r>
              <a:rPr lang="ja-JP" altLang="en-US" sz="2400" dirty="0">
                <a:latin typeface="Arial"/>
              </a:rPr>
              <a:t>”</a:t>
            </a:r>
            <a:r>
              <a:rPr lang="en-US" sz="2400" dirty="0"/>
              <a:t>)</a:t>
            </a:r>
          </a:p>
          <a:p>
            <a:pPr lvl="4"/>
            <a:r>
              <a:rPr lang="en-US" sz="2400" dirty="0"/>
              <a:t>Sedimentation Tank/ settling tank (suspended solids - </a:t>
            </a:r>
            <a:r>
              <a:rPr lang="ja-JP" altLang="en-US" sz="2400" dirty="0">
                <a:latin typeface="Arial"/>
              </a:rPr>
              <a:t>“</a:t>
            </a:r>
            <a:r>
              <a:rPr lang="en-US" sz="2400" dirty="0"/>
              <a:t>sludge</a:t>
            </a:r>
            <a:r>
              <a:rPr lang="ja-JP" altLang="en-US" sz="2400" dirty="0">
                <a:latin typeface="Arial"/>
              </a:rPr>
              <a:t>”</a:t>
            </a:r>
            <a:r>
              <a:rPr lang="en-US" sz="2400" dirty="0"/>
              <a:t>) </a:t>
            </a:r>
          </a:p>
        </p:txBody>
      </p:sp>
    </p:spTree>
    <p:extLst>
      <p:ext uri="{BB962C8B-B14F-4D97-AF65-F5344CB8AC3E}">
        <p14:creationId xmlns:p14="http://schemas.microsoft.com/office/powerpoint/2010/main" val="259349640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87835" y="445574"/>
            <a:ext cx="8686800" cy="5212096"/>
          </a:xfrm>
          <a:prstGeom prst="rect">
            <a:avLst/>
          </a:prstGeom>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a:t>Conventional Sewage Treatment</a:t>
            </a:r>
          </a:p>
          <a:p>
            <a:pPr lvl="1"/>
            <a:r>
              <a:rPr lang="en-US" sz="3200" dirty="0"/>
              <a:t>Processes</a:t>
            </a:r>
          </a:p>
          <a:p>
            <a:pPr lvl="2"/>
            <a:r>
              <a:rPr lang="en-US" sz="2800" b="1" dirty="0">
                <a:solidFill>
                  <a:srgbClr val="FF0000"/>
                </a:solidFill>
              </a:rPr>
              <a:t>Secondary Treatment</a:t>
            </a:r>
          </a:p>
          <a:p>
            <a:pPr lvl="3"/>
            <a:r>
              <a:rPr lang="en-US" sz="2800" dirty="0"/>
              <a:t>Biological process</a:t>
            </a:r>
          </a:p>
          <a:p>
            <a:pPr lvl="4"/>
            <a:r>
              <a:rPr lang="en-US" sz="2800" dirty="0"/>
              <a:t>Uses bacteria to removed Oxygen demanding wastes (ODW) and lower BOD</a:t>
            </a:r>
          </a:p>
          <a:p>
            <a:pPr lvl="3"/>
            <a:r>
              <a:rPr lang="en-US" sz="2800" dirty="0"/>
              <a:t>Types</a:t>
            </a:r>
          </a:p>
          <a:p>
            <a:pPr lvl="4"/>
            <a:r>
              <a:rPr lang="en-US" sz="2800" dirty="0"/>
              <a:t>Trickling Filter</a:t>
            </a:r>
          </a:p>
          <a:p>
            <a:pPr lvl="4"/>
            <a:r>
              <a:rPr lang="en-US" sz="2800" dirty="0"/>
              <a:t>Activated Sludge</a:t>
            </a:r>
          </a:p>
        </p:txBody>
      </p:sp>
    </p:spTree>
    <p:extLst>
      <p:ext uri="{BB962C8B-B14F-4D97-AF65-F5344CB8AC3E}">
        <p14:creationId xmlns:p14="http://schemas.microsoft.com/office/powerpoint/2010/main" val="344134834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5888"/>
            <a:ext cx="7467600" cy="649287"/>
          </a:xfrm>
        </p:spPr>
        <p:txBody>
          <a:bodyPr/>
          <a:lstStyle/>
          <a:p>
            <a:pPr>
              <a:defRPr/>
            </a:pPr>
            <a:r>
              <a:rPr lang="en-US" sz="3600" b="1" dirty="0">
                <a:ea typeface="+mj-ea"/>
              </a:rPr>
              <a:t>Trickling filter</a:t>
            </a:r>
          </a:p>
        </p:txBody>
      </p:sp>
      <p:pic>
        <p:nvPicPr>
          <p:cNvPr id="6" name="Picture 2" descr="Image:Trickling filter bed 2 w.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16251" r="16251"/>
          <a:stretch>
            <a:fillRect/>
          </a:stretch>
        </p:blipFill>
        <p:spPr>
          <a:xfrm>
            <a:off x="226320" y="765175"/>
            <a:ext cx="2698221" cy="2998023"/>
          </a:xfrm>
          <a:prstGeom prst="rect">
            <a:avLst/>
          </a:prstGeom>
          <a:extLst>
            <a:ext uri="{91240B29-F687-4f45-9708-019B960494DF}">
              <a14:hiddenLine xmlns:a14="http://schemas.microsoft.com/office/drawing/2010/main" xmlns="" w="127000" cap="rnd">
                <a:solidFill>
                  <a:srgbClr val="000000"/>
                </a:solidFill>
                <a:miter lim="800000"/>
                <a:headEnd/>
                <a:tailEnd/>
              </a14:hiddenLine>
            </a:ext>
          </a:extLst>
        </p:spPr>
      </p:pic>
      <p:sp>
        <p:nvSpPr>
          <p:cNvPr id="7" name="Content Placeholder 3"/>
          <p:cNvSpPr txBox="1">
            <a:spLocks/>
          </p:cNvSpPr>
          <p:nvPr/>
        </p:nvSpPr>
        <p:spPr>
          <a:xfrm>
            <a:off x="3278120" y="913855"/>
            <a:ext cx="5726383" cy="2492294"/>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Is a bed of crushed rocks or molded plastics about 2m thick</a:t>
            </a:r>
          </a:p>
          <a:p>
            <a:r>
              <a:rPr lang="en-US" sz="2400" dirty="0"/>
              <a:t>The bed must be large to allow air penetrate to the bottom and with a large surface area </a:t>
            </a:r>
          </a:p>
          <a:p>
            <a:r>
              <a:rPr lang="en-US" sz="2400" dirty="0"/>
              <a:t>Wastewater (effluent) is sprayed onto it</a:t>
            </a:r>
          </a:p>
          <a:p>
            <a:r>
              <a:rPr lang="en-US" sz="2400" dirty="0"/>
              <a:t>The effluent slowly passes through the bed </a:t>
            </a:r>
          </a:p>
        </p:txBody>
      </p:sp>
      <p:pic>
        <p:nvPicPr>
          <p:cNvPr id="3" name="Picture 2"/>
          <p:cNvPicPr>
            <a:picLocks noChangeAspect="1"/>
          </p:cNvPicPr>
          <p:nvPr/>
        </p:nvPicPr>
        <p:blipFill>
          <a:blip r:embed="rId4"/>
          <a:stretch>
            <a:fillRect/>
          </a:stretch>
        </p:blipFill>
        <p:spPr>
          <a:xfrm>
            <a:off x="2496441" y="3406149"/>
            <a:ext cx="6354142" cy="2445455"/>
          </a:xfrm>
          <a:prstGeom prst="rect">
            <a:avLst/>
          </a:prstGeom>
        </p:spPr>
      </p:pic>
    </p:spTree>
    <p:extLst>
      <p:ext uri="{BB962C8B-B14F-4D97-AF65-F5344CB8AC3E}">
        <p14:creationId xmlns:p14="http://schemas.microsoft.com/office/powerpoint/2010/main" val="3545364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250126" y="312580"/>
            <a:ext cx="8650988" cy="249701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800" dirty="0"/>
              <a:t>Biofilms in the effluent attach to the rocks and plastics </a:t>
            </a:r>
          </a:p>
          <a:p>
            <a:pPr>
              <a:defRPr/>
            </a:pPr>
            <a:r>
              <a:rPr lang="en-US" sz="2800" dirty="0"/>
              <a:t>Bacteria in the biofilms </a:t>
            </a:r>
            <a:r>
              <a:rPr lang="en-US" sz="2800" b="1" dirty="0">
                <a:solidFill>
                  <a:srgbClr val="FF0000"/>
                </a:solidFill>
              </a:rPr>
              <a:t>extract and digest organic compounds</a:t>
            </a:r>
            <a:r>
              <a:rPr lang="en-US" sz="2800" dirty="0"/>
              <a:t>  (BOD) up to 80-85%</a:t>
            </a:r>
          </a:p>
          <a:p>
            <a:pPr>
              <a:defRPr/>
            </a:pPr>
            <a:r>
              <a:rPr lang="en-US" sz="2800" dirty="0"/>
              <a:t>Protozoa and Rotifers are mainly responsible for removal of suspended solids</a:t>
            </a:r>
          </a:p>
          <a:p>
            <a:pPr>
              <a:buFont typeface="Wingdings" panose="05000000000000000000" pitchFamily="2" charset="2"/>
              <a:buChar char=""/>
              <a:defRPr/>
            </a:pPr>
            <a:endParaRPr lang="en-US" sz="2800" dirty="0"/>
          </a:p>
        </p:txBody>
      </p:sp>
      <p:pic>
        <p:nvPicPr>
          <p:cNvPr id="3" name="Picture 2"/>
          <p:cNvPicPr>
            <a:picLocks noChangeAspect="1"/>
          </p:cNvPicPr>
          <p:nvPr/>
        </p:nvPicPr>
        <p:blipFill>
          <a:blip r:embed="rId2"/>
          <a:stretch>
            <a:fillRect/>
          </a:stretch>
        </p:blipFill>
        <p:spPr>
          <a:xfrm>
            <a:off x="1808597" y="2809591"/>
            <a:ext cx="5021745" cy="3152609"/>
          </a:xfrm>
          <a:prstGeom prst="rect">
            <a:avLst/>
          </a:prstGeom>
        </p:spPr>
      </p:pic>
    </p:spTree>
    <p:extLst>
      <p:ext uri="{BB962C8B-B14F-4D97-AF65-F5344CB8AC3E}">
        <p14:creationId xmlns:p14="http://schemas.microsoft.com/office/powerpoint/2010/main" val="4254911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84098" y="473151"/>
            <a:ext cx="7979409" cy="574675"/>
          </a:xfrm>
          <a:prstGeom prst="rect">
            <a:avLst/>
          </a:prstGeom>
        </p:spPr>
        <p:txBody>
          <a:bodyPr vert="horz" wrap="square" lIns="0" tIns="12700" rIns="0" bIns="0" rtlCol="0">
            <a:spAutoFit/>
          </a:bodyPr>
          <a:lstStyle/>
          <a:p>
            <a:pPr marL="12700">
              <a:lnSpc>
                <a:spcPct val="100000"/>
              </a:lnSpc>
              <a:spcBef>
                <a:spcPts val="100"/>
              </a:spcBef>
            </a:pPr>
            <a:r>
              <a:rPr spc="-15" dirty="0"/>
              <a:t>Microorganisms </a:t>
            </a:r>
            <a:r>
              <a:rPr dirty="0"/>
              <a:t>of </a:t>
            </a:r>
            <a:r>
              <a:rPr spc="-10" dirty="0"/>
              <a:t>Extreme</a:t>
            </a:r>
            <a:r>
              <a:rPr dirty="0"/>
              <a:t> </a:t>
            </a:r>
            <a:r>
              <a:rPr spc="-15" dirty="0"/>
              <a:t>environments</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688340" y="1377442"/>
            <a:ext cx="7624445" cy="3439795"/>
          </a:xfrm>
          <a:prstGeom prst="rect">
            <a:avLst/>
          </a:prstGeom>
        </p:spPr>
        <p:txBody>
          <a:bodyPr vert="horz" wrap="square" lIns="0" tIns="12065" rIns="0" bIns="0" rtlCol="0">
            <a:spAutoFit/>
          </a:bodyPr>
          <a:lstStyle/>
          <a:p>
            <a:pPr marL="12700">
              <a:lnSpc>
                <a:spcPct val="100000"/>
              </a:lnSpc>
              <a:spcBef>
                <a:spcPts val="95"/>
              </a:spcBef>
            </a:pPr>
            <a:r>
              <a:rPr sz="2800" spc="-10" dirty="0">
                <a:latin typeface="Calibri"/>
                <a:cs typeface="Calibri"/>
              </a:rPr>
              <a:t>Extremes </a:t>
            </a:r>
            <a:r>
              <a:rPr sz="2800" spc="-5" dirty="0">
                <a:latin typeface="Calibri"/>
                <a:cs typeface="Calibri"/>
              </a:rPr>
              <a:t>in </a:t>
            </a:r>
            <a:r>
              <a:rPr sz="2800" spc="-10" dirty="0">
                <a:latin typeface="Calibri"/>
                <a:cs typeface="Calibri"/>
              </a:rPr>
              <a:t>terms </a:t>
            </a:r>
            <a:r>
              <a:rPr sz="2800" spc="-5" dirty="0">
                <a:latin typeface="Calibri"/>
                <a:cs typeface="Calibri"/>
              </a:rPr>
              <a:t>of </a:t>
            </a:r>
            <a:r>
              <a:rPr sz="2800" spc="-10" dirty="0">
                <a:latin typeface="Calibri"/>
                <a:cs typeface="Calibri"/>
              </a:rPr>
              <a:t>what normal </a:t>
            </a:r>
            <a:r>
              <a:rPr sz="2800" spc="-25" dirty="0">
                <a:latin typeface="Calibri"/>
                <a:cs typeface="Calibri"/>
              </a:rPr>
              <a:t>life </a:t>
            </a:r>
            <a:r>
              <a:rPr sz="2800" spc="-5" dirty="0">
                <a:latin typeface="Calibri"/>
                <a:cs typeface="Calibri"/>
              </a:rPr>
              <a:t>cannot </a:t>
            </a:r>
            <a:r>
              <a:rPr sz="2800" spc="-25" dirty="0">
                <a:latin typeface="Calibri"/>
                <a:cs typeface="Calibri"/>
              </a:rPr>
              <a:t>exist</a:t>
            </a:r>
            <a:r>
              <a:rPr sz="2800" spc="125" dirty="0">
                <a:latin typeface="Calibri"/>
                <a:cs typeface="Calibri"/>
              </a:rPr>
              <a:t> </a:t>
            </a:r>
            <a:r>
              <a:rPr sz="2800" spc="-5" dirty="0">
                <a:latin typeface="Calibri"/>
                <a:cs typeface="Calibri"/>
              </a:rPr>
              <a:t>in</a:t>
            </a:r>
            <a:endParaRPr sz="2800">
              <a:latin typeface="Calibri"/>
              <a:cs typeface="Calibri"/>
            </a:endParaRPr>
          </a:p>
          <a:p>
            <a:pPr>
              <a:lnSpc>
                <a:spcPct val="100000"/>
              </a:lnSpc>
              <a:spcBef>
                <a:spcPts val="5"/>
              </a:spcBef>
            </a:pPr>
            <a:endParaRPr sz="2750">
              <a:latin typeface="Calibri"/>
              <a:cs typeface="Calibri"/>
            </a:endParaRPr>
          </a:p>
          <a:p>
            <a:pPr marL="12700">
              <a:lnSpc>
                <a:spcPct val="100000"/>
              </a:lnSpc>
            </a:pPr>
            <a:r>
              <a:rPr sz="2800" spc="-10" dirty="0">
                <a:latin typeface="Calibri"/>
                <a:cs typeface="Calibri"/>
              </a:rPr>
              <a:t>These can</a:t>
            </a:r>
            <a:r>
              <a:rPr sz="2800" spc="10" dirty="0">
                <a:latin typeface="Calibri"/>
                <a:cs typeface="Calibri"/>
              </a:rPr>
              <a:t> </a:t>
            </a:r>
            <a:r>
              <a:rPr sz="2800" spc="-5" dirty="0">
                <a:latin typeface="Calibri"/>
                <a:cs typeface="Calibri"/>
              </a:rPr>
              <a:t>include:</a:t>
            </a:r>
            <a:endParaRPr sz="2800">
              <a:latin typeface="Calibri"/>
              <a:cs typeface="Calibri"/>
            </a:endParaRPr>
          </a:p>
          <a:p>
            <a:pPr marL="355600" indent="-343535">
              <a:lnSpc>
                <a:spcPct val="100000"/>
              </a:lnSpc>
              <a:buChar char="-"/>
              <a:tabLst>
                <a:tab pos="355600" algn="l"/>
                <a:tab pos="356235" algn="l"/>
              </a:tabLst>
            </a:pPr>
            <a:r>
              <a:rPr sz="2800" spc="-20" dirty="0">
                <a:latin typeface="Calibri"/>
                <a:cs typeface="Calibri"/>
              </a:rPr>
              <a:t>Oxygen </a:t>
            </a:r>
            <a:r>
              <a:rPr sz="2800" spc="-10" dirty="0">
                <a:latin typeface="Calibri"/>
                <a:cs typeface="Calibri"/>
              </a:rPr>
              <a:t>(little, </a:t>
            </a:r>
            <a:r>
              <a:rPr sz="2800" spc="-25" dirty="0">
                <a:latin typeface="Calibri"/>
                <a:cs typeface="Calibri"/>
              </a:rPr>
              <a:t>no, </a:t>
            </a:r>
            <a:r>
              <a:rPr sz="2800" spc="-10" dirty="0">
                <a:latin typeface="Calibri"/>
                <a:cs typeface="Calibri"/>
              </a:rPr>
              <a:t>high</a:t>
            </a:r>
            <a:r>
              <a:rPr sz="2800" spc="70" dirty="0">
                <a:latin typeface="Calibri"/>
                <a:cs typeface="Calibri"/>
              </a:rPr>
              <a:t> </a:t>
            </a:r>
            <a:r>
              <a:rPr sz="2800" spc="-15" dirty="0">
                <a:latin typeface="Calibri"/>
                <a:cs typeface="Calibri"/>
              </a:rPr>
              <a:t>etc)</a:t>
            </a:r>
            <a:endParaRPr sz="2800">
              <a:latin typeface="Calibri"/>
              <a:cs typeface="Calibri"/>
            </a:endParaRPr>
          </a:p>
          <a:p>
            <a:pPr marL="355600" indent="-343535">
              <a:lnSpc>
                <a:spcPct val="100000"/>
              </a:lnSpc>
              <a:buChar char="-"/>
              <a:tabLst>
                <a:tab pos="355600" algn="l"/>
                <a:tab pos="356235" algn="l"/>
              </a:tabLst>
            </a:pPr>
            <a:r>
              <a:rPr sz="2800" spc="-40" dirty="0">
                <a:latin typeface="Calibri"/>
                <a:cs typeface="Calibri"/>
              </a:rPr>
              <a:t>Temperature </a:t>
            </a:r>
            <a:r>
              <a:rPr sz="2800" spc="-5" dirty="0">
                <a:latin typeface="Calibri"/>
                <a:cs typeface="Calibri"/>
              </a:rPr>
              <a:t>(high or</a:t>
            </a:r>
            <a:r>
              <a:rPr sz="2800" spc="60" dirty="0">
                <a:latin typeface="Calibri"/>
                <a:cs typeface="Calibri"/>
              </a:rPr>
              <a:t> </a:t>
            </a:r>
            <a:r>
              <a:rPr sz="2800" spc="-10" dirty="0">
                <a:latin typeface="Calibri"/>
                <a:cs typeface="Calibri"/>
              </a:rPr>
              <a:t>low)</a:t>
            </a:r>
            <a:endParaRPr sz="2800">
              <a:latin typeface="Calibri"/>
              <a:cs typeface="Calibri"/>
            </a:endParaRPr>
          </a:p>
          <a:p>
            <a:pPr marL="355600" indent="-343535">
              <a:lnSpc>
                <a:spcPct val="100000"/>
              </a:lnSpc>
              <a:spcBef>
                <a:spcPts val="5"/>
              </a:spcBef>
              <a:buChar char="-"/>
              <a:tabLst>
                <a:tab pos="355600" algn="l"/>
                <a:tab pos="356235" algn="l"/>
              </a:tabLst>
            </a:pPr>
            <a:r>
              <a:rPr sz="2800" spc="-15" dirty="0">
                <a:latin typeface="Calibri"/>
                <a:cs typeface="Calibri"/>
              </a:rPr>
              <a:t>Pressure </a:t>
            </a:r>
            <a:r>
              <a:rPr sz="2800" spc="-10" dirty="0">
                <a:latin typeface="Calibri"/>
                <a:cs typeface="Calibri"/>
              </a:rPr>
              <a:t>(osmotic </a:t>
            </a:r>
            <a:r>
              <a:rPr sz="2800" spc="-5" dirty="0">
                <a:latin typeface="Calibri"/>
                <a:cs typeface="Calibri"/>
              </a:rPr>
              <a:t>and</a:t>
            </a:r>
            <a:r>
              <a:rPr sz="2800" spc="75" dirty="0">
                <a:latin typeface="Calibri"/>
                <a:cs typeface="Calibri"/>
              </a:rPr>
              <a:t> </a:t>
            </a:r>
            <a:r>
              <a:rPr sz="2800" spc="-25" dirty="0">
                <a:latin typeface="Calibri"/>
                <a:cs typeface="Calibri"/>
              </a:rPr>
              <a:t>hydrostatic)</a:t>
            </a:r>
            <a:endParaRPr sz="2800">
              <a:latin typeface="Calibri"/>
              <a:cs typeface="Calibri"/>
            </a:endParaRPr>
          </a:p>
          <a:p>
            <a:pPr marL="355600" indent="-343535">
              <a:lnSpc>
                <a:spcPct val="100000"/>
              </a:lnSpc>
              <a:buChar char="-"/>
              <a:tabLst>
                <a:tab pos="355600" algn="l"/>
                <a:tab pos="356235" algn="l"/>
              </a:tabLst>
            </a:pPr>
            <a:r>
              <a:rPr sz="2800" spc="-5" dirty="0">
                <a:latin typeface="Calibri"/>
                <a:cs typeface="Calibri"/>
              </a:rPr>
              <a:t>Acid or</a:t>
            </a:r>
            <a:r>
              <a:rPr sz="2800" spc="15" dirty="0">
                <a:latin typeface="Calibri"/>
                <a:cs typeface="Calibri"/>
              </a:rPr>
              <a:t> </a:t>
            </a:r>
            <a:r>
              <a:rPr sz="2800" spc="-10" dirty="0">
                <a:latin typeface="Calibri"/>
                <a:cs typeface="Calibri"/>
              </a:rPr>
              <a:t>alkali</a:t>
            </a:r>
            <a:endParaRPr sz="2800">
              <a:latin typeface="Calibri"/>
              <a:cs typeface="Calibri"/>
            </a:endParaRPr>
          </a:p>
          <a:p>
            <a:pPr marL="355600" indent="-343535">
              <a:lnSpc>
                <a:spcPct val="100000"/>
              </a:lnSpc>
              <a:buChar char="-"/>
              <a:tabLst>
                <a:tab pos="355600" algn="l"/>
                <a:tab pos="356235" algn="l"/>
              </a:tabLst>
            </a:pPr>
            <a:r>
              <a:rPr sz="2800" spc="-10" dirty="0">
                <a:latin typeface="Calibri"/>
                <a:cs typeface="Calibri"/>
              </a:rPr>
              <a:t>Salt</a:t>
            </a:r>
            <a:endParaRPr sz="2800">
              <a:latin typeface="Calibri"/>
              <a:cs typeface="Calibri"/>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187361"/>
            <a:ext cx="8147050" cy="647700"/>
          </a:xfrm>
        </p:spPr>
        <p:txBody>
          <a:bodyPr/>
          <a:lstStyle/>
          <a:p>
            <a:pPr>
              <a:defRPr/>
            </a:pPr>
            <a:r>
              <a:rPr lang="en-US" sz="3600" b="1" dirty="0">
                <a:ea typeface="+mj-ea"/>
              </a:rPr>
              <a:t>Activated sludge system</a:t>
            </a:r>
          </a:p>
        </p:txBody>
      </p:sp>
      <p:sp>
        <p:nvSpPr>
          <p:cNvPr id="5" name="Content Placeholder 3"/>
          <p:cNvSpPr txBox="1">
            <a:spLocks/>
          </p:cNvSpPr>
          <p:nvPr/>
        </p:nvSpPr>
        <p:spPr>
          <a:xfrm>
            <a:off x="3751878" y="835061"/>
            <a:ext cx="5293697" cy="501504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 the aeration tank, Air or pure oxygen is passed through the effluent </a:t>
            </a:r>
          </a:p>
          <a:p>
            <a:r>
              <a:rPr lang="en-US" sz="2400" dirty="0"/>
              <a:t>Here some sludge from the OLD batch is added to the NEW incoming sewage</a:t>
            </a:r>
          </a:p>
          <a:p>
            <a:r>
              <a:rPr lang="en-US" sz="2400" dirty="0"/>
              <a:t>This inoculum is called </a:t>
            </a:r>
            <a:r>
              <a:rPr lang="en-US" sz="2400" b="1" dirty="0">
                <a:solidFill>
                  <a:srgbClr val="FF0000"/>
                </a:solidFill>
              </a:rPr>
              <a:t>activated sludge</a:t>
            </a:r>
            <a:r>
              <a:rPr lang="en-US" sz="2400" dirty="0"/>
              <a:t> as it contains large numbers of </a:t>
            </a:r>
            <a:r>
              <a:rPr lang="en-US" sz="2400" dirty="0">
                <a:solidFill>
                  <a:srgbClr val="FF0000"/>
                </a:solidFill>
              </a:rPr>
              <a:t>sewage-metabolizing </a:t>
            </a:r>
            <a:r>
              <a:rPr lang="en-US" sz="2400" dirty="0"/>
              <a:t>microbes (</a:t>
            </a:r>
            <a:r>
              <a:rPr lang="en-US" sz="2400" i="1" dirty="0" err="1">
                <a:solidFill>
                  <a:srgbClr val="FF0000"/>
                </a:solidFill>
              </a:rPr>
              <a:t>Zoogloea</a:t>
            </a:r>
            <a:r>
              <a:rPr lang="en-US" sz="2400" i="1" dirty="0">
                <a:solidFill>
                  <a:srgbClr val="FF0000"/>
                </a:solidFill>
              </a:rPr>
              <a:t> bacteria</a:t>
            </a:r>
            <a:r>
              <a:rPr lang="en-US" sz="2400" dirty="0"/>
              <a:t>)</a:t>
            </a:r>
          </a:p>
          <a:p>
            <a:r>
              <a:rPr lang="en-US" sz="2400" dirty="0"/>
              <a:t>These microbes oxidizes the organic matter in the effluent into carbon dioxide and water</a:t>
            </a:r>
          </a:p>
        </p:txBody>
      </p:sp>
      <p:pic>
        <p:nvPicPr>
          <p:cNvPr id="6" name="Content Placeholder 9" descr="http://www.adad-get.com/psd/r21.jpg"/>
          <p:cNvPicPr>
            <a:picLocks/>
          </p:cNvPicPr>
          <p:nvPr/>
        </p:nvPicPr>
        <p:blipFill>
          <a:blip r:embed="rId2">
            <a:extLst>
              <a:ext uri="{28A0092B-C50C-407E-A947-70E740481C1C}">
                <a14:useLocalDpi xmlns:a14="http://schemas.microsoft.com/office/drawing/2010/main" val="0"/>
              </a:ext>
            </a:extLst>
          </a:blip>
          <a:srcRect/>
          <a:stretch>
            <a:fillRect/>
          </a:stretch>
        </p:blipFill>
        <p:spPr>
          <a:xfrm>
            <a:off x="403225" y="1252106"/>
            <a:ext cx="3348653" cy="4174638"/>
          </a:xfrm>
          <a:prstGeom prst="rect">
            <a:avLst/>
          </a:prstGeom>
        </p:spPr>
      </p:pic>
    </p:spTree>
    <p:extLst>
      <p:ext uri="{BB962C8B-B14F-4D97-AF65-F5344CB8AC3E}">
        <p14:creationId xmlns:p14="http://schemas.microsoft.com/office/powerpoint/2010/main" val="250279331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5677" y="882385"/>
            <a:ext cx="8147050" cy="647700"/>
          </a:xfrm>
        </p:spPr>
        <p:txBody>
          <a:bodyPr/>
          <a:lstStyle/>
          <a:p>
            <a:pPr>
              <a:defRPr/>
            </a:pPr>
            <a:r>
              <a:rPr lang="en-US" sz="3600" b="1" dirty="0">
                <a:ea typeface="+mj-ea"/>
              </a:rPr>
              <a:t>Activated Sludge </a:t>
            </a:r>
            <a:r>
              <a:rPr lang="en-US" sz="3600" b="1" dirty="0"/>
              <a:t>S</a:t>
            </a:r>
            <a:r>
              <a:rPr lang="en-US" sz="3600" b="1" dirty="0">
                <a:ea typeface="+mj-ea"/>
              </a:rPr>
              <a:t>ystem</a:t>
            </a:r>
          </a:p>
        </p:txBody>
      </p:sp>
      <p:sp>
        <p:nvSpPr>
          <p:cNvPr id="5" name="Content Placeholder 3"/>
          <p:cNvSpPr txBox="1">
            <a:spLocks/>
          </p:cNvSpPr>
          <p:nvPr/>
        </p:nvSpPr>
        <p:spPr>
          <a:xfrm>
            <a:off x="230887" y="1206235"/>
            <a:ext cx="8061726" cy="448992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a:p>
            <a:r>
              <a:rPr lang="en-US" sz="2800" dirty="0"/>
              <a:t>This produces bacteria containing masses called </a:t>
            </a:r>
            <a:r>
              <a:rPr lang="en-US" sz="2800" b="1" dirty="0" err="1">
                <a:solidFill>
                  <a:srgbClr val="FF0000"/>
                </a:solidFill>
              </a:rPr>
              <a:t>Floc</a:t>
            </a:r>
            <a:r>
              <a:rPr lang="en-US" sz="2800" dirty="0"/>
              <a:t> or </a:t>
            </a:r>
            <a:r>
              <a:rPr lang="en-US" sz="2800" b="1" dirty="0">
                <a:solidFill>
                  <a:srgbClr val="FF0000"/>
                </a:solidFill>
              </a:rPr>
              <a:t>sludge granules </a:t>
            </a:r>
          </a:p>
          <a:p>
            <a:r>
              <a:rPr lang="en-US" sz="2800" dirty="0"/>
              <a:t>After 4 to 8 </a:t>
            </a:r>
            <a:r>
              <a:rPr lang="en-US" sz="2800" dirty="0" err="1"/>
              <a:t>hrs</a:t>
            </a:r>
            <a:r>
              <a:rPr lang="en-US" sz="2800" dirty="0"/>
              <a:t> the whole content is transferred to a settling tank where the </a:t>
            </a:r>
            <a:r>
              <a:rPr lang="en-US" sz="2800" dirty="0" err="1"/>
              <a:t>floc</a:t>
            </a:r>
            <a:r>
              <a:rPr lang="en-US" sz="2800" dirty="0"/>
              <a:t> settles out removing much of the organic matter</a:t>
            </a:r>
          </a:p>
          <a:p>
            <a:r>
              <a:rPr lang="en-US" sz="2800" dirty="0"/>
              <a:t>The solids are then treated in a </a:t>
            </a:r>
            <a:r>
              <a:rPr lang="en-US" sz="2800" b="1" dirty="0">
                <a:solidFill>
                  <a:srgbClr val="FF0000"/>
                </a:solidFill>
              </a:rPr>
              <a:t>sludge digester </a:t>
            </a:r>
          </a:p>
          <a:p>
            <a:r>
              <a:rPr lang="en-US" sz="2800" dirty="0"/>
              <a:t>The effluent is then discharged</a:t>
            </a:r>
          </a:p>
        </p:txBody>
      </p:sp>
    </p:spTree>
    <p:extLst>
      <p:ext uri="{BB962C8B-B14F-4D97-AF65-F5344CB8AC3E}">
        <p14:creationId xmlns:p14="http://schemas.microsoft.com/office/powerpoint/2010/main" val="32115849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341313"/>
            <a:ext cx="8147050" cy="647700"/>
          </a:xfrm>
        </p:spPr>
        <p:txBody>
          <a:bodyPr/>
          <a:lstStyle/>
          <a:p>
            <a:pPr>
              <a:defRPr/>
            </a:pPr>
            <a:r>
              <a:rPr lang="en-US" sz="3600" b="1" dirty="0">
                <a:ea typeface="+mj-ea"/>
              </a:rPr>
              <a:t>Sludge digestion</a:t>
            </a:r>
          </a:p>
        </p:txBody>
      </p:sp>
      <p:sp>
        <p:nvSpPr>
          <p:cNvPr id="5" name="Content Placeholder 3"/>
          <p:cNvSpPr txBox="1">
            <a:spLocks/>
          </p:cNvSpPr>
          <p:nvPr/>
        </p:nvSpPr>
        <p:spPr>
          <a:xfrm>
            <a:off x="153924" y="1060450"/>
            <a:ext cx="8891652" cy="490512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a:t>Generated sludge are pumped into an </a:t>
            </a:r>
            <a:r>
              <a:rPr lang="en-US" sz="2600" b="1" dirty="0">
                <a:solidFill>
                  <a:srgbClr val="FF0000"/>
                </a:solidFill>
              </a:rPr>
              <a:t>anaerobic sludge digesters</a:t>
            </a:r>
          </a:p>
          <a:p>
            <a:r>
              <a:rPr lang="en-US" sz="2600" dirty="0"/>
              <a:t>Carried out in large tanks </a:t>
            </a:r>
            <a:r>
              <a:rPr lang="en-US" sz="2600" b="1" dirty="0">
                <a:solidFill>
                  <a:srgbClr val="FF0000"/>
                </a:solidFill>
              </a:rPr>
              <a:t>without oxygen </a:t>
            </a:r>
            <a:r>
              <a:rPr lang="en-US" sz="2600" dirty="0"/>
              <a:t>thus encouraging growth of </a:t>
            </a:r>
            <a:r>
              <a:rPr lang="en-US" sz="2600" b="1" dirty="0">
                <a:solidFill>
                  <a:srgbClr val="FF0000"/>
                </a:solidFill>
              </a:rPr>
              <a:t>anaerobic bacteria </a:t>
            </a:r>
            <a:r>
              <a:rPr lang="en-US" sz="2600" dirty="0"/>
              <a:t>especially </a:t>
            </a:r>
            <a:r>
              <a:rPr lang="en-US" sz="2600" b="1" dirty="0">
                <a:solidFill>
                  <a:srgbClr val="FF0000"/>
                </a:solidFill>
              </a:rPr>
              <a:t>the methane-producing bacteria</a:t>
            </a:r>
          </a:p>
          <a:p>
            <a:r>
              <a:rPr lang="en-US" sz="2600" dirty="0"/>
              <a:t>The bacteria degrades organic matter to soluble substances and gases mostly methane (60-70%) and carbon dioxide (20-30%)</a:t>
            </a:r>
          </a:p>
          <a:p>
            <a:r>
              <a:rPr lang="en-US" sz="2600" dirty="0"/>
              <a:t>Methane is harvested and used as fuel for running the digester, cassava grating, corn milling, lighting and singing of animals</a:t>
            </a:r>
          </a:p>
          <a:p>
            <a:pPr marL="0" indent="0">
              <a:buNone/>
            </a:pPr>
            <a:endParaRPr lang="en-US" sz="2600" dirty="0"/>
          </a:p>
        </p:txBody>
      </p:sp>
    </p:spTree>
    <p:extLst>
      <p:ext uri="{BB962C8B-B14F-4D97-AF65-F5344CB8AC3E}">
        <p14:creationId xmlns:p14="http://schemas.microsoft.com/office/powerpoint/2010/main" val="113295730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03276" y="291623"/>
            <a:ext cx="8624269" cy="5558484"/>
          </a:xfrm>
          <a:prstGeom prst="rect">
            <a:avLst/>
          </a:prstGeom>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b="1" dirty="0"/>
              <a:t>Conventional Sewage Treatment</a:t>
            </a:r>
          </a:p>
          <a:p>
            <a:pPr lvl="1"/>
            <a:r>
              <a:rPr lang="en-US" sz="3200" dirty="0"/>
              <a:t>Processes</a:t>
            </a:r>
          </a:p>
          <a:p>
            <a:pPr lvl="2"/>
            <a:r>
              <a:rPr lang="en-US" sz="2800" dirty="0"/>
              <a:t>Secondary Treatment  With Trickling Filters </a:t>
            </a:r>
          </a:p>
          <a:p>
            <a:pPr lvl="3"/>
            <a:r>
              <a:rPr lang="en-US" sz="2400" dirty="0"/>
              <a:t>Effluent leaves sedimentation tank and flows through </a:t>
            </a:r>
            <a:r>
              <a:rPr lang="en-US" sz="2400" i="1" dirty="0"/>
              <a:t>trickling filters</a:t>
            </a:r>
          </a:p>
          <a:p>
            <a:pPr lvl="4"/>
            <a:r>
              <a:rPr lang="en-US" sz="2400" dirty="0"/>
              <a:t>Bed of stones 3-10</a:t>
            </a:r>
            <a:r>
              <a:rPr lang="ja-JP" altLang="en-US" sz="2400" dirty="0">
                <a:latin typeface="Arial"/>
              </a:rPr>
              <a:t>’</a:t>
            </a:r>
            <a:r>
              <a:rPr lang="en-US" sz="2400" dirty="0"/>
              <a:t> deep through which sewage passes</a:t>
            </a:r>
          </a:p>
          <a:p>
            <a:pPr lvl="4"/>
            <a:r>
              <a:rPr lang="en-US" sz="2400" dirty="0"/>
              <a:t>Bacteria gather on stones and multiply, consuming ODW</a:t>
            </a:r>
          </a:p>
          <a:p>
            <a:pPr lvl="4"/>
            <a:r>
              <a:rPr lang="en-US" sz="2400" dirty="0"/>
              <a:t>Cleaner water trickles through pipes at bottom of filter for additional treatment</a:t>
            </a:r>
          </a:p>
        </p:txBody>
      </p:sp>
    </p:spTree>
    <p:extLst>
      <p:ext uri="{BB962C8B-B14F-4D97-AF65-F5344CB8AC3E}">
        <p14:creationId xmlns:p14="http://schemas.microsoft.com/office/powerpoint/2010/main" val="39994023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207075" y="272380"/>
            <a:ext cx="8686800" cy="5577727"/>
          </a:xfrm>
          <a:prstGeom prst="rect">
            <a:avLst/>
          </a:prstGeom>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b="1" dirty="0"/>
              <a:t>Conventional Sewage Treatment</a:t>
            </a:r>
          </a:p>
          <a:p>
            <a:pPr lvl="1"/>
            <a:r>
              <a:rPr lang="en-US" sz="3200" dirty="0"/>
              <a:t>Processes</a:t>
            </a:r>
          </a:p>
          <a:p>
            <a:pPr lvl="2"/>
            <a:r>
              <a:rPr lang="en-US" sz="3000" dirty="0"/>
              <a:t>Secondary Treatment  With Activated Sludge</a:t>
            </a:r>
          </a:p>
          <a:p>
            <a:pPr lvl="3"/>
            <a:r>
              <a:rPr lang="en-US" sz="2800" dirty="0"/>
              <a:t>Effluent leaves sedimentation tank and is pumped to an </a:t>
            </a:r>
            <a:r>
              <a:rPr lang="en-US" sz="2800" b="1" i="1" dirty="0">
                <a:solidFill>
                  <a:srgbClr val="FF0000"/>
                </a:solidFill>
              </a:rPr>
              <a:t>aeration tank </a:t>
            </a:r>
          </a:p>
          <a:p>
            <a:pPr lvl="3"/>
            <a:r>
              <a:rPr lang="en-US" sz="2800" dirty="0"/>
              <a:t>Effluent is mixed with air and sludge loaded with bacteria (</a:t>
            </a:r>
            <a:r>
              <a:rPr lang="ja-JP" altLang="en-US" sz="2800" i="1" dirty="0">
                <a:latin typeface="Arial"/>
              </a:rPr>
              <a:t>“</a:t>
            </a:r>
            <a:r>
              <a:rPr lang="en-US" sz="2800" i="1" dirty="0"/>
              <a:t>activated sludge</a:t>
            </a:r>
            <a:r>
              <a:rPr lang="ja-JP" altLang="en-US" sz="2800" i="1" dirty="0">
                <a:latin typeface="Arial"/>
              </a:rPr>
              <a:t>”</a:t>
            </a:r>
            <a:r>
              <a:rPr lang="en-US" sz="2800" dirty="0"/>
              <a:t>)</a:t>
            </a:r>
          </a:p>
          <a:p>
            <a:pPr lvl="3"/>
            <a:r>
              <a:rPr lang="en-US" sz="2800" dirty="0"/>
              <a:t>Sludge contacts with raw sewage, and bacteria in the sludge then decompose the raw sewage, lowering BOD</a:t>
            </a:r>
          </a:p>
        </p:txBody>
      </p:sp>
    </p:spTree>
    <p:extLst>
      <p:ext uri="{BB962C8B-B14F-4D97-AF65-F5344CB8AC3E}">
        <p14:creationId xmlns:p14="http://schemas.microsoft.com/office/powerpoint/2010/main" val="43478924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6220" y="173197"/>
            <a:ext cx="8467540" cy="5676076"/>
            <a:chOff x="-457200" y="0"/>
            <a:chExt cx="9906000" cy="6600824"/>
          </a:xfrm>
        </p:grpSpPr>
        <p:sp>
          <p:nvSpPr>
            <p:cNvPr id="5" name="Rectangle 7"/>
            <p:cNvSpPr>
              <a:spLocks noChangeArrowheads="1"/>
            </p:cNvSpPr>
            <p:nvPr/>
          </p:nvSpPr>
          <p:spPr bwMode="auto">
            <a:xfrm>
              <a:off x="4038600" y="3505200"/>
              <a:ext cx="1066800" cy="152400"/>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Rectangle 8"/>
            <p:cNvSpPr>
              <a:spLocks noChangeArrowheads="1"/>
            </p:cNvSpPr>
            <p:nvPr/>
          </p:nvSpPr>
          <p:spPr bwMode="auto">
            <a:xfrm>
              <a:off x="-304800" y="3505200"/>
              <a:ext cx="1066800" cy="152400"/>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Rectangle 9"/>
            <p:cNvSpPr>
              <a:spLocks noChangeArrowheads="1"/>
            </p:cNvSpPr>
            <p:nvPr/>
          </p:nvSpPr>
          <p:spPr bwMode="auto">
            <a:xfrm>
              <a:off x="8382000" y="3505200"/>
              <a:ext cx="1066800" cy="152400"/>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Text Box 14"/>
            <p:cNvSpPr txBox="1">
              <a:spLocks noChangeArrowheads="1"/>
            </p:cNvSpPr>
            <p:nvPr/>
          </p:nvSpPr>
          <p:spPr bwMode="auto">
            <a:xfrm>
              <a:off x="898525" y="5894388"/>
              <a:ext cx="641350" cy="384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742950" indent="-285750">
                <a:spcBef>
                  <a:spcPct val="0"/>
                </a:spcBef>
                <a:defRPr>
                  <a:solidFill>
                    <a:schemeClr val="tx1"/>
                  </a:solidFill>
                  <a:latin typeface="Comic Sans MS" charset="0"/>
                  <a:ea typeface="ＭＳ Ｐゴシック" charset="0"/>
                </a:defRPr>
              </a:lvl1pPr>
              <a:lvl2pPr>
                <a:spcBef>
                  <a:spcPct val="0"/>
                </a:spcBef>
                <a:defRPr>
                  <a:solidFill>
                    <a:schemeClr val="tx1"/>
                  </a:solidFill>
                  <a:latin typeface="Comic Sans MS" charset="0"/>
                  <a:ea typeface="ＭＳ Ｐゴシック" charset="0"/>
                </a:defRPr>
              </a:lvl2pPr>
              <a:lvl3pPr>
                <a:spcBef>
                  <a:spcPct val="0"/>
                </a:spcBef>
                <a:defRPr>
                  <a:solidFill>
                    <a:schemeClr val="tx1"/>
                  </a:solidFill>
                  <a:latin typeface="Comic Sans MS" charset="0"/>
                  <a:ea typeface="ＭＳ Ｐゴシック" charset="0"/>
                </a:defRPr>
              </a:lvl3pPr>
              <a:lvl4pPr>
                <a:spcBef>
                  <a:spcPct val="0"/>
                </a:spcBef>
                <a:defRPr>
                  <a:solidFill>
                    <a:schemeClr val="tx1"/>
                  </a:solidFill>
                  <a:latin typeface="Comic Sans MS" charset="0"/>
                  <a:ea typeface="ＭＳ Ｐゴシック" charset="0"/>
                </a:defRPr>
              </a:lvl4pPr>
              <a:lvl5pPr>
                <a:spcBef>
                  <a:spcPct val="0"/>
                </a:spcBef>
                <a:defRPr>
                  <a:solidFill>
                    <a:schemeClr val="tx1"/>
                  </a:solidFill>
                  <a:latin typeface="Comic Sans MS" charset="0"/>
                  <a:ea typeface="ＭＳ Ｐゴシック" charset="0"/>
                </a:defRPr>
              </a:lvl5pPr>
              <a:lvl6pPr fontAlgn="base">
                <a:spcBef>
                  <a:spcPct val="0"/>
                </a:spcBef>
                <a:spcAft>
                  <a:spcPct val="0"/>
                </a:spcAft>
                <a:defRPr>
                  <a:solidFill>
                    <a:schemeClr val="tx1"/>
                  </a:solidFill>
                  <a:latin typeface="Comic Sans MS" charset="0"/>
                  <a:ea typeface="ＭＳ Ｐゴシック" charset="0"/>
                </a:defRPr>
              </a:lvl6pPr>
              <a:lvl7pPr fontAlgn="base">
                <a:spcBef>
                  <a:spcPct val="0"/>
                </a:spcBef>
                <a:spcAft>
                  <a:spcPct val="0"/>
                </a:spcAft>
                <a:defRPr>
                  <a:solidFill>
                    <a:schemeClr val="tx1"/>
                  </a:solidFill>
                  <a:latin typeface="Comic Sans MS" charset="0"/>
                  <a:ea typeface="ＭＳ Ｐゴシック" charset="0"/>
                </a:defRPr>
              </a:lvl7pPr>
              <a:lvl8pPr fontAlgn="base">
                <a:spcBef>
                  <a:spcPct val="0"/>
                </a:spcBef>
                <a:spcAft>
                  <a:spcPct val="0"/>
                </a:spcAft>
                <a:defRPr>
                  <a:solidFill>
                    <a:schemeClr val="tx1"/>
                  </a:solidFill>
                  <a:latin typeface="Comic Sans MS" charset="0"/>
                  <a:ea typeface="ＭＳ Ｐゴシック" charset="0"/>
                </a:defRPr>
              </a:lvl8pPr>
              <a:lvl9pPr fontAlgn="base">
                <a:spcBef>
                  <a:spcPct val="0"/>
                </a:spcBef>
                <a:spcAft>
                  <a:spcPct val="0"/>
                </a:spcAft>
                <a:defRPr>
                  <a:solidFill>
                    <a:schemeClr val="tx1"/>
                  </a:solidFill>
                  <a:latin typeface="Comic Sans MS" charset="0"/>
                  <a:ea typeface="ＭＳ Ｐゴシック" charset="0"/>
                </a:defRPr>
              </a:lvl9pPr>
            </a:lstStyle>
            <a:p>
              <a:pPr>
                <a:spcBef>
                  <a:spcPct val="20000"/>
                </a:spcBef>
              </a:pPr>
              <a:endParaRPr lang="en-US">
                <a:solidFill>
                  <a:srgbClr val="0000FF"/>
                </a:solidFill>
              </a:endParaRPr>
            </a:p>
          </p:txBody>
        </p:sp>
        <p:sp>
          <p:nvSpPr>
            <p:cNvPr id="9" name="Text Box 15"/>
            <p:cNvSpPr txBox="1">
              <a:spLocks noChangeArrowheads="1"/>
            </p:cNvSpPr>
            <p:nvPr/>
          </p:nvSpPr>
          <p:spPr bwMode="auto">
            <a:xfrm>
              <a:off x="1066799" y="5562600"/>
              <a:ext cx="1981200" cy="968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742950" indent="-285750">
                <a:spcBef>
                  <a:spcPct val="0"/>
                </a:spcBef>
                <a:defRPr>
                  <a:solidFill>
                    <a:schemeClr val="tx1"/>
                  </a:solidFill>
                  <a:latin typeface="Comic Sans MS" charset="0"/>
                  <a:ea typeface="ＭＳ Ｐゴシック" charset="0"/>
                </a:defRPr>
              </a:lvl1pPr>
              <a:lvl2pPr>
                <a:spcBef>
                  <a:spcPct val="0"/>
                </a:spcBef>
                <a:defRPr>
                  <a:solidFill>
                    <a:schemeClr val="tx1"/>
                  </a:solidFill>
                  <a:latin typeface="Comic Sans MS" charset="0"/>
                  <a:ea typeface="ＭＳ Ｐゴシック" charset="0"/>
                </a:defRPr>
              </a:lvl2pPr>
              <a:lvl3pPr>
                <a:spcBef>
                  <a:spcPct val="0"/>
                </a:spcBef>
                <a:defRPr>
                  <a:solidFill>
                    <a:schemeClr val="tx1"/>
                  </a:solidFill>
                  <a:latin typeface="Comic Sans MS" charset="0"/>
                  <a:ea typeface="ＭＳ Ｐゴシック" charset="0"/>
                </a:defRPr>
              </a:lvl3pPr>
              <a:lvl4pPr>
                <a:spcBef>
                  <a:spcPct val="0"/>
                </a:spcBef>
                <a:defRPr>
                  <a:solidFill>
                    <a:schemeClr val="tx1"/>
                  </a:solidFill>
                  <a:latin typeface="Comic Sans MS" charset="0"/>
                  <a:ea typeface="ＭＳ Ｐゴシック" charset="0"/>
                </a:defRPr>
              </a:lvl4pPr>
              <a:lvl5pPr>
                <a:spcBef>
                  <a:spcPct val="0"/>
                </a:spcBef>
                <a:defRPr>
                  <a:solidFill>
                    <a:schemeClr val="tx1"/>
                  </a:solidFill>
                  <a:latin typeface="Comic Sans MS" charset="0"/>
                  <a:ea typeface="ＭＳ Ｐゴシック" charset="0"/>
                </a:defRPr>
              </a:lvl5pPr>
              <a:lvl6pPr fontAlgn="base">
                <a:spcBef>
                  <a:spcPct val="0"/>
                </a:spcBef>
                <a:spcAft>
                  <a:spcPct val="0"/>
                </a:spcAft>
                <a:defRPr>
                  <a:solidFill>
                    <a:schemeClr val="tx1"/>
                  </a:solidFill>
                  <a:latin typeface="Comic Sans MS" charset="0"/>
                  <a:ea typeface="ＭＳ Ｐゴシック" charset="0"/>
                </a:defRPr>
              </a:lvl6pPr>
              <a:lvl7pPr fontAlgn="base">
                <a:spcBef>
                  <a:spcPct val="0"/>
                </a:spcBef>
                <a:spcAft>
                  <a:spcPct val="0"/>
                </a:spcAft>
                <a:defRPr>
                  <a:solidFill>
                    <a:schemeClr val="tx1"/>
                  </a:solidFill>
                  <a:latin typeface="Comic Sans MS" charset="0"/>
                  <a:ea typeface="ＭＳ Ｐゴシック" charset="0"/>
                </a:defRPr>
              </a:lvl7pPr>
              <a:lvl8pPr fontAlgn="base">
                <a:spcBef>
                  <a:spcPct val="0"/>
                </a:spcBef>
                <a:spcAft>
                  <a:spcPct val="0"/>
                </a:spcAft>
                <a:defRPr>
                  <a:solidFill>
                    <a:schemeClr val="tx1"/>
                  </a:solidFill>
                  <a:latin typeface="Comic Sans MS" charset="0"/>
                  <a:ea typeface="ＭＳ Ｐゴシック" charset="0"/>
                </a:defRPr>
              </a:lvl8pPr>
              <a:lvl9pPr fontAlgn="base">
                <a:spcBef>
                  <a:spcPct val="0"/>
                </a:spcBef>
                <a:spcAft>
                  <a:spcPct val="0"/>
                </a:spcAft>
                <a:defRPr>
                  <a:solidFill>
                    <a:schemeClr val="tx1"/>
                  </a:solidFill>
                  <a:latin typeface="Comic Sans MS" charset="0"/>
                  <a:ea typeface="ＭＳ Ｐゴシック" charset="0"/>
                </a:defRPr>
              </a:lvl9pPr>
            </a:lstStyle>
            <a:p>
              <a:pPr lvl="1" algn="ctr">
                <a:spcBef>
                  <a:spcPct val="20000"/>
                </a:spcBef>
              </a:pPr>
              <a:r>
                <a:rPr lang="en-US" dirty="0">
                  <a:solidFill>
                    <a:srgbClr val="0000FF"/>
                  </a:solidFill>
                </a:rPr>
                <a:t>Aeration and rapid mixing</a:t>
              </a:r>
            </a:p>
          </p:txBody>
        </p:sp>
        <p:sp>
          <p:nvSpPr>
            <p:cNvPr id="10" name="Text Box 16"/>
            <p:cNvSpPr txBox="1">
              <a:spLocks noChangeArrowheads="1"/>
            </p:cNvSpPr>
            <p:nvPr/>
          </p:nvSpPr>
          <p:spPr bwMode="auto">
            <a:xfrm>
              <a:off x="5181600" y="5486399"/>
              <a:ext cx="2730500" cy="1114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742950" indent="-285750">
                <a:spcBef>
                  <a:spcPct val="0"/>
                </a:spcBef>
                <a:defRPr>
                  <a:solidFill>
                    <a:schemeClr val="tx1"/>
                  </a:solidFill>
                  <a:latin typeface="Comic Sans MS" charset="0"/>
                  <a:ea typeface="ＭＳ Ｐゴシック" charset="0"/>
                </a:defRPr>
              </a:lvl1pPr>
              <a:lvl2pPr>
                <a:spcBef>
                  <a:spcPct val="0"/>
                </a:spcBef>
                <a:defRPr>
                  <a:solidFill>
                    <a:schemeClr val="tx1"/>
                  </a:solidFill>
                  <a:latin typeface="Comic Sans MS" charset="0"/>
                  <a:ea typeface="ＭＳ Ｐゴシック" charset="0"/>
                </a:defRPr>
              </a:lvl2pPr>
              <a:lvl3pPr>
                <a:spcBef>
                  <a:spcPct val="0"/>
                </a:spcBef>
                <a:defRPr>
                  <a:solidFill>
                    <a:schemeClr val="tx1"/>
                  </a:solidFill>
                  <a:latin typeface="Comic Sans MS" charset="0"/>
                  <a:ea typeface="ＭＳ Ｐゴシック" charset="0"/>
                </a:defRPr>
              </a:lvl3pPr>
              <a:lvl4pPr>
                <a:spcBef>
                  <a:spcPct val="0"/>
                </a:spcBef>
                <a:defRPr>
                  <a:solidFill>
                    <a:schemeClr val="tx1"/>
                  </a:solidFill>
                  <a:latin typeface="Comic Sans MS" charset="0"/>
                  <a:ea typeface="ＭＳ Ｐゴシック" charset="0"/>
                </a:defRPr>
              </a:lvl4pPr>
              <a:lvl5pPr>
                <a:spcBef>
                  <a:spcPct val="0"/>
                </a:spcBef>
                <a:defRPr>
                  <a:solidFill>
                    <a:schemeClr val="tx1"/>
                  </a:solidFill>
                  <a:latin typeface="Comic Sans MS" charset="0"/>
                  <a:ea typeface="ＭＳ Ｐゴシック" charset="0"/>
                </a:defRPr>
              </a:lvl5pPr>
              <a:lvl6pPr fontAlgn="base">
                <a:spcBef>
                  <a:spcPct val="0"/>
                </a:spcBef>
                <a:spcAft>
                  <a:spcPct val="0"/>
                </a:spcAft>
                <a:defRPr>
                  <a:solidFill>
                    <a:schemeClr val="tx1"/>
                  </a:solidFill>
                  <a:latin typeface="Comic Sans MS" charset="0"/>
                  <a:ea typeface="ＭＳ Ｐゴシック" charset="0"/>
                </a:defRPr>
              </a:lvl6pPr>
              <a:lvl7pPr fontAlgn="base">
                <a:spcBef>
                  <a:spcPct val="0"/>
                </a:spcBef>
                <a:spcAft>
                  <a:spcPct val="0"/>
                </a:spcAft>
                <a:defRPr>
                  <a:solidFill>
                    <a:schemeClr val="tx1"/>
                  </a:solidFill>
                  <a:latin typeface="Comic Sans MS" charset="0"/>
                  <a:ea typeface="ＭＳ Ｐゴシック" charset="0"/>
                </a:defRPr>
              </a:lvl7pPr>
              <a:lvl8pPr fontAlgn="base">
                <a:spcBef>
                  <a:spcPct val="0"/>
                </a:spcBef>
                <a:spcAft>
                  <a:spcPct val="0"/>
                </a:spcAft>
                <a:defRPr>
                  <a:solidFill>
                    <a:schemeClr val="tx1"/>
                  </a:solidFill>
                  <a:latin typeface="Comic Sans MS" charset="0"/>
                  <a:ea typeface="ＭＳ Ｐゴシック" charset="0"/>
                </a:defRPr>
              </a:lvl8pPr>
              <a:lvl9pPr fontAlgn="base">
                <a:spcBef>
                  <a:spcPct val="0"/>
                </a:spcBef>
                <a:spcAft>
                  <a:spcPct val="0"/>
                </a:spcAft>
                <a:defRPr>
                  <a:solidFill>
                    <a:schemeClr val="tx1"/>
                  </a:solidFill>
                  <a:latin typeface="Comic Sans MS" charset="0"/>
                  <a:ea typeface="ＭＳ Ｐゴシック" charset="0"/>
                </a:defRPr>
              </a:lvl9pPr>
            </a:lstStyle>
            <a:p>
              <a:pPr algn="ctr">
                <a:spcBef>
                  <a:spcPct val="20000"/>
                </a:spcBef>
              </a:pPr>
              <a:r>
                <a:rPr lang="en-US">
                  <a:solidFill>
                    <a:srgbClr val="0000FF"/>
                  </a:solidFill>
                </a:rPr>
                <a:t>Settling</a:t>
              </a:r>
            </a:p>
            <a:p>
              <a:pPr algn="ctr">
                <a:spcBef>
                  <a:spcPct val="20000"/>
                </a:spcBef>
              </a:pPr>
              <a:r>
                <a:rPr lang="en-US">
                  <a:solidFill>
                    <a:srgbClr val="0000FF"/>
                  </a:solidFill>
                </a:rPr>
                <a:t>collects sludge</a:t>
              </a:r>
            </a:p>
            <a:p>
              <a:pPr algn="ctr">
                <a:spcBef>
                  <a:spcPct val="20000"/>
                </a:spcBef>
              </a:pPr>
              <a:r>
                <a:rPr lang="en-US">
                  <a:solidFill>
                    <a:srgbClr val="0000FF"/>
                  </a:solidFill>
                </a:rPr>
                <a:t>on bottom </a:t>
              </a:r>
            </a:p>
          </p:txBody>
        </p:sp>
        <p:sp>
          <p:nvSpPr>
            <p:cNvPr id="11" name="AutoShape 23"/>
            <p:cNvSpPr>
              <a:spLocks noChangeArrowheads="1"/>
            </p:cNvSpPr>
            <p:nvPr/>
          </p:nvSpPr>
          <p:spPr bwMode="auto">
            <a:xfrm>
              <a:off x="762000" y="3276600"/>
              <a:ext cx="3276600" cy="1981200"/>
            </a:xfrm>
            <a:prstGeom prst="can">
              <a:avLst>
                <a:gd name="adj" fmla="val 25000"/>
              </a:avLst>
            </a:prstGeom>
            <a:solidFill>
              <a:srgbClr val="663300">
                <a:alpha val="62000"/>
              </a:srgb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2" name="AutoShape 5"/>
            <p:cNvSpPr>
              <a:spLocks noChangeArrowheads="1"/>
            </p:cNvSpPr>
            <p:nvPr/>
          </p:nvSpPr>
          <p:spPr bwMode="auto">
            <a:xfrm>
              <a:off x="762000" y="2743200"/>
              <a:ext cx="3276600" cy="2514600"/>
            </a:xfrm>
            <a:prstGeom prst="can">
              <a:avLst>
                <a:gd name="adj" fmla="val 25000"/>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Oval 26"/>
            <p:cNvSpPr>
              <a:spLocks noChangeArrowheads="1"/>
            </p:cNvSpPr>
            <p:nvPr/>
          </p:nvSpPr>
          <p:spPr bwMode="auto">
            <a:xfrm>
              <a:off x="3505200" y="48768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4" name="Oval 27"/>
            <p:cNvSpPr>
              <a:spLocks noChangeArrowheads="1"/>
            </p:cNvSpPr>
            <p:nvPr/>
          </p:nvSpPr>
          <p:spPr bwMode="auto">
            <a:xfrm>
              <a:off x="3124200" y="48006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5" name="Oval 28"/>
            <p:cNvSpPr>
              <a:spLocks noChangeArrowheads="1"/>
            </p:cNvSpPr>
            <p:nvPr/>
          </p:nvSpPr>
          <p:spPr bwMode="auto">
            <a:xfrm>
              <a:off x="1828800" y="49530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6" name="Oval 30"/>
            <p:cNvSpPr>
              <a:spLocks noChangeArrowheads="1"/>
            </p:cNvSpPr>
            <p:nvPr/>
          </p:nvSpPr>
          <p:spPr bwMode="auto">
            <a:xfrm>
              <a:off x="2362200" y="49530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7" name="Oval 31"/>
            <p:cNvSpPr>
              <a:spLocks noChangeArrowheads="1"/>
            </p:cNvSpPr>
            <p:nvPr/>
          </p:nvSpPr>
          <p:spPr bwMode="auto">
            <a:xfrm>
              <a:off x="914400" y="48006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8" name="Oval 32"/>
            <p:cNvSpPr>
              <a:spLocks noChangeArrowheads="1"/>
            </p:cNvSpPr>
            <p:nvPr/>
          </p:nvSpPr>
          <p:spPr bwMode="auto">
            <a:xfrm>
              <a:off x="1524000" y="49530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9" name="Oval 33"/>
            <p:cNvSpPr>
              <a:spLocks noChangeArrowheads="1"/>
            </p:cNvSpPr>
            <p:nvPr/>
          </p:nvSpPr>
          <p:spPr bwMode="auto">
            <a:xfrm>
              <a:off x="2743200" y="48768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 name="Rectangle 34"/>
            <p:cNvSpPr>
              <a:spLocks noChangeArrowheads="1"/>
            </p:cNvSpPr>
            <p:nvPr/>
          </p:nvSpPr>
          <p:spPr bwMode="auto">
            <a:xfrm>
              <a:off x="1066799" y="5029200"/>
              <a:ext cx="2514599"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1" name="Oval 36"/>
            <p:cNvSpPr>
              <a:spLocks noChangeArrowheads="1"/>
            </p:cNvSpPr>
            <p:nvPr/>
          </p:nvSpPr>
          <p:spPr bwMode="auto">
            <a:xfrm>
              <a:off x="1066799" y="49530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 name="Oval 37"/>
            <p:cNvSpPr>
              <a:spLocks noChangeArrowheads="1"/>
            </p:cNvSpPr>
            <p:nvPr/>
          </p:nvSpPr>
          <p:spPr bwMode="auto">
            <a:xfrm>
              <a:off x="1447800" y="49530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3" name="Rectangle 38"/>
            <p:cNvSpPr>
              <a:spLocks noChangeArrowheads="1"/>
            </p:cNvSpPr>
            <p:nvPr/>
          </p:nvSpPr>
          <p:spPr bwMode="auto">
            <a:xfrm>
              <a:off x="2057399" y="457200"/>
              <a:ext cx="4652963" cy="531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742950" indent="-285750"/>
              <a:r>
                <a:rPr lang="en-US" sz="3600" dirty="0"/>
                <a:t>Secondary process</a:t>
              </a:r>
            </a:p>
          </p:txBody>
        </p:sp>
        <p:sp>
          <p:nvSpPr>
            <p:cNvPr id="24" name="Line 39"/>
            <p:cNvSpPr>
              <a:spLocks noChangeShapeType="1"/>
            </p:cNvSpPr>
            <p:nvPr/>
          </p:nvSpPr>
          <p:spPr bwMode="auto">
            <a:xfrm flipV="1">
              <a:off x="685800" y="5181600"/>
              <a:ext cx="304800" cy="53340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endParaRPr lang="en-US"/>
            </a:p>
          </p:txBody>
        </p:sp>
        <p:grpSp>
          <p:nvGrpSpPr>
            <p:cNvPr id="25" name="Group 42"/>
            <p:cNvGrpSpPr>
              <a:grpSpLocks/>
            </p:cNvGrpSpPr>
            <p:nvPr/>
          </p:nvGrpSpPr>
          <p:grpSpPr bwMode="auto">
            <a:xfrm>
              <a:off x="1828800" y="1371601"/>
              <a:ext cx="1066800" cy="3200401"/>
              <a:chOff x="1152" y="864"/>
              <a:chExt cx="672" cy="2016"/>
            </a:xfrm>
          </p:grpSpPr>
          <p:grpSp>
            <p:nvGrpSpPr>
              <p:cNvPr id="35" name="Group 22"/>
              <p:cNvGrpSpPr>
                <a:grpSpLocks/>
              </p:cNvGrpSpPr>
              <p:nvPr/>
            </p:nvGrpSpPr>
            <p:grpSpPr bwMode="auto">
              <a:xfrm>
                <a:off x="1152" y="960"/>
                <a:ext cx="672" cy="1920"/>
                <a:chOff x="1152" y="1104"/>
                <a:chExt cx="672" cy="1920"/>
              </a:xfrm>
            </p:grpSpPr>
            <p:sp>
              <p:nvSpPr>
                <p:cNvPr id="37" name="Line 17"/>
                <p:cNvSpPr>
                  <a:spLocks noChangeShapeType="1"/>
                </p:cNvSpPr>
                <p:nvPr/>
              </p:nvSpPr>
              <p:spPr bwMode="auto">
                <a:xfrm>
                  <a:off x="1488" y="1104"/>
                  <a:ext cx="0" cy="192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endParaRPr lang="en-US"/>
                </a:p>
              </p:txBody>
            </p:sp>
            <p:sp>
              <p:nvSpPr>
                <p:cNvPr id="38" name="Rectangle 18"/>
                <p:cNvSpPr>
                  <a:spLocks noChangeArrowheads="1"/>
                </p:cNvSpPr>
                <p:nvPr/>
              </p:nvSpPr>
              <p:spPr bwMode="auto">
                <a:xfrm>
                  <a:off x="1200" y="2880"/>
                  <a:ext cx="624"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9" name="Rectangle 19"/>
                <p:cNvSpPr>
                  <a:spLocks noChangeArrowheads="1"/>
                </p:cNvSpPr>
                <p:nvPr/>
              </p:nvSpPr>
              <p:spPr bwMode="auto">
                <a:xfrm rot="20300641">
                  <a:off x="1152" y="2880"/>
                  <a:ext cx="672" cy="1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0" name="Rectangle 21"/>
                <p:cNvSpPr>
                  <a:spLocks noChangeArrowheads="1"/>
                </p:cNvSpPr>
                <p:nvPr/>
              </p:nvSpPr>
              <p:spPr bwMode="auto">
                <a:xfrm rot="1299359" flipH="1">
                  <a:off x="1152" y="2880"/>
                  <a:ext cx="672" cy="1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sp>
            <p:nvSpPr>
              <p:cNvPr id="36" name="AutoShape 41"/>
              <p:cNvSpPr>
                <a:spLocks noChangeArrowheads="1"/>
              </p:cNvSpPr>
              <p:nvPr/>
            </p:nvSpPr>
            <p:spPr bwMode="auto">
              <a:xfrm>
                <a:off x="1248" y="864"/>
                <a:ext cx="384" cy="336"/>
              </a:xfrm>
              <a:prstGeom prst="curvedRightArrow">
                <a:avLst>
                  <a:gd name="adj1" fmla="val 12546"/>
                  <a:gd name="adj2" fmla="val 35556"/>
                  <a:gd name="adj3" fmla="val 21254"/>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sp>
          <p:nvSpPr>
            <p:cNvPr id="26" name="Text Box 40"/>
            <p:cNvSpPr txBox="1">
              <a:spLocks noChangeArrowheads="1"/>
            </p:cNvSpPr>
            <p:nvPr/>
          </p:nvSpPr>
          <p:spPr bwMode="auto">
            <a:xfrm>
              <a:off x="-457200" y="5562600"/>
              <a:ext cx="1836737" cy="749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742950" indent="-285750">
                <a:spcBef>
                  <a:spcPct val="0"/>
                </a:spcBef>
                <a:defRPr>
                  <a:solidFill>
                    <a:schemeClr val="tx1"/>
                  </a:solidFill>
                  <a:latin typeface="Comic Sans MS" charset="0"/>
                  <a:ea typeface="ＭＳ Ｐゴシック" charset="0"/>
                </a:defRPr>
              </a:lvl1pPr>
              <a:lvl2pPr>
                <a:spcBef>
                  <a:spcPct val="0"/>
                </a:spcBef>
                <a:defRPr>
                  <a:solidFill>
                    <a:schemeClr val="tx1"/>
                  </a:solidFill>
                  <a:latin typeface="Comic Sans MS" charset="0"/>
                  <a:ea typeface="ＭＳ Ｐゴシック" charset="0"/>
                </a:defRPr>
              </a:lvl2pPr>
              <a:lvl3pPr>
                <a:spcBef>
                  <a:spcPct val="0"/>
                </a:spcBef>
                <a:defRPr>
                  <a:solidFill>
                    <a:schemeClr val="tx1"/>
                  </a:solidFill>
                  <a:latin typeface="Comic Sans MS" charset="0"/>
                  <a:ea typeface="ＭＳ Ｐゴシック" charset="0"/>
                </a:defRPr>
              </a:lvl3pPr>
              <a:lvl4pPr>
                <a:spcBef>
                  <a:spcPct val="0"/>
                </a:spcBef>
                <a:defRPr>
                  <a:solidFill>
                    <a:schemeClr val="tx1"/>
                  </a:solidFill>
                  <a:latin typeface="Comic Sans MS" charset="0"/>
                  <a:ea typeface="ＭＳ Ｐゴシック" charset="0"/>
                </a:defRPr>
              </a:lvl4pPr>
              <a:lvl5pPr>
                <a:spcBef>
                  <a:spcPct val="0"/>
                </a:spcBef>
                <a:defRPr>
                  <a:solidFill>
                    <a:schemeClr val="tx1"/>
                  </a:solidFill>
                  <a:latin typeface="Comic Sans MS" charset="0"/>
                  <a:ea typeface="ＭＳ Ｐゴシック" charset="0"/>
                </a:defRPr>
              </a:lvl5pPr>
              <a:lvl6pPr fontAlgn="base">
                <a:spcBef>
                  <a:spcPct val="0"/>
                </a:spcBef>
                <a:spcAft>
                  <a:spcPct val="0"/>
                </a:spcAft>
                <a:defRPr>
                  <a:solidFill>
                    <a:schemeClr val="tx1"/>
                  </a:solidFill>
                  <a:latin typeface="Comic Sans MS" charset="0"/>
                  <a:ea typeface="ＭＳ Ｐゴシック" charset="0"/>
                </a:defRPr>
              </a:lvl6pPr>
              <a:lvl7pPr fontAlgn="base">
                <a:spcBef>
                  <a:spcPct val="0"/>
                </a:spcBef>
                <a:spcAft>
                  <a:spcPct val="0"/>
                </a:spcAft>
                <a:defRPr>
                  <a:solidFill>
                    <a:schemeClr val="tx1"/>
                  </a:solidFill>
                  <a:latin typeface="Comic Sans MS" charset="0"/>
                  <a:ea typeface="ＭＳ Ｐゴシック" charset="0"/>
                </a:defRPr>
              </a:lvl7pPr>
              <a:lvl8pPr fontAlgn="base">
                <a:spcBef>
                  <a:spcPct val="0"/>
                </a:spcBef>
                <a:spcAft>
                  <a:spcPct val="0"/>
                </a:spcAft>
                <a:defRPr>
                  <a:solidFill>
                    <a:schemeClr val="tx1"/>
                  </a:solidFill>
                  <a:latin typeface="Comic Sans MS" charset="0"/>
                  <a:ea typeface="ＭＳ Ｐゴシック" charset="0"/>
                </a:defRPr>
              </a:lvl8pPr>
              <a:lvl9pPr fontAlgn="base">
                <a:spcBef>
                  <a:spcPct val="0"/>
                </a:spcBef>
                <a:spcAft>
                  <a:spcPct val="0"/>
                </a:spcAft>
                <a:defRPr>
                  <a:solidFill>
                    <a:schemeClr val="tx1"/>
                  </a:solidFill>
                  <a:latin typeface="Comic Sans MS" charset="0"/>
                  <a:ea typeface="ＭＳ Ｐゴシック" charset="0"/>
                </a:defRPr>
              </a:lvl9pPr>
            </a:lstStyle>
            <a:p>
              <a:pPr>
                <a:spcBef>
                  <a:spcPct val="20000"/>
                </a:spcBef>
              </a:pPr>
              <a:r>
                <a:rPr lang="en-US">
                  <a:solidFill>
                    <a:srgbClr val="0000FF"/>
                  </a:solidFill>
                </a:rPr>
                <a:t>air</a:t>
              </a:r>
            </a:p>
            <a:p>
              <a:pPr>
                <a:spcBef>
                  <a:spcPct val="20000"/>
                </a:spcBef>
              </a:pPr>
              <a:r>
                <a:rPr lang="en-US">
                  <a:solidFill>
                    <a:srgbClr val="0000FF"/>
                  </a:solidFill>
                </a:rPr>
                <a:t>diffuser</a:t>
              </a:r>
            </a:p>
          </p:txBody>
        </p:sp>
        <p:sp>
          <p:nvSpPr>
            <p:cNvPr id="27" name="Text Box 43"/>
            <p:cNvSpPr txBox="1">
              <a:spLocks noChangeArrowheads="1"/>
            </p:cNvSpPr>
            <p:nvPr/>
          </p:nvSpPr>
          <p:spPr bwMode="auto">
            <a:xfrm rot="16200000">
              <a:off x="-1600994" y="1978819"/>
              <a:ext cx="3732213" cy="3841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742950" indent="-285750">
                <a:spcBef>
                  <a:spcPct val="0"/>
                </a:spcBef>
                <a:defRPr>
                  <a:solidFill>
                    <a:schemeClr val="tx1"/>
                  </a:solidFill>
                  <a:latin typeface="Comic Sans MS" charset="0"/>
                  <a:ea typeface="ＭＳ Ｐゴシック" charset="0"/>
                </a:defRPr>
              </a:lvl1pPr>
              <a:lvl2pPr>
                <a:spcBef>
                  <a:spcPct val="0"/>
                </a:spcBef>
                <a:defRPr>
                  <a:solidFill>
                    <a:schemeClr val="tx1"/>
                  </a:solidFill>
                  <a:latin typeface="Comic Sans MS" charset="0"/>
                  <a:ea typeface="ＭＳ Ｐゴシック" charset="0"/>
                </a:defRPr>
              </a:lvl2pPr>
              <a:lvl3pPr>
                <a:spcBef>
                  <a:spcPct val="0"/>
                </a:spcBef>
                <a:defRPr>
                  <a:solidFill>
                    <a:schemeClr val="tx1"/>
                  </a:solidFill>
                  <a:latin typeface="Comic Sans MS" charset="0"/>
                  <a:ea typeface="ＭＳ Ｐゴシック" charset="0"/>
                </a:defRPr>
              </a:lvl3pPr>
              <a:lvl4pPr>
                <a:spcBef>
                  <a:spcPct val="0"/>
                </a:spcBef>
                <a:defRPr>
                  <a:solidFill>
                    <a:schemeClr val="tx1"/>
                  </a:solidFill>
                  <a:latin typeface="Comic Sans MS" charset="0"/>
                  <a:ea typeface="ＭＳ Ｐゴシック" charset="0"/>
                </a:defRPr>
              </a:lvl4pPr>
              <a:lvl5pPr>
                <a:spcBef>
                  <a:spcPct val="0"/>
                </a:spcBef>
                <a:defRPr>
                  <a:solidFill>
                    <a:schemeClr val="tx1"/>
                  </a:solidFill>
                  <a:latin typeface="Comic Sans MS" charset="0"/>
                  <a:ea typeface="ＭＳ Ｐゴシック" charset="0"/>
                </a:defRPr>
              </a:lvl5pPr>
              <a:lvl6pPr fontAlgn="base">
                <a:spcBef>
                  <a:spcPct val="0"/>
                </a:spcBef>
                <a:spcAft>
                  <a:spcPct val="0"/>
                </a:spcAft>
                <a:defRPr>
                  <a:solidFill>
                    <a:schemeClr val="tx1"/>
                  </a:solidFill>
                  <a:latin typeface="Comic Sans MS" charset="0"/>
                  <a:ea typeface="ＭＳ Ｐゴシック" charset="0"/>
                </a:defRPr>
              </a:lvl6pPr>
              <a:lvl7pPr fontAlgn="base">
                <a:spcBef>
                  <a:spcPct val="0"/>
                </a:spcBef>
                <a:spcAft>
                  <a:spcPct val="0"/>
                </a:spcAft>
                <a:defRPr>
                  <a:solidFill>
                    <a:schemeClr val="tx1"/>
                  </a:solidFill>
                  <a:latin typeface="Comic Sans MS" charset="0"/>
                  <a:ea typeface="ＭＳ Ｐゴシック" charset="0"/>
                </a:defRPr>
              </a:lvl7pPr>
              <a:lvl8pPr fontAlgn="base">
                <a:spcBef>
                  <a:spcPct val="0"/>
                </a:spcBef>
                <a:spcAft>
                  <a:spcPct val="0"/>
                </a:spcAft>
                <a:defRPr>
                  <a:solidFill>
                    <a:schemeClr val="tx1"/>
                  </a:solidFill>
                  <a:latin typeface="Comic Sans MS" charset="0"/>
                  <a:ea typeface="ＭＳ Ｐゴシック" charset="0"/>
                </a:defRPr>
              </a:lvl8pPr>
              <a:lvl9pPr fontAlgn="base">
                <a:spcBef>
                  <a:spcPct val="0"/>
                </a:spcBef>
                <a:spcAft>
                  <a:spcPct val="0"/>
                </a:spcAft>
                <a:defRPr>
                  <a:solidFill>
                    <a:schemeClr val="tx1"/>
                  </a:solidFill>
                  <a:latin typeface="Comic Sans MS" charset="0"/>
                  <a:ea typeface="ＭＳ Ｐゴシック" charset="0"/>
                </a:defRPr>
              </a:lvl9pPr>
            </a:lstStyle>
            <a:p>
              <a:pPr>
                <a:spcBef>
                  <a:spcPct val="20000"/>
                </a:spcBef>
              </a:pPr>
              <a:r>
                <a:rPr lang="en-US" dirty="0">
                  <a:solidFill>
                    <a:srgbClr val="0000FF"/>
                  </a:solidFill>
                </a:rPr>
                <a:t>From primary process</a:t>
              </a:r>
            </a:p>
          </p:txBody>
        </p:sp>
        <p:sp>
          <p:nvSpPr>
            <p:cNvPr id="28" name="Text Box 44"/>
            <p:cNvSpPr txBox="1">
              <a:spLocks noChangeArrowheads="1"/>
            </p:cNvSpPr>
            <p:nvPr/>
          </p:nvSpPr>
          <p:spPr bwMode="auto">
            <a:xfrm rot="5400000">
              <a:off x="7014369" y="1520031"/>
              <a:ext cx="3424238" cy="3841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742950" indent="-285750">
                <a:spcBef>
                  <a:spcPct val="0"/>
                </a:spcBef>
                <a:defRPr>
                  <a:solidFill>
                    <a:schemeClr val="tx1"/>
                  </a:solidFill>
                  <a:latin typeface="Comic Sans MS" charset="0"/>
                  <a:ea typeface="ＭＳ Ｐゴシック" charset="0"/>
                </a:defRPr>
              </a:lvl1pPr>
              <a:lvl2pPr>
                <a:spcBef>
                  <a:spcPct val="0"/>
                </a:spcBef>
                <a:defRPr>
                  <a:solidFill>
                    <a:schemeClr val="tx1"/>
                  </a:solidFill>
                  <a:latin typeface="Comic Sans MS" charset="0"/>
                  <a:ea typeface="ＭＳ Ｐゴシック" charset="0"/>
                </a:defRPr>
              </a:lvl2pPr>
              <a:lvl3pPr>
                <a:spcBef>
                  <a:spcPct val="0"/>
                </a:spcBef>
                <a:defRPr>
                  <a:solidFill>
                    <a:schemeClr val="tx1"/>
                  </a:solidFill>
                  <a:latin typeface="Comic Sans MS" charset="0"/>
                  <a:ea typeface="ＭＳ Ｐゴシック" charset="0"/>
                </a:defRPr>
              </a:lvl3pPr>
              <a:lvl4pPr>
                <a:spcBef>
                  <a:spcPct val="0"/>
                </a:spcBef>
                <a:defRPr>
                  <a:solidFill>
                    <a:schemeClr val="tx1"/>
                  </a:solidFill>
                  <a:latin typeface="Comic Sans MS" charset="0"/>
                  <a:ea typeface="ＭＳ Ｐゴシック" charset="0"/>
                </a:defRPr>
              </a:lvl4pPr>
              <a:lvl5pPr>
                <a:spcBef>
                  <a:spcPct val="0"/>
                </a:spcBef>
                <a:defRPr>
                  <a:solidFill>
                    <a:schemeClr val="tx1"/>
                  </a:solidFill>
                  <a:latin typeface="Comic Sans MS" charset="0"/>
                  <a:ea typeface="ＭＳ Ｐゴシック" charset="0"/>
                </a:defRPr>
              </a:lvl5pPr>
              <a:lvl6pPr fontAlgn="base">
                <a:spcBef>
                  <a:spcPct val="0"/>
                </a:spcBef>
                <a:spcAft>
                  <a:spcPct val="0"/>
                </a:spcAft>
                <a:defRPr>
                  <a:solidFill>
                    <a:schemeClr val="tx1"/>
                  </a:solidFill>
                  <a:latin typeface="Comic Sans MS" charset="0"/>
                  <a:ea typeface="ＭＳ Ｐゴシック" charset="0"/>
                </a:defRPr>
              </a:lvl6pPr>
              <a:lvl7pPr fontAlgn="base">
                <a:spcBef>
                  <a:spcPct val="0"/>
                </a:spcBef>
                <a:spcAft>
                  <a:spcPct val="0"/>
                </a:spcAft>
                <a:defRPr>
                  <a:solidFill>
                    <a:schemeClr val="tx1"/>
                  </a:solidFill>
                  <a:latin typeface="Comic Sans MS" charset="0"/>
                  <a:ea typeface="ＭＳ Ｐゴシック" charset="0"/>
                </a:defRPr>
              </a:lvl7pPr>
              <a:lvl8pPr fontAlgn="base">
                <a:spcBef>
                  <a:spcPct val="0"/>
                </a:spcBef>
                <a:spcAft>
                  <a:spcPct val="0"/>
                </a:spcAft>
                <a:defRPr>
                  <a:solidFill>
                    <a:schemeClr val="tx1"/>
                  </a:solidFill>
                  <a:latin typeface="Comic Sans MS" charset="0"/>
                  <a:ea typeface="ＭＳ Ｐゴシック" charset="0"/>
                </a:defRPr>
              </a:lvl8pPr>
              <a:lvl9pPr fontAlgn="base">
                <a:spcBef>
                  <a:spcPct val="0"/>
                </a:spcBef>
                <a:spcAft>
                  <a:spcPct val="0"/>
                </a:spcAft>
                <a:defRPr>
                  <a:solidFill>
                    <a:schemeClr val="tx1"/>
                  </a:solidFill>
                  <a:latin typeface="Comic Sans MS" charset="0"/>
                  <a:ea typeface="ＭＳ Ｐゴシック" charset="0"/>
                </a:defRPr>
              </a:lvl9pPr>
            </a:lstStyle>
            <a:p>
              <a:pPr>
                <a:spcBef>
                  <a:spcPct val="20000"/>
                </a:spcBef>
              </a:pPr>
              <a:r>
                <a:rPr lang="en-US">
                  <a:solidFill>
                    <a:srgbClr val="0000FF"/>
                  </a:solidFill>
                </a:rPr>
                <a:t>To tertiary process</a:t>
              </a:r>
            </a:p>
          </p:txBody>
        </p:sp>
        <p:sp>
          <p:nvSpPr>
            <p:cNvPr id="29" name="AutoShape 45"/>
            <p:cNvSpPr>
              <a:spLocks noChangeArrowheads="1"/>
            </p:cNvSpPr>
            <p:nvPr/>
          </p:nvSpPr>
          <p:spPr bwMode="auto">
            <a:xfrm>
              <a:off x="5105400" y="3276600"/>
              <a:ext cx="3276600" cy="1981200"/>
            </a:xfrm>
            <a:prstGeom prst="can">
              <a:avLst>
                <a:gd name="adj" fmla="val 25000"/>
              </a:avLst>
            </a:prstGeom>
            <a:gradFill rotWithShape="1">
              <a:gsLst>
                <a:gs pos="0">
                  <a:srgbClr val="663300">
                    <a:gamma/>
                    <a:tint val="38431"/>
                    <a:invGamma/>
                    <a:alpha val="38000"/>
                  </a:srgbClr>
                </a:gs>
                <a:gs pos="100000">
                  <a:srgbClr val="663300">
                    <a:alpha val="71001"/>
                  </a:srgb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0" name="Oval 46"/>
            <p:cNvSpPr>
              <a:spLocks noChangeArrowheads="1"/>
            </p:cNvSpPr>
            <p:nvPr/>
          </p:nvSpPr>
          <p:spPr bwMode="auto">
            <a:xfrm>
              <a:off x="5105400" y="3276600"/>
              <a:ext cx="3276600" cy="533400"/>
            </a:xfrm>
            <a:prstGeom prst="ellipse">
              <a:avLst/>
            </a:prstGeom>
            <a:solidFill>
              <a:srgbClr val="FBDBA5"/>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1" name="AutoShape 6"/>
            <p:cNvSpPr>
              <a:spLocks noChangeArrowheads="1"/>
            </p:cNvSpPr>
            <p:nvPr/>
          </p:nvSpPr>
          <p:spPr bwMode="auto">
            <a:xfrm>
              <a:off x="5105400" y="2743200"/>
              <a:ext cx="3276600" cy="2514600"/>
            </a:xfrm>
            <a:prstGeom prst="can">
              <a:avLst>
                <a:gd name="adj" fmla="val 25000"/>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47"/>
            <p:cNvSpPr>
              <a:spLocks noChangeShapeType="1"/>
            </p:cNvSpPr>
            <p:nvPr/>
          </p:nvSpPr>
          <p:spPr bwMode="auto">
            <a:xfrm>
              <a:off x="8534400" y="3886200"/>
              <a:ext cx="533400" cy="0"/>
            </a:xfrm>
            <a:prstGeom prst="line">
              <a:avLst/>
            </a:prstGeom>
            <a:noFill/>
            <a:ln w="63500">
              <a:solidFill>
                <a:srgbClr val="FF9933"/>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3" name="Line 49"/>
            <p:cNvSpPr>
              <a:spLocks noChangeShapeType="1"/>
            </p:cNvSpPr>
            <p:nvPr/>
          </p:nvSpPr>
          <p:spPr bwMode="auto">
            <a:xfrm>
              <a:off x="0" y="3886200"/>
              <a:ext cx="498475" cy="0"/>
            </a:xfrm>
            <a:prstGeom prst="line">
              <a:avLst/>
            </a:prstGeom>
            <a:noFill/>
            <a:ln w="63500">
              <a:solidFill>
                <a:srgbClr val="FF9933"/>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4" name="Line 50"/>
            <p:cNvSpPr>
              <a:spLocks noChangeShapeType="1"/>
            </p:cNvSpPr>
            <p:nvPr/>
          </p:nvSpPr>
          <p:spPr bwMode="auto">
            <a:xfrm>
              <a:off x="4191000" y="3886200"/>
              <a:ext cx="762000" cy="0"/>
            </a:xfrm>
            <a:prstGeom prst="line">
              <a:avLst/>
            </a:prstGeom>
            <a:noFill/>
            <a:ln w="63500">
              <a:solidFill>
                <a:srgbClr val="FF9933"/>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grpSp>
    </p:spTree>
    <p:extLst>
      <p:ext uri="{BB962C8B-B14F-4D97-AF65-F5344CB8AC3E}">
        <p14:creationId xmlns:p14="http://schemas.microsoft.com/office/powerpoint/2010/main" val="3096756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91141"/>
            <a:ext cx="8147050" cy="647700"/>
          </a:xfrm>
        </p:spPr>
        <p:txBody>
          <a:bodyPr/>
          <a:lstStyle/>
          <a:p>
            <a:pPr>
              <a:defRPr/>
            </a:pPr>
            <a:r>
              <a:rPr lang="en-US" sz="3600" b="1" dirty="0">
                <a:ea typeface="+mj-ea"/>
              </a:rPr>
              <a:t>Rotating Biological </a:t>
            </a:r>
            <a:r>
              <a:rPr lang="en-US" sz="3600" b="1" dirty="0"/>
              <a:t>C</a:t>
            </a:r>
            <a:r>
              <a:rPr lang="en-US" sz="3600" b="1" dirty="0">
                <a:ea typeface="+mj-ea"/>
              </a:rPr>
              <a:t>ontactor</a:t>
            </a:r>
          </a:p>
        </p:txBody>
      </p:sp>
      <p:sp>
        <p:nvSpPr>
          <p:cNvPr id="5" name="Content Placeholder 3"/>
          <p:cNvSpPr txBox="1">
            <a:spLocks/>
          </p:cNvSpPr>
          <p:nvPr/>
        </p:nvSpPr>
        <p:spPr>
          <a:xfrm>
            <a:off x="3751878" y="917575"/>
            <a:ext cx="5293697" cy="590391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a:t>Series of disks several feet in diameter mounted on a shaft</a:t>
            </a:r>
          </a:p>
          <a:p>
            <a:r>
              <a:rPr lang="en-US" sz="2600" dirty="0"/>
              <a:t>The disks rotate slowly with their lower 40% submerged in wastewater </a:t>
            </a:r>
          </a:p>
          <a:p>
            <a:r>
              <a:rPr lang="en-US" sz="2600" dirty="0"/>
              <a:t>Rotation provides aeration and contact between the biofilm on the disks and the wastewater</a:t>
            </a:r>
          </a:p>
          <a:p>
            <a:r>
              <a:rPr lang="en-US" sz="2600" dirty="0"/>
              <a:t>The rotation causes the accumulated biofilm to slough off when it becomes too thick</a:t>
            </a:r>
          </a:p>
          <a:p>
            <a:endParaRPr lang="en-US" sz="2600" dirty="0"/>
          </a:p>
        </p:txBody>
      </p:sp>
      <p:pic>
        <p:nvPicPr>
          <p:cNvPr id="6" name="Content Placeholder 5" descr="http://www.industry.siemens.com/data/presse/pics/05065297.jp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a:xfrm>
            <a:off x="547688" y="744997"/>
            <a:ext cx="3069507" cy="2391738"/>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81" y="3136735"/>
            <a:ext cx="3560297" cy="2524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480947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230885" y="481094"/>
            <a:ext cx="8735141" cy="5215063"/>
          </a:xfrm>
          <a:prstGeom prst="rect">
            <a:avLst/>
          </a:prstGeom>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b="1" dirty="0"/>
              <a:t>Conventional Sewage Treatment</a:t>
            </a:r>
          </a:p>
          <a:p>
            <a:pPr lvl="1"/>
            <a:r>
              <a:rPr lang="en-US" sz="3200" dirty="0"/>
              <a:t>Processes</a:t>
            </a:r>
          </a:p>
          <a:p>
            <a:pPr lvl="2"/>
            <a:r>
              <a:rPr lang="en-US" sz="2800" dirty="0"/>
              <a:t>Secondary Treatment  With Activated Sludge</a:t>
            </a:r>
          </a:p>
          <a:p>
            <a:pPr lvl="3"/>
            <a:r>
              <a:rPr lang="en-US" sz="2400" dirty="0"/>
              <a:t>Activated sludge-sewage mixture is called </a:t>
            </a:r>
            <a:r>
              <a:rPr lang="en-US" sz="2400" b="1" i="1" dirty="0">
                <a:solidFill>
                  <a:srgbClr val="FF0000"/>
                </a:solidFill>
              </a:rPr>
              <a:t>mixed liquor</a:t>
            </a:r>
          </a:p>
          <a:p>
            <a:pPr lvl="3"/>
            <a:endParaRPr lang="en-US" sz="2400" b="1" i="1" dirty="0">
              <a:solidFill>
                <a:srgbClr val="FF0000"/>
              </a:solidFill>
            </a:endParaRPr>
          </a:p>
          <a:p>
            <a:pPr lvl="3"/>
            <a:r>
              <a:rPr lang="en-US" sz="2400" dirty="0"/>
              <a:t>Mixed liquor leaves aeration tank and flows to another sedimentation tank where suspended solids settle out for reuse as activated sludge</a:t>
            </a:r>
          </a:p>
        </p:txBody>
      </p:sp>
    </p:spTree>
    <p:extLst>
      <p:ext uri="{BB962C8B-B14F-4D97-AF65-F5344CB8AC3E}">
        <p14:creationId xmlns:p14="http://schemas.microsoft.com/office/powerpoint/2010/main" val="21960909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30885" y="481094"/>
            <a:ext cx="8735141" cy="5215063"/>
          </a:xfrm>
          <a:prstGeom prst="rect">
            <a:avLst/>
          </a:prstGeom>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b="1" dirty="0"/>
              <a:t>Conventional Sewage Treatment</a:t>
            </a:r>
          </a:p>
          <a:p>
            <a:pPr lvl="1"/>
            <a:r>
              <a:rPr lang="en-US" sz="3200" dirty="0"/>
              <a:t>Processes</a:t>
            </a:r>
          </a:p>
          <a:p>
            <a:pPr lvl="1"/>
            <a:endParaRPr lang="en-US" sz="3200" dirty="0"/>
          </a:p>
          <a:p>
            <a:pPr lvl="2"/>
            <a:r>
              <a:rPr lang="en-US" sz="2800" dirty="0"/>
              <a:t>Tertiary Treatment</a:t>
            </a:r>
          </a:p>
          <a:p>
            <a:pPr lvl="3"/>
            <a:r>
              <a:rPr lang="en-US" sz="2400" dirty="0"/>
              <a:t>Effluent is </a:t>
            </a:r>
            <a:r>
              <a:rPr lang="en-US" sz="2400" b="1" dirty="0">
                <a:solidFill>
                  <a:srgbClr val="FF0000"/>
                </a:solidFill>
              </a:rPr>
              <a:t>chlorinated</a:t>
            </a:r>
            <a:r>
              <a:rPr lang="en-US" sz="2400" dirty="0"/>
              <a:t> (kills bacteria) and released into lake, ocean or river</a:t>
            </a:r>
          </a:p>
          <a:p>
            <a:pPr lvl="3"/>
            <a:r>
              <a:rPr lang="en-US" sz="2400" dirty="0"/>
              <a:t>Activated sludge in sedimentation tank is reused</a:t>
            </a:r>
          </a:p>
        </p:txBody>
      </p:sp>
    </p:spTree>
    <p:extLst>
      <p:ext uri="{BB962C8B-B14F-4D97-AF65-F5344CB8AC3E}">
        <p14:creationId xmlns:p14="http://schemas.microsoft.com/office/powerpoint/2010/main" val="16232368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81000" y="173196"/>
            <a:ext cx="8229600" cy="846724"/>
          </a:xfrm>
        </p:spPr>
        <p:txBody>
          <a:bodyPr/>
          <a:lstStyle/>
          <a:p>
            <a:r>
              <a:rPr lang="en-US" sz="3600" b="1" dirty="0"/>
              <a:t>Levels of Treatment</a:t>
            </a:r>
          </a:p>
        </p:txBody>
      </p:sp>
      <p:sp>
        <p:nvSpPr>
          <p:cNvPr id="5" name="Rectangle 3"/>
          <p:cNvSpPr txBox="1">
            <a:spLocks noChangeArrowheads="1"/>
          </p:cNvSpPr>
          <p:nvPr/>
        </p:nvSpPr>
        <p:spPr>
          <a:xfrm>
            <a:off x="0" y="813524"/>
            <a:ext cx="9144000" cy="490614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buFontTx/>
              <a:buNone/>
            </a:pPr>
            <a:r>
              <a:rPr lang="en-US" sz="3000" u="sng" dirty="0">
                <a:solidFill>
                  <a:srgbClr val="000000"/>
                </a:solidFill>
              </a:rPr>
              <a:t>Primary</a:t>
            </a:r>
          </a:p>
          <a:p>
            <a:pPr lvl="1"/>
            <a:r>
              <a:rPr lang="en-US" sz="2600" dirty="0">
                <a:solidFill>
                  <a:srgbClr val="000000"/>
                </a:solidFill>
              </a:rPr>
              <a:t>removal by physical separation of grit and large objects (material to landfill for disposal)</a:t>
            </a:r>
            <a:endParaRPr lang="en-US" dirty="0">
              <a:solidFill>
                <a:srgbClr val="000000"/>
              </a:solidFill>
            </a:endParaRPr>
          </a:p>
          <a:p>
            <a:pPr lvl="1">
              <a:buFontTx/>
              <a:buNone/>
            </a:pPr>
            <a:r>
              <a:rPr lang="en-US" sz="3000" u="sng" dirty="0">
                <a:solidFill>
                  <a:srgbClr val="000000"/>
                </a:solidFill>
              </a:rPr>
              <a:t>Secondary</a:t>
            </a:r>
          </a:p>
          <a:p>
            <a:pPr lvl="1"/>
            <a:r>
              <a:rPr lang="en-US" sz="2600" dirty="0">
                <a:solidFill>
                  <a:srgbClr val="000000"/>
                </a:solidFill>
              </a:rPr>
              <a:t>aerobic microbiological process (sludge)</a:t>
            </a:r>
          </a:p>
          <a:p>
            <a:pPr lvl="1">
              <a:buFontTx/>
              <a:buNone/>
            </a:pPr>
            <a:r>
              <a:rPr lang="en-US" sz="2600" dirty="0">
                <a:solidFill>
                  <a:srgbClr val="000000"/>
                </a:solidFill>
              </a:rPr>
              <a:t>			organic matter + O</a:t>
            </a:r>
            <a:r>
              <a:rPr lang="en-US" sz="2600" baseline="-25000" dirty="0">
                <a:solidFill>
                  <a:srgbClr val="000000"/>
                </a:solidFill>
              </a:rPr>
              <a:t>2</a:t>
            </a:r>
            <a:r>
              <a:rPr lang="en-US" sz="2600" dirty="0">
                <a:solidFill>
                  <a:srgbClr val="000000"/>
                </a:solidFill>
              </a:rPr>
              <a:t> </a:t>
            </a:r>
            <a:r>
              <a:rPr lang="en-US" sz="2600" dirty="0">
                <a:solidFill>
                  <a:srgbClr val="000000"/>
                </a:solidFill>
                <a:sym typeface="Wingdings" charset="0"/>
              </a:rPr>
              <a:t> CO</a:t>
            </a:r>
            <a:r>
              <a:rPr lang="en-US" sz="2600" baseline="-25000" dirty="0">
                <a:solidFill>
                  <a:srgbClr val="000000"/>
                </a:solidFill>
                <a:sym typeface="Wingdings" charset="0"/>
              </a:rPr>
              <a:t>2</a:t>
            </a:r>
            <a:r>
              <a:rPr lang="en-US" sz="2600" dirty="0">
                <a:solidFill>
                  <a:srgbClr val="000000"/>
                </a:solidFill>
                <a:sym typeface="Wingdings" charset="0"/>
              </a:rPr>
              <a:t>  +  NH</a:t>
            </a:r>
            <a:r>
              <a:rPr lang="en-US" sz="2600" baseline="-25000" dirty="0">
                <a:solidFill>
                  <a:srgbClr val="000000"/>
                </a:solidFill>
                <a:sym typeface="Wingdings" charset="0"/>
              </a:rPr>
              <a:t>3</a:t>
            </a:r>
            <a:r>
              <a:rPr lang="en-US" sz="2600" dirty="0">
                <a:solidFill>
                  <a:srgbClr val="000000"/>
                </a:solidFill>
                <a:sym typeface="Wingdings" charset="0"/>
              </a:rPr>
              <a:t>  +  H</a:t>
            </a:r>
            <a:r>
              <a:rPr lang="en-US" sz="2600" baseline="-25000" dirty="0">
                <a:solidFill>
                  <a:srgbClr val="000000"/>
                </a:solidFill>
                <a:sym typeface="Wingdings" charset="0"/>
              </a:rPr>
              <a:t>2</a:t>
            </a:r>
            <a:r>
              <a:rPr lang="en-US" sz="2600" dirty="0">
                <a:solidFill>
                  <a:srgbClr val="000000"/>
                </a:solidFill>
                <a:sym typeface="Wingdings" charset="0"/>
              </a:rPr>
              <a:t>O</a:t>
            </a:r>
          </a:p>
          <a:p>
            <a:pPr lvl="1">
              <a:buFontTx/>
              <a:buNone/>
            </a:pPr>
            <a:r>
              <a:rPr lang="en-US" sz="2600" dirty="0">
                <a:solidFill>
                  <a:srgbClr val="000000"/>
                </a:solidFill>
              </a:rPr>
              <a:t>				NH</a:t>
            </a:r>
            <a:r>
              <a:rPr lang="en-US" sz="2600" baseline="-25000" dirty="0">
                <a:solidFill>
                  <a:srgbClr val="000000"/>
                </a:solidFill>
              </a:rPr>
              <a:t>3</a:t>
            </a:r>
            <a:r>
              <a:rPr lang="en-US" sz="2600" dirty="0">
                <a:solidFill>
                  <a:srgbClr val="000000"/>
                </a:solidFill>
              </a:rPr>
              <a:t> </a:t>
            </a:r>
            <a:r>
              <a:rPr lang="en-US" sz="2600" dirty="0">
                <a:solidFill>
                  <a:srgbClr val="000000"/>
                </a:solidFill>
                <a:sym typeface="Wingdings" charset="0"/>
              </a:rPr>
              <a:t> NO</a:t>
            </a:r>
            <a:r>
              <a:rPr lang="en-US" sz="2600" baseline="-25000" dirty="0">
                <a:solidFill>
                  <a:srgbClr val="000000"/>
                </a:solidFill>
                <a:sym typeface="Wingdings" charset="0"/>
              </a:rPr>
              <a:t>3</a:t>
            </a:r>
            <a:r>
              <a:rPr lang="en-US" sz="2600" baseline="30000" dirty="0">
                <a:solidFill>
                  <a:srgbClr val="000000"/>
                </a:solidFill>
                <a:sym typeface="Wingdings" charset="0"/>
              </a:rPr>
              <a:t>-</a:t>
            </a:r>
          </a:p>
          <a:p>
            <a:pPr lvl="1">
              <a:buFontTx/>
              <a:buChar char="-"/>
            </a:pPr>
            <a:r>
              <a:rPr lang="en-US" dirty="0">
                <a:solidFill>
                  <a:srgbClr val="000000"/>
                </a:solidFill>
              </a:rPr>
              <a:t>lowers suspended solids content (into sludge)</a:t>
            </a:r>
          </a:p>
          <a:p>
            <a:pPr marL="457200" lvl="1" indent="0">
              <a:buNone/>
            </a:pPr>
            <a:r>
              <a:rPr lang="en-US" u="sng" dirty="0">
                <a:solidFill>
                  <a:srgbClr val="000000"/>
                </a:solidFill>
              </a:rPr>
              <a:t>Tertiary</a:t>
            </a:r>
          </a:p>
          <a:p>
            <a:pPr marL="457200" lvl="1" indent="0">
              <a:buNone/>
            </a:pPr>
            <a:r>
              <a:rPr lang="en-US" sz="2600" dirty="0">
                <a:solidFill>
                  <a:srgbClr val="000000"/>
                </a:solidFill>
              </a:rPr>
              <a:t>Chlorination</a:t>
            </a:r>
            <a:r>
              <a:rPr lang="en-US" u="sng" dirty="0">
                <a:solidFill>
                  <a:srgbClr val="000000"/>
                </a:solidFill>
              </a:rPr>
              <a:t> </a:t>
            </a:r>
            <a:endParaRPr lang="en-US" sz="2800" dirty="0">
              <a:solidFill>
                <a:srgbClr val="000000"/>
              </a:solidFill>
            </a:endParaRPr>
          </a:p>
          <a:p>
            <a:endParaRPr lang="en-US" sz="2800" dirty="0">
              <a:solidFill>
                <a:srgbClr val="000000"/>
              </a:solidFill>
            </a:endParaRPr>
          </a:p>
        </p:txBody>
      </p:sp>
      <p:grpSp>
        <p:nvGrpSpPr>
          <p:cNvPr id="10" name="Group 9"/>
          <p:cNvGrpSpPr/>
          <p:nvPr/>
        </p:nvGrpSpPr>
        <p:grpSpPr>
          <a:xfrm>
            <a:off x="3758593" y="3716437"/>
            <a:ext cx="3824288" cy="519112"/>
            <a:chOff x="5105400" y="4967288"/>
            <a:chExt cx="3824288" cy="519112"/>
          </a:xfrm>
        </p:grpSpPr>
        <p:sp>
          <p:nvSpPr>
            <p:cNvPr id="6" name="Line 4"/>
            <p:cNvSpPr>
              <a:spLocks noChangeShapeType="1"/>
            </p:cNvSpPr>
            <p:nvPr/>
          </p:nvSpPr>
          <p:spPr bwMode="auto">
            <a:xfrm flipH="1" flipV="1">
              <a:off x="5105400" y="5257800"/>
              <a:ext cx="914400" cy="0"/>
            </a:xfrm>
            <a:prstGeom prst="line">
              <a:avLst/>
            </a:prstGeom>
            <a:noFill/>
            <a:ln w="76200">
              <a:solidFill>
                <a:srgbClr val="FF0000"/>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 name="Text Box 5"/>
            <p:cNvSpPr txBox="1">
              <a:spLocks noChangeArrowheads="1"/>
            </p:cNvSpPr>
            <p:nvPr/>
          </p:nvSpPr>
          <p:spPr bwMode="auto">
            <a:xfrm>
              <a:off x="6096000" y="4967288"/>
              <a:ext cx="28336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100000"/>
                </a:lnSpc>
                <a:spcBef>
                  <a:spcPct val="0"/>
                </a:spcBef>
              </a:pPr>
              <a:r>
                <a:rPr lang="en-US" sz="2800" dirty="0">
                  <a:solidFill>
                    <a:srgbClr val="FF0000"/>
                  </a:solidFill>
                </a:rPr>
                <a:t>aquatic nutrient</a:t>
              </a:r>
            </a:p>
          </p:txBody>
        </p:sp>
      </p:grpSp>
      <p:grpSp>
        <p:nvGrpSpPr>
          <p:cNvPr id="11" name="Group 10"/>
          <p:cNvGrpSpPr/>
          <p:nvPr/>
        </p:nvGrpSpPr>
        <p:grpSpPr>
          <a:xfrm>
            <a:off x="5461828" y="1904224"/>
            <a:ext cx="2590800" cy="1066800"/>
            <a:chOff x="6553200" y="3048000"/>
            <a:chExt cx="2590800" cy="1066800"/>
          </a:xfrm>
        </p:grpSpPr>
        <p:sp>
          <p:nvSpPr>
            <p:cNvPr id="8" name="Line 7"/>
            <p:cNvSpPr>
              <a:spLocks noChangeShapeType="1"/>
            </p:cNvSpPr>
            <p:nvPr/>
          </p:nvSpPr>
          <p:spPr bwMode="auto">
            <a:xfrm flipH="1">
              <a:off x="6553200" y="3505200"/>
              <a:ext cx="533400" cy="609600"/>
            </a:xfrm>
            <a:prstGeom prst="line">
              <a:avLst/>
            </a:prstGeom>
            <a:noFill/>
            <a:ln w="38100">
              <a:solidFill>
                <a:schemeClr val="hlink"/>
              </a:solidFill>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9" name="Text Box 8"/>
            <p:cNvSpPr txBox="1">
              <a:spLocks noChangeArrowheads="1"/>
            </p:cNvSpPr>
            <p:nvPr/>
          </p:nvSpPr>
          <p:spPr bwMode="auto">
            <a:xfrm>
              <a:off x="7148513" y="3048000"/>
              <a:ext cx="1995487"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nSpc>
                  <a:spcPct val="100000"/>
                </a:lnSpc>
                <a:spcBef>
                  <a:spcPct val="0"/>
                </a:spcBef>
              </a:pPr>
              <a:r>
                <a:rPr lang="en-US" dirty="0">
                  <a:solidFill>
                    <a:schemeClr val="hlink"/>
                  </a:solidFill>
                </a:rPr>
                <a:t>Mostly dead microbes</a:t>
              </a:r>
            </a:p>
          </p:txBody>
        </p:sp>
      </p:grpSp>
    </p:spTree>
    <p:extLst>
      <p:ext uri="{BB962C8B-B14F-4D97-AF65-F5344CB8AC3E}">
        <p14:creationId xmlns:p14="http://schemas.microsoft.com/office/powerpoint/2010/main" val="1449075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49402" y="1045057"/>
            <a:ext cx="8119109" cy="4781550"/>
          </a:xfrm>
          <a:prstGeom prst="rect">
            <a:avLst/>
          </a:prstGeom>
        </p:spPr>
        <p:txBody>
          <a:bodyPr vert="horz" wrap="square" lIns="0" tIns="92075" rIns="0" bIns="0" rtlCol="0">
            <a:spAutoFit/>
          </a:bodyPr>
          <a:lstStyle/>
          <a:p>
            <a:pPr marL="268605" indent="-256540">
              <a:lnSpc>
                <a:spcPct val="100000"/>
              </a:lnSpc>
              <a:spcBef>
                <a:spcPts val="725"/>
              </a:spcBef>
              <a:buFont typeface="Wingdings 3"/>
              <a:buChar char=""/>
              <a:tabLst>
                <a:tab pos="269240" algn="l"/>
              </a:tabLst>
            </a:pPr>
            <a:r>
              <a:rPr sz="2600" spc="-5" dirty="0">
                <a:latin typeface="Calibri"/>
                <a:cs typeface="Calibri"/>
              </a:rPr>
              <a:t>Bacteria </a:t>
            </a:r>
            <a:r>
              <a:rPr sz="2600" spc="-10" dirty="0">
                <a:latin typeface="Calibri"/>
                <a:cs typeface="Calibri"/>
              </a:rPr>
              <a:t>can </a:t>
            </a:r>
            <a:r>
              <a:rPr sz="2600" spc="-5" dirty="0">
                <a:latin typeface="Calibri"/>
                <a:cs typeface="Calibri"/>
              </a:rPr>
              <a:t>be divided</a:t>
            </a:r>
            <a:r>
              <a:rPr sz="2600" spc="-40" dirty="0">
                <a:latin typeface="Calibri"/>
                <a:cs typeface="Calibri"/>
              </a:rPr>
              <a:t> </a:t>
            </a:r>
            <a:r>
              <a:rPr sz="2600" spc="-10" dirty="0">
                <a:latin typeface="Calibri"/>
                <a:cs typeface="Calibri"/>
              </a:rPr>
              <a:t>into:</a:t>
            </a:r>
            <a:endParaRPr sz="2600">
              <a:latin typeface="Calibri"/>
              <a:cs typeface="Calibri"/>
            </a:endParaRPr>
          </a:p>
          <a:p>
            <a:pPr marL="525780" marR="167005" indent="-513715">
              <a:lnSpc>
                <a:spcPct val="100000"/>
              </a:lnSpc>
              <a:spcBef>
                <a:spcPts val="625"/>
              </a:spcBef>
              <a:buAutoNum type="arabicPeriod"/>
              <a:tabLst>
                <a:tab pos="525780" algn="l"/>
                <a:tab pos="526415" algn="l"/>
              </a:tabLst>
            </a:pPr>
            <a:r>
              <a:rPr sz="2600" spc="-5" dirty="0">
                <a:solidFill>
                  <a:srgbClr val="FF0000"/>
                </a:solidFill>
                <a:latin typeface="Calibri"/>
                <a:cs typeface="Calibri"/>
              </a:rPr>
              <a:t>Aerobes </a:t>
            </a:r>
            <a:r>
              <a:rPr sz="2600" dirty="0">
                <a:latin typeface="Calibri"/>
                <a:cs typeface="Calibri"/>
              </a:rPr>
              <a:t>- </a:t>
            </a:r>
            <a:r>
              <a:rPr sz="2600" spc="-15" dirty="0">
                <a:latin typeface="Calibri"/>
                <a:cs typeface="Calibri"/>
              </a:rPr>
              <a:t>Require </a:t>
            </a:r>
            <a:r>
              <a:rPr sz="2600" spc="-20" dirty="0">
                <a:latin typeface="Calibri"/>
                <a:cs typeface="Calibri"/>
              </a:rPr>
              <a:t>oxygen </a:t>
            </a:r>
            <a:r>
              <a:rPr sz="2600" spc="-15" dirty="0">
                <a:latin typeface="Calibri"/>
                <a:cs typeface="Calibri"/>
              </a:rPr>
              <a:t>to </a:t>
            </a:r>
            <a:r>
              <a:rPr sz="2600" spc="-45" dirty="0">
                <a:latin typeface="Calibri"/>
                <a:cs typeface="Calibri"/>
              </a:rPr>
              <a:t>grow. </a:t>
            </a:r>
            <a:r>
              <a:rPr sz="2600" spc="5" dirty="0">
                <a:latin typeface="Calibri"/>
                <a:cs typeface="Calibri"/>
              </a:rPr>
              <a:t>E.g. </a:t>
            </a:r>
            <a:r>
              <a:rPr sz="2600" i="1" dirty="0">
                <a:latin typeface="Calibri"/>
                <a:cs typeface="Calibri"/>
              </a:rPr>
              <a:t>Pseudomonas </a:t>
            </a:r>
            <a:r>
              <a:rPr sz="2600" spc="-5" dirty="0">
                <a:latin typeface="Calibri"/>
                <a:cs typeface="Calibri"/>
              </a:rPr>
              <a:t>(a  </a:t>
            </a:r>
            <a:r>
              <a:rPr sz="2600" spc="-10" dirty="0">
                <a:latin typeface="Calibri"/>
                <a:cs typeface="Calibri"/>
              </a:rPr>
              <a:t>common </a:t>
            </a:r>
            <a:r>
              <a:rPr sz="2600" spc="-5" dirty="0">
                <a:latin typeface="Calibri"/>
                <a:cs typeface="Calibri"/>
              </a:rPr>
              <a:t>cause of </a:t>
            </a:r>
            <a:r>
              <a:rPr sz="2600" spc="-10" dirty="0">
                <a:latin typeface="Calibri"/>
                <a:cs typeface="Calibri"/>
              </a:rPr>
              <a:t>hospital </a:t>
            </a:r>
            <a:r>
              <a:rPr sz="2600" spc="-5" dirty="0">
                <a:latin typeface="Calibri"/>
                <a:cs typeface="Calibri"/>
              </a:rPr>
              <a:t>acquired</a:t>
            </a:r>
            <a:r>
              <a:rPr sz="2600" spc="-20" dirty="0">
                <a:latin typeface="Calibri"/>
                <a:cs typeface="Calibri"/>
              </a:rPr>
              <a:t> </a:t>
            </a:r>
            <a:r>
              <a:rPr sz="2600" spc="-10" dirty="0">
                <a:latin typeface="Calibri"/>
                <a:cs typeface="Calibri"/>
              </a:rPr>
              <a:t>infection)</a:t>
            </a:r>
            <a:endParaRPr sz="2600">
              <a:latin typeface="Calibri"/>
              <a:cs typeface="Calibri"/>
            </a:endParaRPr>
          </a:p>
          <a:p>
            <a:pPr marL="525780" indent="-513715">
              <a:lnSpc>
                <a:spcPct val="100000"/>
              </a:lnSpc>
              <a:spcBef>
                <a:spcPts val="625"/>
              </a:spcBef>
              <a:buAutoNum type="arabicPeriod"/>
              <a:tabLst>
                <a:tab pos="525780" algn="l"/>
                <a:tab pos="526415" algn="l"/>
              </a:tabLst>
            </a:pPr>
            <a:r>
              <a:rPr sz="2600" spc="-5" dirty="0">
                <a:solidFill>
                  <a:srgbClr val="FF0000"/>
                </a:solidFill>
                <a:latin typeface="Calibri"/>
                <a:cs typeface="Calibri"/>
              </a:rPr>
              <a:t>Anaerobes </a:t>
            </a:r>
            <a:r>
              <a:rPr sz="2600" dirty="0">
                <a:solidFill>
                  <a:srgbClr val="FF0000"/>
                </a:solidFill>
                <a:latin typeface="Calibri"/>
                <a:cs typeface="Calibri"/>
              </a:rPr>
              <a:t>- </a:t>
            </a:r>
            <a:r>
              <a:rPr sz="2600" spc="-5" dirty="0">
                <a:solidFill>
                  <a:srgbClr val="FF0000"/>
                </a:solidFill>
                <a:latin typeface="Calibri"/>
                <a:cs typeface="Calibri"/>
              </a:rPr>
              <a:t>Do not </a:t>
            </a:r>
            <a:r>
              <a:rPr sz="2600" spc="-10" dirty="0">
                <a:solidFill>
                  <a:srgbClr val="FF0000"/>
                </a:solidFill>
                <a:latin typeface="Calibri"/>
                <a:cs typeface="Calibri"/>
              </a:rPr>
              <a:t>require </a:t>
            </a:r>
            <a:r>
              <a:rPr sz="2600" spc="-20" dirty="0">
                <a:solidFill>
                  <a:srgbClr val="FF0000"/>
                </a:solidFill>
                <a:latin typeface="Calibri"/>
                <a:cs typeface="Calibri"/>
              </a:rPr>
              <a:t>oxygen </a:t>
            </a:r>
            <a:r>
              <a:rPr sz="2600" spc="-15" dirty="0">
                <a:solidFill>
                  <a:srgbClr val="FF0000"/>
                </a:solidFill>
                <a:latin typeface="Calibri"/>
                <a:cs typeface="Calibri"/>
              </a:rPr>
              <a:t>to </a:t>
            </a:r>
            <a:r>
              <a:rPr sz="2600" spc="-45" dirty="0">
                <a:solidFill>
                  <a:srgbClr val="FF0000"/>
                </a:solidFill>
                <a:latin typeface="Calibri"/>
                <a:cs typeface="Calibri"/>
              </a:rPr>
              <a:t>grow.</a:t>
            </a:r>
            <a:r>
              <a:rPr sz="2600" spc="-30" dirty="0">
                <a:solidFill>
                  <a:srgbClr val="FF0000"/>
                </a:solidFill>
                <a:latin typeface="Calibri"/>
                <a:cs typeface="Calibri"/>
              </a:rPr>
              <a:t> </a:t>
            </a:r>
            <a:r>
              <a:rPr sz="2600" spc="5" dirty="0">
                <a:latin typeface="Calibri"/>
                <a:cs typeface="Calibri"/>
              </a:rPr>
              <a:t>E.g.</a:t>
            </a:r>
            <a:endParaRPr sz="2600">
              <a:latin typeface="Calibri"/>
              <a:cs typeface="Calibri"/>
            </a:endParaRPr>
          </a:p>
          <a:p>
            <a:pPr marL="525780">
              <a:lnSpc>
                <a:spcPct val="100000"/>
              </a:lnSpc>
            </a:pPr>
            <a:r>
              <a:rPr sz="2600" i="1" spc="-5" dirty="0">
                <a:latin typeface="Calibri"/>
                <a:cs typeface="Calibri"/>
              </a:rPr>
              <a:t>Bacteroides </a:t>
            </a:r>
            <a:r>
              <a:rPr sz="2600" dirty="0">
                <a:latin typeface="Calibri"/>
                <a:cs typeface="Calibri"/>
              </a:rPr>
              <a:t>which </a:t>
            </a:r>
            <a:r>
              <a:rPr sz="2600" spc="-10" dirty="0">
                <a:latin typeface="Calibri"/>
                <a:cs typeface="Calibri"/>
              </a:rPr>
              <a:t>are </a:t>
            </a:r>
            <a:r>
              <a:rPr sz="2600" dirty="0">
                <a:latin typeface="Calibri"/>
                <a:cs typeface="Calibri"/>
              </a:rPr>
              <a:t>killed </a:t>
            </a:r>
            <a:r>
              <a:rPr sz="2600" spc="-5" dirty="0">
                <a:latin typeface="Calibri"/>
                <a:cs typeface="Calibri"/>
              </a:rPr>
              <a:t>by </a:t>
            </a:r>
            <a:r>
              <a:rPr sz="2600" spc="-10" dirty="0">
                <a:latin typeface="Calibri"/>
                <a:cs typeface="Calibri"/>
              </a:rPr>
              <a:t>free</a:t>
            </a:r>
            <a:r>
              <a:rPr sz="2600" spc="-85" dirty="0">
                <a:latin typeface="Calibri"/>
                <a:cs typeface="Calibri"/>
              </a:rPr>
              <a:t> </a:t>
            </a:r>
            <a:r>
              <a:rPr sz="2600" spc="-25" dirty="0">
                <a:latin typeface="Calibri"/>
                <a:cs typeface="Calibri"/>
              </a:rPr>
              <a:t>oxygen</a:t>
            </a:r>
            <a:endParaRPr sz="2600">
              <a:latin typeface="Calibri"/>
              <a:cs typeface="Calibri"/>
            </a:endParaRPr>
          </a:p>
          <a:p>
            <a:pPr marL="268605" marR="346710" indent="-256540">
              <a:lnSpc>
                <a:spcPct val="100000"/>
              </a:lnSpc>
              <a:spcBef>
                <a:spcPts val="625"/>
              </a:spcBef>
              <a:buFont typeface="Wingdings 3"/>
              <a:buChar char=""/>
              <a:tabLst>
                <a:tab pos="342900" algn="l"/>
                <a:tab pos="343535" algn="l"/>
              </a:tabLst>
            </a:pPr>
            <a:r>
              <a:rPr dirty="0"/>
              <a:t>	</a:t>
            </a:r>
            <a:r>
              <a:rPr sz="2600" spc="-15" dirty="0">
                <a:latin typeface="Calibri"/>
                <a:cs typeface="Calibri"/>
              </a:rPr>
              <a:t>Oxygen </a:t>
            </a:r>
            <a:r>
              <a:rPr sz="2600" dirty="0">
                <a:latin typeface="Calibri"/>
                <a:cs typeface="Calibri"/>
              </a:rPr>
              <a:t>is </a:t>
            </a:r>
            <a:r>
              <a:rPr sz="2600" spc="-10" dirty="0">
                <a:latin typeface="Calibri"/>
                <a:cs typeface="Calibri"/>
              </a:rPr>
              <a:t>often </a:t>
            </a:r>
            <a:r>
              <a:rPr sz="2600" dirty="0">
                <a:latin typeface="Calibri"/>
                <a:cs typeface="Calibri"/>
              </a:rPr>
              <a:t>an </a:t>
            </a:r>
            <a:r>
              <a:rPr sz="2600" spc="-5" dirty="0">
                <a:latin typeface="Calibri"/>
                <a:cs typeface="Calibri"/>
              </a:rPr>
              <a:t>important </a:t>
            </a:r>
            <a:r>
              <a:rPr sz="2600" spc="-15" dirty="0">
                <a:latin typeface="Calibri"/>
                <a:cs typeface="Calibri"/>
              </a:rPr>
              <a:t>environmental factor </a:t>
            </a:r>
            <a:r>
              <a:rPr sz="2600" spc="-5" dirty="0">
                <a:latin typeface="Calibri"/>
                <a:cs typeface="Calibri"/>
              </a:rPr>
              <a:t>that  </a:t>
            </a:r>
            <a:r>
              <a:rPr sz="2600" dirty="0">
                <a:latin typeface="Calibri"/>
                <a:cs typeface="Calibri"/>
              </a:rPr>
              <a:t>limits </a:t>
            </a:r>
            <a:r>
              <a:rPr sz="2600" spc="-10" dirty="0">
                <a:latin typeface="Calibri"/>
                <a:cs typeface="Calibri"/>
              </a:rPr>
              <a:t>growth</a:t>
            </a:r>
            <a:r>
              <a:rPr sz="2600" dirty="0">
                <a:latin typeface="Calibri"/>
                <a:cs typeface="Calibri"/>
              </a:rPr>
              <a:t> </a:t>
            </a:r>
            <a:r>
              <a:rPr sz="2600" spc="-25" dirty="0">
                <a:latin typeface="Calibri"/>
                <a:cs typeface="Calibri"/>
              </a:rPr>
              <a:t>rate</a:t>
            </a:r>
            <a:endParaRPr sz="2600">
              <a:latin typeface="Calibri"/>
              <a:cs typeface="Calibri"/>
            </a:endParaRPr>
          </a:p>
          <a:p>
            <a:pPr marL="268605" marR="5080" indent="-256540" algn="just">
              <a:lnSpc>
                <a:spcPct val="100000"/>
              </a:lnSpc>
              <a:spcBef>
                <a:spcPts val="625"/>
              </a:spcBef>
              <a:buFont typeface="Wingdings 3"/>
              <a:buChar char=""/>
              <a:tabLst>
                <a:tab pos="269240" algn="l"/>
              </a:tabLst>
            </a:pPr>
            <a:r>
              <a:rPr sz="2600" spc="-15" dirty="0">
                <a:solidFill>
                  <a:srgbClr val="FF0000"/>
                </a:solidFill>
                <a:latin typeface="Calibri"/>
                <a:cs typeface="Calibri"/>
              </a:rPr>
              <a:t>Oxygen </a:t>
            </a:r>
            <a:r>
              <a:rPr sz="2600" dirty="0">
                <a:solidFill>
                  <a:srgbClr val="FF0000"/>
                </a:solidFill>
                <a:latin typeface="Calibri"/>
                <a:cs typeface="Calibri"/>
              </a:rPr>
              <a:t>is </a:t>
            </a:r>
            <a:r>
              <a:rPr sz="2600" spc="-5" dirty="0">
                <a:solidFill>
                  <a:srgbClr val="FF0000"/>
                </a:solidFill>
                <a:latin typeface="Calibri"/>
                <a:cs typeface="Calibri"/>
              </a:rPr>
              <a:t>poorly soluble </a:t>
            </a:r>
            <a:r>
              <a:rPr sz="2600" dirty="0">
                <a:solidFill>
                  <a:srgbClr val="FF0000"/>
                </a:solidFill>
                <a:latin typeface="Calibri"/>
                <a:cs typeface="Calibri"/>
              </a:rPr>
              <a:t>in </a:t>
            </a:r>
            <a:r>
              <a:rPr sz="2600" spc="-15" dirty="0">
                <a:solidFill>
                  <a:srgbClr val="FF0000"/>
                </a:solidFill>
                <a:latin typeface="Calibri"/>
                <a:cs typeface="Calibri"/>
              </a:rPr>
              <a:t>water </a:t>
            </a:r>
            <a:r>
              <a:rPr sz="2600" dirty="0">
                <a:solidFill>
                  <a:srgbClr val="FF0000"/>
                </a:solidFill>
                <a:latin typeface="Calibri"/>
                <a:cs typeface="Calibri"/>
              </a:rPr>
              <a:t>and </a:t>
            </a:r>
            <a:r>
              <a:rPr sz="2600" spc="-5" dirty="0">
                <a:solidFill>
                  <a:srgbClr val="FF0000"/>
                </a:solidFill>
                <a:latin typeface="Calibri"/>
                <a:cs typeface="Calibri"/>
              </a:rPr>
              <a:t>various methods </a:t>
            </a:r>
            <a:r>
              <a:rPr sz="2600" spc="-10" dirty="0">
                <a:solidFill>
                  <a:srgbClr val="FF0000"/>
                </a:solidFill>
                <a:latin typeface="Calibri"/>
                <a:cs typeface="Calibri"/>
              </a:rPr>
              <a:t>are  employed </a:t>
            </a:r>
            <a:r>
              <a:rPr sz="2600" spc="-15" dirty="0">
                <a:solidFill>
                  <a:srgbClr val="FF0000"/>
                </a:solidFill>
                <a:latin typeface="Calibri"/>
                <a:cs typeface="Calibri"/>
              </a:rPr>
              <a:t>to </a:t>
            </a:r>
            <a:r>
              <a:rPr sz="2600" spc="-10" dirty="0">
                <a:solidFill>
                  <a:srgbClr val="FF0000"/>
                </a:solidFill>
                <a:latin typeface="Calibri"/>
                <a:cs typeface="Calibri"/>
              </a:rPr>
              <a:t>maintain </a:t>
            </a:r>
            <a:r>
              <a:rPr sz="2600" spc="-20" dirty="0">
                <a:solidFill>
                  <a:srgbClr val="FF0000"/>
                </a:solidFill>
                <a:latin typeface="Calibri"/>
                <a:cs typeface="Calibri"/>
              </a:rPr>
              <a:t>oxygen </a:t>
            </a:r>
            <a:r>
              <a:rPr sz="2600" dirty="0">
                <a:solidFill>
                  <a:srgbClr val="FF0000"/>
                </a:solidFill>
                <a:latin typeface="Calibri"/>
                <a:cs typeface="Calibri"/>
              </a:rPr>
              <a:t>in </a:t>
            </a:r>
            <a:r>
              <a:rPr sz="2600" spc="-5" dirty="0">
                <a:solidFill>
                  <a:srgbClr val="FF0000"/>
                </a:solidFill>
                <a:latin typeface="Calibri"/>
                <a:cs typeface="Calibri"/>
              </a:rPr>
              <a:t>cultures, such </a:t>
            </a:r>
            <a:r>
              <a:rPr sz="2600" dirty="0">
                <a:solidFill>
                  <a:srgbClr val="FF0000"/>
                </a:solidFill>
                <a:latin typeface="Calibri"/>
                <a:cs typeface="Calibri"/>
              </a:rPr>
              <a:t>as </a:t>
            </a:r>
            <a:r>
              <a:rPr sz="2600" spc="-5" dirty="0">
                <a:solidFill>
                  <a:srgbClr val="FF0000"/>
                </a:solidFill>
                <a:latin typeface="Calibri"/>
                <a:cs typeface="Calibri"/>
              </a:rPr>
              <a:t>bubbling  </a:t>
            </a:r>
            <a:r>
              <a:rPr sz="2600" dirty="0">
                <a:solidFill>
                  <a:srgbClr val="FF0000"/>
                </a:solidFill>
                <a:latin typeface="Calibri"/>
                <a:cs typeface="Calibri"/>
              </a:rPr>
              <a:t>air </a:t>
            </a:r>
            <a:r>
              <a:rPr sz="2600" spc="-10" dirty="0">
                <a:solidFill>
                  <a:srgbClr val="FF0000"/>
                </a:solidFill>
                <a:latin typeface="Calibri"/>
                <a:cs typeface="Calibri"/>
              </a:rPr>
              <a:t>through </a:t>
            </a:r>
            <a:r>
              <a:rPr sz="2600" spc="-5" dirty="0">
                <a:solidFill>
                  <a:srgbClr val="FF0000"/>
                </a:solidFill>
                <a:latin typeface="Calibri"/>
                <a:cs typeface="Calibri"/>
              </a:rPr>
              <a:t>culture, Fish ponds or </a:t>
            </a:r>
            <a:r>
              <a:rPr sz="2600" spc="-10" dirty="0">
                <a:solidFill>
                  <a:srgbClr val="FF0000"/>
                </a:solidFill>
                <a:latin typeface="Calibri"/>
                <a:cs typeface="Calibri"/>
              </a:rPr>
              <a:t>production </a:t>
            </a:r>
            <a:r>
              <a:rPr sz="2600" spc="-5" dirty="0">
                <a:solidFill>
                  <a:srgbClr val="FF0000"/>
                </a:solidFill>
                <a:latin typeface="Calibri"/>
                <a:cs typeface="Calibri"/>
              </a:rPr>
              <a:t>of antibiotics  </a:t>
            </a:r>
            <a:r>
              <a:rPr sz="2600" dirty="0">
                <a:solidFill>
                  <a:srgbClr val="FF0000"/>
                </a:solidFill>
                <a:latin typeface="Calibri"/>
                <a:cs typeface="Calibri"/>
              </a:rPr>
              <a:t>and in </a:t>
            </a:r>
            <a:r>
              <a:rPr sz="2600" spc="-15" dirty="0">
                <a:solidFill>
                  <a:srgbClr val="FF0000"/>
                </a:solidFill>
                <a:latin typeface="Calibri"/>
                <a:cs typeface="Calibri"/>
              </a:rPr>
              <a:t>sewage</a:t>
            </a:r>
            <a:r>
              <a:rPr sz="2600" spc="-45" dirty="0">
                <a:solidFill>
                  <a:srgbClr val="FF0000"/>
                </a:solidFill>
                <a:latin typeface="Calibri"/>
                <a:cs typeface="Calibri"/>
              </a:rPr>
              <a:t> </a:t>
            </a:r>
            <a:r>
              <a:rPr sz="2600" spc="-10" dirty="0">
                <a:solidFill>
                  <a:srgbClr val="FF0000"/>
                </a:solidFill>
                <a:latin typeface="Calibri"/>
                <a:cs typeface="Calibri"/>
              </a:rPr>
              <a:t>treatment.</a:t>
            </a:r>
            <a:endParaRPr sz="26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3597402" y="307594"/>
            <a:ext cx="1440180" cy="574040"/>
          </a:xfrm>
          <a:prstGeom prst="rect">
            <a:avLst/>
          </a:prstGeom>
        </p:spPr>
        <p:txBody>
          <a:bodyPr vert="horz" wrap="square" lIns="0" tIns="12700" rIns="0" bIns="0" rtlCol="0">
            <a:spAutoFit/>
          </a:bodyPr>
          <a:lstStyle/>
          <a:p>
            <a:pPr marL="12700">
              <a:lnSpc>
                <a:spcPct val="100000"/>
              </a:lnSpc>
              <a:spcBef>
                <a:spcPts val="100"/>
              </a:spcBef>
            </a:pPr>
            <a:r>
              <a:rPr spc="-25" dirty="0"/>
              <a:t>O</a:t>
            </a:r>
            <a:r>
              <a:rPr spc="-5" dirty="0"/>
              <a:t>x</a:t>
            </a:r>
            <a:r>
              <a:rPr spc="-40" dirty="0"/>
              <a:t>yg</a:t>
            </a:r>
            <a:r>
              <a:rPr spc="-5" dirty="0"/>
              <a:t>en</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74638"/>
            <a:ext cx="8229600" cy="841501"/>
          </a:xfrm>
        </p:spPr>
        <p:txBody>
          <a:bodyPr/>
          <a:lstStyle/>
          <a:p>
            <a:r>
              <a:rPr lang="en-US" sz="3600" b="1" dirty="0">
                <a:solidFill>
                  <a:srgbClr val="000000"/>
                </a:solidFill>
              </a:rPr>
              <a:t>When the treatment is done…</a:t>
            </a:r>
          </a:p>
        </p:txBody>
      </p:sp>
      <p:sp>
        <p:nvSpPr>
          <p:cNvPr id="5" name="Rectangle 3"/>
          <p:cNvSpPr txBox="1">
            <a:spLocks noChangeArrowheads="1"/>
          </p:cNvSpPr>
          <p:nvPr/>
        </p:nvSpPr>
        <p:spPr>
          <a:xfrm>
            <a:off x="457200" y="1178387"/>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00000"/>
                </a:solidFill>
              </a:rPr>
              <a:t>Effluent back to stream after</a:t>
            </a:r>
          </a:p>
          <a:p>
            <a:pPr lvl="1"/>
            <a:r>
              <a:rPr lang="en-US" dirty="0">
                <a:solidFill>
                  <a:srgbClr val="000000"/>
                </a:solidFill>
              </a:rPr>
              <a:t> a final carbon filtration and</a:t>
            </a:r>
          </a:p>
          <a:p>
            <a:pPr lvl="1"/>
            <a:r>
              <a:rPr lang="en-US" dirty="0">
                <a:solidFill>
                  <a:srgbClr val="000000"/>
                </a:solidFill>
              </a:rPr>
              <a:t> chlorination/</a:t>
            </a:r>
            <a:r>
              <a:rPr lang="en-US" dirty="0" err="1">
                <a:solidFill>
                  <a:srgbClr val="000000"/>
                </a:solidFill>
              </a:rPr>
              <a:t>dechlorination</a:t>
            </a:r>
            <a:endParaRPr lang="en-US" dirty="0">
              <a:solidFill>
                <a:srgbClr val="000000"/>
              </a:solidFill>
            </a:endParaRPr>
          </a:p>
          <a:p>
            <a:endParaRPr lang="en-US" sz="2400" dirty="0">
              <a:solidFill>
                <a:srgbClr val="000000"/>
              </a:solidFill>
            </a:endParaRPr>
          </a:p>
          <a:p>
            <a:r>
              <a:rPr lang="en-US" dirty="0">
                <a:solidFill>
                  <a:srgbClr val="000000"/>
                </a:solidFill>
              </a:rPr>
              <a:t>Sludge – very nutrient rich</a:t>
            </a:r>
          </a:p>
          <a:p>
            <a:pPr lvl="1"/>
            <a:r>
              <a:rPr lang="en-US" dirty="0">
                <a:solidFill>
                  <a:srgbClr val="000000"/>
                </a:solidFill>
              </a:rPr>
              <a:t> applied directly to land as fertilizer</a:t>
            </a:r>
          </a:p>
          <a:p>
            <a:pPr lvl="1"/>
            <a:r>
              <a:rPr lang="en-US" dirty="0">
                <a:solidFill>
                  <a:srgbClr val="000000"/>
                </a:solidFill>
              </a:rPr>
              <a:t> incinerated (good fuel after drying)</a:t>
            </a:r>
          </a:p>
          <a:p>
            <a:pPr lvl="1"/>
            <a:r>
              <a:rPr lang="en-US" dirty="0">
                <a:solidFill>
                  <a:srgbClr val="000000"/>
                </a:solidFill>
              </a:rPr>
              <a:t> composted</a:t>
            </a:r>
          </a:p>
        </p:txBody>
      </p:sp>
    </p:spTree>
    <p:extLst>
      <p:ext uri="{BB962C8B-B14F-4D97-AF65-F5344CB8AC3E}">
        <p14:creationId xmlns:p14="http://schemas.microsoft.com/office/powerpoint/2010/main" val="408141861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9022" b="8931"/>
          <a:stretch/>
        </p:blipFill>
        <p:spPr>
          <a:xfrm>
            <a:off x="164408" y="1366308"/>
            <a:ext cx="8797323" cy="3079005"/>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0220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11644" y="1080462"/>
            <a:ext cx="8715902" cy="4167457"/>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8132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5888"/>
            <a:ext cx="7467600" cy="792162"/>
          </a:xfrm>
        </p:spPr>
        <p:txBody>
          <a:bodyPr/>
          <a:lstStyle/>
          <a:p>
            <a:pPr>
              <a:defRPr/>
            </a:pPr>
            <a:r>
              <a:rPr lang="en-US" sz="3600" b="1" dirty="0">
                <a:ea typeface="+mj-ea"/>
              </a:rPr>
              <a:t>Septic tank</a:t>
            </a:r>
          </a:p>
        </p:txBody>
      </p:sp>
      <p:sp>
        <p:nvSpPr>
          <p:cNvPr id="5" name="Content Placeholder 3"/>
          <p:cNvSpPr txBox="1">
            <a:spLocks/>
          </p:cNvSpPr>
          <p:nvPr/>
        </p:nvSpPr>
        <p:spPr>
          <a:xfrm>
            <a:off x="3469230" y="813153"/>
            <a:ext cx="5477555" cy="6121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Areas of our country not connected to municipal sewerage systems are served by a SEPTIC TANK</a:t>
            </a:r>
          </a:p>
          <a:p>
            <a:r>
              <a:rPr lang="en-US" sz="2400" dirty="0"/>
              <a:t>Septic systems are a type of </a:t>
            </a:r>
            <a:r>
              <a:rPr lang="en-US" sz="2400" b="1" dirty="0">
                <a:solidFill>
                  <a:srgbClr val="FF0000"/>
                </a:solidFill>
              </a:rPr>
              <a:t>On-Site Sewage Facility </a:t>
            </a:r>
          </a:p>
          <a:p>
            <a:r>
              <a:rPr lang="en-US" sz="2400" dirty="0"/>
              <a:t>In affluent areas in Ghana, approximately 80% of the population relies on septic tanks </a:t>
            </a:r>
          </a:p>
          <a:p>
            <a:r>
              <a:rPr lang="en-US" sz="2400" dirty="0"/>
              <a:t>In Europe septic tanks are limited to rural areas only.</a:t>
            </a:r>
          </a:p>
          <a:p>
            <a:r>
              <a:rPr lang="en-US" sz="2400" dirty="0"/>
              <a:t>"septic" refers to the anaerobic bacterial environment that develops in the tank </a:t>
            </a:r>
          </a:p>
          <a:p>
            <a:endParaRPr lang="en-US" sz="2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45163" y="908050"/>
            <a:ext cx="3324068" cy="4653401"/>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4625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18476"/>
          </a:xfrm>
        </p:spPr>
        <p:txBody>
          <a:bodyPr/>
          <a:lstStyle/>
          <a:p>
            <a:r>
              <a:rPr lang="en-US" sz="3600" b="1" dirty="0"/>
              <a:t>Considerations</a:t>
            </a:r>
          </a:p>
        </p:txBody>
      </p:sp>
      <p:sp>
        <p:nvSpPr>
          <p:cNvPr id="4" name="TextBox 3"/>
          <p:cNvSpPr txBox="1"/>
          <p:nvPr/>
        </p:nvSpPr>
        <p:spPr>
          <a:xfrm>
            <a:off x="596452" y="981432"/>
            <a:ext cx="7888564" cy="5262980"/>
          </a:xfrm>
          <a:prstGeom prst="rect">
            <a:avLst/>
          </a:prstGeom>
          <a:noFill/>
        </p:spPr>
        <p:txBody>
          <a:bodyPr wrap="square" rtlCol="0">
            <a:spAutoFit/>
          </a:bodyPr>
          <a:lstStyle/>
          <a:p>
            <a:pPr marL="457200" indent="-457200">
              <a:buFont typeface="Arial"/>
              <a:buChar char="•"/>
            </a:pPr>
            <a:r>
              <a:rPr lang="en-US" sz="2800" dirty="0"/>
              <a:t>Aerobic</a:t>
            </a:r>
          </a:p>
          <a:p>
            <a:pPr marL="457200" indent="-457200">
              <a:buFont typeface="Arial"/>
              <a:buChar char="•"/>
            </a:pPr>
            <a:r>
              <a:rPr lang="en-US" sz="2800" dirty="0"/>
              <a:t>Anaerobic</a:t>
            </a:r>
          </a:p>
          <a:p>
            <a:pPr marL="457200" indent="-457200">
              <a:buFont typeface="Arial"/>
              <a:buChar char="•"/>
            </a:pPr>
            <a:r>
              <a:rPr lang="en-US" sz="2800" dirty="0"/>
              <a:t>Biochemical/Biological Oxygen Demand</a:t>
            </a:r>
          </a:p>
          <a:p>
            <a:pPr marL="457200" indent="-457200">
              <a:buFont typeface="Arial"/>
              <a:buChar char="•"/>
            </a:pPr>
            <a:r>
              <a:rPr lang="en-US" sz="2800" dirty="0"/>
              <a:t>Effluent</a:t>
            </a:r>
          </a:p>
          <a:p>
            <a:pPr marL="457200" indent="-457200">
              <a:buFont typeface="Arial"/>
              <a:buChar char="•"/>
            </a:pPr>
            <a:r>
              <a:rPr lang="en-US" sz="2800" dirty="0"/>
              <a:t>Scum</a:t>
            </a:r>
          </a:p>
          <a:p>
            <a:pPr marL="457200" indent="-457200">
              <a:buFont typeface="Arial"/>
              <a:buChar char="•"/>
            </a:pPr>
            <a:r>
              <a:rPr lang="en-US" sz="2800" dirty="0"/>
              <a:t>Sludge</a:t>
            </a:r>
          </a:p>
          <a:p>
            <a:pPr marL="457200" indent="-457200">
              <a:buFont typeface="Arial"/>
              <a:buChar char="•"/>
            </a:pPr>
            <a:r>
              <a:rPr lang="en-US" sz="2800" dirty="0"/>
              <a:t>Sewage</a:t>
            </a:r>
          </a:p>
          <a:p>
            <a:r>
              <a:rPr lang="en-US" sz="2800" dirty="0"/>
              <a:t>Depends on two kinds of bacteria:</a:t>
            </a:r>
          </a:p>
          <a:p>
            <a:pPr marL="514350" indent="-514350">
              <a:buAutoNum type="arabicPeriod"/>
            </a:pPr>
            <a:r>
              <a:rPr lang="en-US" sz="2800" dirty="0"/>
              <a:t>Aerobic</a:t>
            </a:r>
          </a:p>
          <a:p>
            <a:pPr marL="514350" indent="-514350">
              <a:buAutoNum type="arabicPeriod"/>
            </a:pPr>
            <a:r>
              <a:rPr lang="en-US" sz="2800" dirty="0"/>
              <a:t>Anaerobic</a:t>
            </a:r>
          </a:p>
          <a:p>
            <a:pPr marL="514350" indent="-514350">
              <a:buAutoNum type="arabicPeriod"/>
            </a:pPr>
            <a:endParaRPr lang="en-US" sz="2800" dirty="0"/>
          </a:p>
          <a:p>
            <a:pPr marL="457200" indent="-457200">
              <a:buFont typeface="Arial"/>
              <a:buChar char="•"/>
            </a:pPr>
            <a:endParaRPr lang="en-US" sz="2800" dirty="0"/>
          </a:p>
        </p:txBody>
      </p:sp>
    </p:spTree>
    <p:extLst>
      <p:ext uri="{BB962C8B-B14F-4D97-AF65-F5344CB8AC3E}">
        <p14:creationId xmlns:p14="http://schemas.microsoft.com/office/powerpoint/2010/main" val="2168813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60745"/>
          </a:xfrm>
        </p:spPr>
        <p:txBody>
          <a:bodyPr/>
          <a:lstStyle/>
          <a:p>
            <a:r>
              <a:rPr lang="en-US" sz="3600" b="1" dirty="0"/>
              <a:t>Treat sewage so that it is made harmless</a:t>
            </a:r>
          </a:p>
        </p:txBody>
      </p:sp>
      <p:pic>
        <p:nvPicPr>
          <p:cNvPr id="4" name="Picture 3"/>
          <p:cNvPicPr>
            <a:picLocks noChangeAspect="1"/>
          </p:cNvPicPr>
          <p:nvPr/>
        </p:nvPicPr>
        <p:blipFill>
          <a:blip r:embed="rId2"/>
          <a:stretch>
            <a:fillRect/>
          </a:stretch>
        </p:blipFill>
        <p:spPr>
          <a:xfrm>
            <a:off x="457200" y="1135383"/>
            <a:ext cx="8105018" cy="4497714"/>
          </a:xfrm>
          <a:prstGeom prst="rect">
            <a:avLst/>
          </a:prstGeom>
        </p:spPr>
      </p:pic>
    </p:spTree>
    <p:extLst>
      <p:ext uri="{BB962C8B-B14F-4D97-AF65-F5344CB8AC3E}">
        <p14:creationId xmlns:p14="http://schemas.microsoft.com/office/powerpoint/2010/main" val="2943209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4290" y="2039841"/>
            <a:ext cx="4986230" cy="3817482"/>
          </a:xfrm>
          <a:prstGeom prst="rect">
            <a:avLst/>
          </a:prstGeom>
        </p:spPr>
      </p:pic>
      <p:sp>
        <p:nvSpPr>
          <p:cNvPr id="5" name="Rectangle 4"/>
          <p:cNvSpPr/>
          <p:nvPr/>
        </p:nvSpPr>
        <p:spPr>
          <a:xfrm>
            <a:off x="1363227" y="426971"/>
            <a:ext cx="7314960" cy="1200328"/>
          </a:xfrm>
          <a:prstGeom prst="rect">
            <a:avLst/>
          </a:prstGeom>
        </p:spPr>
        <p:txBody>
          <a:bodyPr wrap="square">
            <a:spAutoFit/>
          </a:bodyPr>
          <a:lstStyle/>
          <a:p>
            <a:r>
              <a:rPr lang="en-US" sz="2400" dirty="0"/>
              <a:t>Primary treatment:</a:t>
            </a:r>
          </a:p>
          <a:p>
            <a:pPr marL="514350" indent="-514350">
              <a:buAutoNum type="arabicPeriod"/>
            </a:pPr>
            <a:r>
              <a:rPr lang="en-US" sz="2400" dirty="0"/>
              <a:t>Separation of liquids and solids</a:t>
            </a:r>
          </a:p>
          <a:p>
            <a:pPr marL="514350" indent="-514350">
              <a:buAutoNum type="arabicPeriod"/>
            </a:pPr>
            <a:r>
              <a:rPr lang="en-US" sz="2400" dirty="0"/>
              <a:t>Does not purify sewerage</a:t>
            </a:r>
          </a:p>
        </p:txBody>
      </p:sp>
    </p:spTree>
    <p:extLst>
      <p:ext uri="{BB962C8B-B14F-4D97-AF65-F5344CB8AC3E}">
        <p14:creationId xmlns:p14="http://schemas.microsoft.com/office/powerpoint/2010/main" val="344271003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22257"/>
          </a:xfrm>
        </p:spPr>
        <p:txBody>
          <a:bodyPr/>
          <a:lstStyle/>
          <a:p>
            <a:r>
              <a:rPr lang="en-US" b="1" dirty="0"/>
              <a:t>In a Septic tank</a:t>
            </a:r>
            <a:r>
              <a:rPr lang="is-IS" b="1" dirty="0"/>
              <a:t>….....</a:t>
            </a:r>
            <a:endParaRPr lang="en-US" b="1" dirty="0"/>
          </a:p>
        </p:txBody>
      </p:sp>
      <p:sp>
        <p:nvSpPr>
          <p:cNvPr id="4" name="Content Placeholder 2"/>
          <p:cNvSpPr txBox="1">
            <a:spLocks/>
          </p:cNvSpPr>
          <p:nvPr/>
        </p:nvSpPr>
        <p:spPr>
          <a:xfrm>
            <a:off x="3893659" y="1176837"/>
            <a:ext cx="5237959" cy="48736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Here sewage enters a holding tank and suspended solids settle out </a:t>
            </a:r>
          </a:p>
          <a:p>
            <a:r>
              <a:rPr lang="en-US" sz="2800" dirty="0"/>
              <a:t>Sludge is pumped out from time to time and disposed off – </a:t>
            </a:r>
            <a:r>
              <a:rPr lang="en-US" sz="2800" dirty="0" err="1"/>
              <a:t>Lavenda</a:t>
            </a:r>
            <a:r>
              <a:rPr lang="en-US" sz="2800" dirty="0"/>
              <a:t> Hill</a:t>
            </a:r>
          </a:p>
          <a:p>
            <a:r>
              <a:rPr lang="en-US" sz="2800" dirty="0"/>
              <a:t>Is mostly three chambers </a:t>
            </a:r>
          </a:p>
          <a:p>
            <a:r>
              <a:rPr lang="en-US" sz="2800" dirty="0"/>
              <a:t>Effluent flows through the perforations into leaching field and decomposed by microbes</a:t>
            </a:r>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 y="1096895"/>
            <a:ext cx="3324068" cy="4653401"/>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952078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Septic Tanks chamber</a:t>
            </a:r>
          </a:p>
        </p:txBody>
      </p:sp>
      <p:sp>
        <p:nvSpPr>
          <p:cNvPr id="4" name="TextBox 3"/>
          <p:cNvSpPr txBox="1"/>
          <p:nvPr/>
        </p:nvSpPr>
        <p:spPr>
          <a:xfrm>
            <a:off x="769616" y="1770427"/>
            <a:ext cx="5926043" cy="2677656"/>
          </a:xfrm>
          <a:prstGeom prst="rect">
            <a:avLst/>
          </a:prstGeom>
          <a:noFill/>
        </p:spPr>
        <p:txBody>
          <a:bodyPr wrap="square" rtlCol="0">
            <a:spAutoFit/>
          </a:bodyPr>
          <a:lstStyle/>
          <a:p>
            <a:pPr marL="457200" indent="-457200">
              <a:buFont typeface="Arial"/>
              <a:buChar char="•"/>
            </a:pPr>
            <a:r>
              <a:rPr lang="en-US" sz="2800" dirty="0"/>
              <a:t>Sedimentation</a:t>
            </a:r>
          </a:p>
          <a:p>
            <a:pPr marL="457200" indent="-457200">
              <a:buFont typeface="Arial"/>
              <a:buChar char="•"/>
            </a:pPr>
            <a:endParaRPr lang="en-US" sz="2800" dirty="0"/>
          </a:p>
          <a:p>
            <a:pPr marL="457200" indent="-457200">
              <a:buFont typeface="Arial"/>
              <a:buChar char="•"/>
            </a:pPr>
            <a:r>
              <a:rPr lang="en-US" sz="2800" dirty="0"/>
              <a:t>Digestion tank</a:t>
            </a:r>
          </a:p>
          <a:p>
            <a:pPr marL="457200" indent="-457200">
              <a:buFont typeface="Arial"/>
              <a:buChar char="•"/>
            </a:pPr>
            <a:endParaRPr lang="en-US" sz="2800" dirty="0"/>
          </a:p>
          <a:p>
            <a:pPr marL="457200" indent="-457200">
              <a:buFont typeface="Arial"/>
              <a:buChar char="•"/>
            </a:pPr>
            <a:r>
              <a:rPr lang="en-US" sz="2800" dirty="0"/>
              <a:t>Storage of digested sludge</a:t>
            </a:r>
          </a:p>
          <a:p>
            <a:pPr marL="457200" indent="-457200">
              <a:buFont typeface="Arial"/>
              <a:buChar char="•"/>
            </a:pPr>
            <a:endParaRPr lang="en-US" sz="2800" dirty="0"/>
          </a:p>
        </p:txBody>
      </p:sp>
    </p:spTree>
    <p:extLst>
      <p:ext uri="{BB962C8B-B14F-4D97-AF65-F5344CB8AC3E}">
        <p14:creationId xmlns:p14="http://schemas.microsoft.com/office/powerpoint/2010/main" val="94659902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578704"/>
            <a:ext cx="7104277" cy="5174830"/>
          </a:xfrm>
          <a:prstGeom prst="rect">
            <a:avLst/>
          </a:prstGeom>
        </p:spPr>
      </p:pic>
    </p:spTree>
    <p:extLst>
      <p:ext uri="{BB962C8B-B14F-4D97-AF65-F5344CB8AC3E}">
        <p14:creationId xmlns:p14="http://schemas.microsoft.com/office/powerpoint/2010/main" val="1680464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49352" y="1235963"/>
            <a:ext cx="8673084" cy="429006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4779" y="1231391"/>
            <a:ext cx="8682355" cy="4299585"/>
          </a:xfrm>
          <a:custGeom>
            <a:avLst/>
            <a:gdLst/>
            <a:ahLst/>
            <a:cxnLst/>
            <a:rect l="l" t="t" r="r" b="b"/>
            <a:pathLst>
              <a:path w="8682355" h="4299585">
                <a:moveTo>
                  <a:pt x="0" y="4299204"/>
                </a:moveTo>
                <a:lnTo>
                  <a:pt x="8682228" y="4299204"/>
                </a:lnTo>
                <a:lnTo>
                  <a:pt x="8682228" y="0"/>
                </a:lnTo>
                <a:lnTo>
                  <a:pt x="0" y="0"/>
                </a:lnTo>
                <a:lnTo>
                  <a:pt x="0" y="4299204"/>
                </a:lnTo>
                <a:close/>
              </a:path>
            </a:pathLst>
          </a:custGeom>
          <a:ln w="9144">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484428" y="258317"/>
            <a:ext cx="8101330" cy="574040"/>
          </a:xfrm>
          <a:prstGeom prst="rect">
            <a:avLst/>
          </a:prstGeom>
        </p:spPr>
        <p:txBody>
          <a:bodyPr vert="horz" wrap="square" lIns="0" tIns="12700" rIns="0" bIns="0" rtlCol="0">
            <a:spAutoFit/>
          </a:bodyPr>
          <a:lstStyle/>
          <a:p>
            <a:pPr marL="12700">
              <a:lnSpc>
                <a:spcPct val="100000"/>
              </a:lnSpc>
              <a:spcBef>
                <a:spcPts val="100"/>
              </a:spcBef>
            </a:pPr>
            <a:r>
              <a:rPr spc="-20" dirty="0"/>
              <a:t>Oxygen </a:t>
            </a:r>
            <a:r>
              <a:rPr spc="-15" dirty="0"/>
              <a:t>requirements </a:t>
            </a:r>
            <a:r>
              <a:rPr spc="-25" dirty="0"/>
              <a:t>for </a:t>
            </a:r>
            <a:r>
              <a:rPr spc="-10" dirty="0"/>
              <a:t>microbial</a:t>
            </a:r>
            <a:r>
              <a:rPr spc="30" dirty="0"/>
              <a:t> </a:t>
            </a:r>
            <a:r>
              <a:rPr spc="-10" dirty="0"/>
              <a:t>growth</a:t>
            </a: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pPr>
              <a:defRPr/>
            </a:pPr>
            <a:r>
              <a:rPr lang="en-US" sz="3600" b="1" dirty="0">
                <a:ea typeface="+mj-ea"/>
              </a:rPr>
              <a:t>Oxidation ponds/lagoons/stabilization ponds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5107" y="1652237"/>
            <a:ext cx="2949787" cy="3081731"/>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Content Placeholder 3"/>
          <p:cNvSpPr txBox="1">
            <a:spLocks/>
          </p:cNvSpPr>
          <p:nvPr/>
        </p:nvSpPr>
        <p:spPr>
          <a:xfrm>
            <a:off x="3290108" y="1417638"/>
            <a:ext cx="5530043" cy="5180012"/>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p>
          <a:p>
            <a:r>
              <a:rPr lang="en-US" sz="2400" dirty="0"/>
              <a:t>Inexpensive but requires large land </a:t>
            </a:r>
          </a:p>
          <a:p>
            <a:r>
              <a:rPr lang="en-US" sz="2400" dirty="0"/>
              <a:t>Its often in TWO stages</a:t>
            </a:r>
          </a:p>
          <a:p>
            <a:r>
              <a:rPr lang="en-US" sz="2400" dirty="0"/>
              <a:t>First stage like </a:t>
            </a:r>
            <a:r>
              <a:rPr lang="en-US" sz="2400" b="1" dirty="0">
                <a:solidFill>
                  <a:srgbClr val="FF0000"/>
                </a:solidFill>
              </a:rPr>
              <a:t>primary treatment</a:t>
            </a:r>
          </a:p>
          <a:p>
            <a:r>
              <a:rPr lang="en-US" sz="2400" dirty="0"/>
              <a:t>Here sludge </a:t>
            </a:r>
            <a:r>
              <a:rPr lang="en-US" sz="2400" b="1" dirty="0">
                <a:solidFill>
                  <a:srgbClr val="FF0000"/>
                </a:solidFill>
              </a:rPr>
              <a:t>settles out </a:t>
            </a:r>
            <a:r>
              <a:rPr lang="en-US" sz="2400" dirty="0"/>
              <a:t>in the first stage</a:t>
            </a:r>
          </a:p>
          <a:p>
            <a:r>
              <a:rPr lang="en-US" sz="2400" dirty="0"/>
              <a:t>Second stage like secondary treatment</a:t>
            </a:r>
          </a:p>
          <a:p>
            <a:r>
              <a:rPr lang="en-US" sz="2400" dirty="0"/>
              <a:t>Here it is shallow enough to allow aeration by wave action and encourage aerobic conditions for bacterial growth </a:t>
            </a:r>
          </a:p>
        </p:txBody>
      </p:sp>
    </p:spTree>
    <p:extLst>
      <p:ext uri="{BB962C8B-B14F-4D97-AF65-F5344CB8AC3E}">
        <p14:creationId xmlns:p14="http://schemas.microsoft.com/office/powerpoint/2010/main" val="142487174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0885" y="274638"/>
            <a:ext cx="8754382" cy="1143000"/>
          </a:xfrm>
        </p:spPr>
        <p:txBody>
          <a:bodyPr>
            <a:noAutofit/>
          </a:bodyPr>
          <a:lstStyle/>
          <a:p>
            <a:pPr>
              <a:defRPr/>
            </a:pPr>
            <a:r>
              <a:rPr lang="en-US" sz="3600" b="1" dirty="0">
                <a:ea typeface="+mj-ea"/>
              </a:rPr>
              <a:t>Oxidation ponds/lagoons/stabilization ponds</a:t>
            </a:r>
          </a:p>
        </p:txBody>
      </p:sp>
      <p:sp>
        <p:nvSpPr>
          <p:cNvPr id="5" name="Content Placeholder 3"/>
          <p:cNvSpPr txBox="1">
            <a:spLocks/>
          </p:cNvSpPr>
          <p:nvPr/>
        </p:nvSpPr>
        <p:spPr>
          <a:xfrm>
            <a:off x="4270375" y="1125538"/>
            <a:ext cx="4549775" cy="45941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a:p>
            <a:r>
              <a:rPr lang="en-US" sz="2800" dirty="0"/>
              <a:t>Encouraged decomposition of organic matter </a:t>
            </a:r>
          </a:p>
          <a:p>
            <a:r>
              <a:rPr lang="en-US" sz="2800" dirty="0"/>
              <a:t>Algae grows on top of the oxidation ponds, </a:t>
            </a:r>
          </a:p>
          <a:p>
            <a:r>
              <a:rPr lang="en-US" sz="2800" dirty="0"/>
              <a:t>Algae use carbon dioxide in photosynthesis to produce oxygen which promote the aerobic microbial activity</a:t>
            </a:r>
          </a:p>
          <a:p>
            <a:endParaRPr lang="en-US" sz="2800" dirty="0"/>
          </a:p>
        </p:txBody>
      </p:sp>
      <p:pic>
        <p:nvPicPr>
          <p:cNvPr id="3" name="Picture 2"/>
          <p:cNvPicPr>
            <a:picLocks noChangeAspect="1"/>
          </p:cNvPicPr>
          <p:nvPr/>
        </p:nvPicPr>
        <p:blipFill>
          <a:blip r:embed="rId2"/>
          <a:stretch>
            <a:fillRect/>
          </a:stretch>
        </p:blipFill>
        <p:spPr>
          <a:xfrm>
            <a:off x="353584" y="1907828"/>
            <a:ext cx="3994602" cy="2479752"/>
          </a:xfrm>
          <a:prstGeom prst="rect">
            <a:avLst/>
          </a:prstGeom>
        </p:spPr>
      </p:pic>
    </p:spTree>
    <p:extLst>
      <p:ext uri="{BB962C8B-B14F-4D97-AF65-F5344CB8AC3E}">
        <p14:creationId xmlns:p14="http://schemas.microsoft.com/office/powerpoint/2010/main" val="38611390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984399"/>
            <a:ext cx="8229600" cy="48736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Most often treated sewage is disinfected by chlorination before discharge into receiving waters (Tertiary treatment)</a:t>
            </a:r>
          </a:p>
          <a:p>
            <a:r>
              <a:rPr lang="en-US" sz="2800" dirty="0"/>
              <a:t>Sometimes it can be treated to a level of purity that allows its use as drinking water</a:t>
            </a:r>
          </a:p>
          <a:p>
            <a:r>
              <a:rPr lang="en-US" sz="2800" dirty="0"/>
              <a:t>Here a combination of UV light and other disinfectants are employed</a:t>
            </a:r>
          </a:p>
          <a:p>
            <a:endParaRPr lang="en-US" sz="2800" dirty="0"/>
          </a:p>
          <a:p>
            <a:endParaRPr lang="en-US" sz="2800" dirty="0"/>
          </a:p>
        </p:txBody>
      </p:sp>
    </p:spTree>
    <p:extLst>
      <p:ext uri="{BB962C8B-B14F-4D97-AF65-F5344CB8AC3E}">
        <p14:creationId xmlns:p14="http://schemas.microsoft.com/office/powerpoint/2010/main" val="3217936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323164"/>
            <a:ext cx="8458200" cy="5488940"/>
          </a:xfrm>
          <a:prstGeom prst="rect">
            <a:avLst/>
          </a:prstGeom>
        </p:spPr>
        <p:txBody>
          <a:bodyPr vert="horz" wrap="square" lIns="0" tIns="12065" rIns="0" bIns="0" rtlCol="0">
            <a:spAutoFit/>
          </a:bodyPr>
          <a:lstStyle/>
          <a:p>
            <a:pPr marL="355600" marR="501650" indent="-342900">
              <a:lnSpc>
                <a:spcPct val="100000"/>
              </a:lnSpc>
              <a:spcBef>
                <a:spcPts val="95"/>
              </a:spcBef>
            </a:pPr>
            <a:r>
              <a:rPr sz="2800" b="1" spc="-10" dirty="0">
                <a:latin typeface="Calibri"/>
                <a:cs typeface="Calibri"/>
              </a:rPr>
              <a:t>Microaerophilic </a:t>
            </a:r>
            <a:r>
              <a:rPr sz="2800" spc="-5" dirty="0">
                <a:latin typeface="Calibri"/>
                <a:cs typeface="Calibri"/>
              </a:rPr>
              <a:t>– </a:t>
            </a:r>
            <a:r>
              <a:rPr sz="2800" spc="-20" dirty="0">
                <a:latin typeface="Calibri"/>
                <a:cs typeface="Calibri"/>
              </a:rPr>
              <a:t>grow </a:t>
            </a:r>
            <a:r>
              <a:rPr sz="2800" spc="-15" dirty="0">
                <a:latin typeface="Calibri"/>
                <a:cs typeface="Calibri"/>
              </a:rPr>
              <a:t>best </a:t>
            </a:r>
            <a:r>
              <a:rPr sz="2800" spc="-5" dirty="0">
                <a:latin typeface="Calibri"/>
                <a:cs typeface="Calibri"/>
              </a:rPr>
              <a:t>in the </a:t>
            </a:r>
            <a:r>
              <a:rPr sz="2800" spc="-10" dirty="0">
                <a:latin typeface="Calibri"/>
                <a:cs typeface="Calibri"/>
              </a:rPr>
              <a:t>presence </a:t>
            </a:r>
            <a:r>
              <a:rPr sz="2800" spc="-5" dirty="0">
                <a:latin typeface="Calibri"/>
                <a:cs typeface="Calibri"/>
              </a:rPr>
              <a:t>of </a:t>
            </a:r>
            <a:r>
              <a:rPr sz="2800" spc="-10" dirty="0">
                <a:latin typeface="Calibri"/>
                <a:cs typeface="Calibri"/>
              </a:rPr>
              <a:t>small  amounts </a:t>
            </a:r>
            <a:r>
              <a:rPr sz="2800" spc="-5" dirty="0">
                <a:latin typeface="Calibri"/>
                <a:cs typeface="Calibri"/>
              </a:rPr>
              <a:t>of </a:t>
            </a:r>
            <a:r>
              <a:rPr sz="2800" spc="-20" dirty="0">
                <a:latin typeface="Calibri"/>
                <a:cs typeface="Calibri"/>
              </a:rPr>
              <a:t>oxygen. Grow </a:t>
            </a:r>
            <a:r>
              <a:rPr sz="2800" spc="-10" dirty="0">
                <a:latin typeface="Calibri"/>
                <a:cs typeface="Calibri"/>
              </a:rPr>
              <a:t>below </a:t>
            </a:r>
            <a:r>
              <a:rPr sz="2800" spc="-5" dirty="0">
                <a:latin typeface="Calibri"/>
                <a:cs typeface="Calibri"/>
              </a:rPr>
              <a:t>the </a:t>
            </a:r>
            <a:r>
              <a:rPr sz="2800" spc="-15" dirty="0">
                <a:latin typeface="Calibri"/>
                <a:cs typeface="Calibri"/>
              </a:rPr>
              <a:t>surface </a:t>
            </a:r>
            <a:r>
              <a:rPr sz="2800" spc="-5" dirty="0">
                <a:latin typeface="Calibri"/>
                <a:cs typeface="Calibri"/>
              </a:rPr>
              <a:t>of the  </a:t>
            </a:r>
            <a:r>
              <a:rPr sz="2800" spc="-10" dirty="0">
                <a:latin typeface="Calibri"/>
                <a:cs typeface="Calibri"/>
              </a:rPr>
              <a:t>medium </a:t>
            </a:r>
            <a:r>
              <a:rPr sz="2800" dirty="0">
                <a:latin typeface="Calibri"/>
                <a:cs typeface="Calibri"/>
              </a:rPr>
              <a:t>E.g. </a:t>
            </a:r>
            <a:r>
              <a:rPr sz="2800" i="1" spc="-10" dirty="0">
                <a:latin typeface="Calibri"/>
                <a:cs typeface="Calibri"/>
              </a:rPr>
              <a:t>Campylobacter </a:t>
            </a:r>
            <a:r>
              <a:rPr sz="2800" i="1" spc="-5" dirty="0">
                <a:latin typeface="Calibri"/>
                <a:cs typeface="Calibri"/>
              </a:rPr>
              <a:t>spp.</a:t>
            </a:r>
            <a:r>
              <a:rPr sz="2800" spc="-5" dirty="0">
                <a:latin typeface="Calibri"/>
                <a:cs typeface="Calibri"/>
              </a:rPr>
              <a:t>, </a:t>
            </a:r>
            <a:r>
              <a:rPr sz="2800" i="1" spc="-10" dirty="0">
                <a:latin typeface="Calibri"/>
                <a:cs typeface="Calibri"/>
              </a:rPr>
              <a:t>Helicobacter</a:t>
            </a:r>
            <a:r>
              <a:rPr sz="2800" i="1" spc="95" dirty="0">
                <a:latin typeface="Calibri"/>
                <a:cs typeface="Calibri"/>
              </a:rPr>
              <a:t> </a:t>
            </a:r>
            <a:r>
              <a:rPr sz="2800" i="1" spc="-10" dirty="0">
                <a:latin typeface="Calibri"/>
                <a:cs typeface="Calibri"/>
              </a:rPr>
              <a:t>pylori</a:t>
            </a:r>
            <a:endParaRPr sz="2800">
              <a:latin typeface="Calibri"/>
              <a:cs typeface="Calibri"/>
            </a:endParaRPr>
          </a:p>
          <a:p>
            <a:pPr>
              <a:lnSpc>
                <a:spcPct val="100000"/>
              </a:lnSpc>
              <a:spcBef>
                <a:spcPts val="10"/>
              </a:spcBef>
            </a:pPr>
            <a:endParaRPr sz="3850">
              <a:latin typeface="Calibri"/>
              <a:cs typeface="Calibri"/>
            </a:endParaRPr>
          </a:p>
          <a:p>
            <a:pPr marL="355600" marR="5080" indent="-342900">
              <a:lnSpc>
                <a:spcPct val="100000"/>
              </a:lnSpc>
              <a:buFont typeface="Arial"/>
              <a:buChar char="•"/>
              <a:tabLst>
                <a:tab pos="354965" algn="l"/>
                <a:tab pos="355600" algn="l"/>
              </a:tabLst>
            </a:pPr>
            <a:r>
              <a:rPr sz="2800" b="1" spc="-10" dirty="0">
                <a:latin typeface="Calibri"/>
                <a:cs typeface="Calibri"/>
              </a:rPr>
              <a:t>Capnophiles </a:t>
            </a:r>
            <a:r>
              <a:rPr sz="2800" spc="-5" dirty="0">
                <a:solidFill>
                  <a:srgbClr val="FF0000"/>
                </a:solidFill>
                <a:latin typeface="Calibri"/>
                <a:cs typeface="Calibri"/>
              </a:rPr>
              <a:t>– </a:t>
            </a:r>
            <a:r>
              <a:rPr sz="2800" spc="-10" dirty="0">
                <a:solidFill>
                  <a:srgbClr val="FF0000"/>
                </a:solidFill>
                <a:latin typeface="Calibri"/>
                <a:cs typeface="Calibri"/>
              </a:rPr>
              <a:t>Carbon </a:t>
            </a:r>
            <a:r>
              <a:rPr sz="2800" spc="-20" dirty="0">
                <a:solidFill>
                  <a:srgbClr val="FF0000"/>
                </a:solidFill>
                <a:latin typeface="Calibri"/>
                <a:cs typeface="Calibri"/>
              </a:rPr>
              <a:t>dioxide </a:t>
            </a:r>
            <a:r>
              <a:rPr sz="2800" spc="-10" dirty="0">
                <a:solidFill>
                  <a:srgbClr val="FF0000"/>
                </a:solidFill>
                <a:latin typeface="Calibri"/>
                <a:cs typeface="Calibri"/>
              </a:rPr>
              <a:t>loving </a:t>
            </a:r>
            <a:r>
              <a:rPr sz="2800" spc="-15" dirty="0">
                <a:solidFill>
                  <a:srgbClr val="FF0000"/>
                </a:solidFill>
                <a:latin typeface="Calibri"/>
                <a:cs typeface="Calibri"/>
              </a:rPr>
              <a:t>organisms </a:t>
            </a:r>
            <a:r>
              <a:rPr sz="2800" spc="-10" dirty="0">
                <a:solidFill>
                  <a:srgbClr val="FF0000"/>
                </a:solidFill>
                <a:latin typeface="Calibri"/>
                <a:cs typeface="Calibri"/>
              </a:rPr>
              <a:t>thrive </a:t>
            </a:r>
            <a:r>
              <a:rPr sz="2800" spc="-5" dirty="0">
                <a:solidFill>
                  <a:srgbClr val="FF0000"/>
                </a:solidFill>
                <a:latin typeface="Calibri"/>
                <a:cs typeface="Calibri"/>
              </a:rPr>
              <a:t>in  </a:t>
            </a:r>
            <a:r>
              <a:rPr sz="2800" spc="-10" dirty="0">
                <a:solidFill>
                  <a:srgbClr val="FF0000"/>
                </a:solidFill>
                <a:latin typeface="Calibri"/>
                <a:cs typeface="Calibri"/>
              </a:rPr>
              <a:t>conditions </a:t>
            </a:r>
            <a:r>
              <a:rPr sz="2800" spc="-5" dirty="0">
                <a:solidFill>
                  <a:srgbClr val="FF0000"/>
                </a:solidFill>
                <a:latin typeface="Calibri"/>
                <a:cs typeface="Calibri"/>
              </a:rPr>
              <a:t>of </a:t>
            </a:r>
            <a:r>
              <a:rPr sz="2800" spc="-10" dirty="0">
                <a:solidFill>
                  <a:srgbClr val="FF0000"/>
                </a:solidFill>
                <a:latin typeface="Calibri"/>
                <a:cs typeface="Calibri"/>
              </a:rPr>
              <a:t>low </a:t>
            </a:r>
            <a:r>
              <a:rPr sz="2800" spc="-25" dirty="0">
                <a:solidFill>
                  <a:srgbClr val="FF0000"/>
                </a:solidFill>
                <a:latin typeface="Calibri"/>
                <a:cs typeface="Calibri"/>
              </a:rPr>
              <a:t>oxygen </a:t>
            </a:r>
            <a:r>
              <a:rPr sz="2800" spc="-5" dirty="0">
                <a:solidFill>
                  <a:srgbClr val="FF0000"/>
                </a:solidFill>
                <a:latin typeface="Calibri"/>
                <a:cs typeface="Calibri"/>
              </a:rPr>
              <a:t>and </a:t>
            </a:r>
            <a:r>
              <a:rPr sz="2800" spc="-10" dirty="0">
                <a:solidFill>
                  <a:srgbClr val="FF0000"/>
                </a:solidFill>
                <a:latin typeface="Calibri"/>
                <a:cs typeface="Calibri"/>
              </a:rPr>
              <a:t>high carbon </a:t>
            </a:r>
            <a:r>
              <a:rPr sz="2800" spc="-20" dirty="0">
                <a:solidFill>
                  <a:srgbClr val="FF0000"/>
                </a:solidFill>
                <a:latin typeface="Calibri"/>
                <a:cs typeface="Calibri"/>
              </a:rPr>
              <a:t>dioxide  </a:t>
            </a:r>
            <a:r>
              <a:rPr sz="2800" spc="-15" dirty="0">
                <a:solidFill>
                  <a:srgbClr val="FF0000"/>
                </a:solidFill>
                <a:latin typeface="Calibri"/>
                <a:cs typeface="Calibri"/>
              </a:rPr>
              <a:t>concentration. </a:t>
            </a:r>
            <a:r>
              <a:rPr sz="2800" spc="-5" dirty="0">
                <a:solidFill>
                  <a:srgbClr val="FF0000"/>
                </a:solidFill>
                <a:latin typeface="Calibri"/>
                <a:cs typeface="Calibri"/>
              </a:rPr>
              <a:t>Eg </a:t>
            </a:r>
            <a:r>
              <a:rPr sz="2800" i="1" spc="-10" dirty="0">
                <a:latin typeface="Calibri"/>
                <a:cs typeface="Calibri"/>
              </a:rPr>
              <a:t>Haemophilus</a:t>
            </a:r>
            <a:r>
              <a:rPr sz="2800" i="1" spc="60" dirty="0">
                <a:latin typeface="Calibri"/>
                <a:cs typeface="Calibri"/>
              </a:rPr>
              <a:t> </a:t>
            </a:r>
            <a:r>
              <a:rPr sz="2800" i="1" spc="-15" dirty="0">
                <a:latin typeface="Calibri"/>
                <a:cs typeface="Calibri"/>
              </a:rPr>
              <a:t>influenzae</a:t>
            </a:r>
            <a:endParaRPr sz="2800">
              <a:latin typeface="Calibri"/>
              <a:cs typeface="Calibri"/>
            </a:endParaRPr>
          </a:p>
          <a:p>
            <a:pPr>
              <a:lnSpc>
                <a:spcPct val="100000"/>
              </a:lnSpc>
              <a:spcBef>
                <a:spcPts val="5"/>
              </a:spcBef>
              <a:buFont typeface="Arial"/>
              <a:buChar char="•"/>
            </a:pPr>
            <a:endParaRPr sz="3850">
              <a:latin typeface="Calibri"/>
              <a:cs typeface="Calibri"/>
            </a:endParaRPr>
          </a:p>
          <a:p>
            <a:pPr marL="355600" marR="179070" indent="-342900">
              <a:lnSpc>
                <a:spcPct val="100000"/>
              </a:lnSpc>
              <a:buFont typeface="Arial"/>
              <a:buChar char="•"/>
              <a:tabLst>
                <a:tab pos="354965" algn="l"/>
                <a:tab pos="355600" algn="l"/>
              </a:tabLst>
            </a:pPr>
            <a:r>
              <a:rPr sz="2800" b="1" spc="-20" dirty="0">
                <a:latin typeface="Calibri"/>
                <a:cs typeface="Calibri"/>
              </a:rPr>
              <a:t>Facultative </a:t>
            </a:r>
            <a:r>
              <a:rPr sz="2800" b="1" spc="-10" dirty="0">
                <a:latin typeface="Calibri"/>
                <a:cs typeface="Calibri"/>
              </a:rPr>
              <a:t>anaerobes </a:t>
            </a:r>
            <a:r>
              <a:rPr sz="2800" b="1" spc="-5" dirty="0">
                <a:latin typeface="Calibri"/>
                <a:cs typeface="Calibri"/>
              </a:rPr>
              <a:t>- </a:t>
            </a:r>
            <a:r>
              <a:rPr sz="2800" spc="-10" dirty="0">
                <a:latin typeface="Calibri"/>
                <a:cs typeface="Calibri"/>
              </a:rPr>
              <a:t>Carry out </a:t>
            </a:r>
            <a:r>
              <a:rPr sz="2800" spc="-15" dirty="0">
                <a:latin typeface="Calibri"/>
                <a:cs typeface="Calibri"/>
              </a:rPr>
              <a:t>aerobic </a:t>
            </a:r>
            <a:r>
              <a:rPr sz="2800" spc="-10" dirty="0">
                <a:latin typeface="Calibri"/>
                <a:cs typeface="Calibri"/>
              </a:rPr>
              <a:t>metabolism  </a:t>
            </a:r>
            <a:r>
              <a:rPr sz="2800" spc="-5" dirty="0">
                <a:latin typeface="Calibri"/>
                <a:cs typeface="Calibri"/>
              </a:rPr>
              <a:t>when </a:t>
            </a:r>
            <a:r>
              <a:rPr sz="2800" spc="-25" dirty="0">
                <a:latin typeface="Calibri"/>
                <a:cs typeface="Calibri"/>
              </a:rPr>
              <a:t>oxygen </a:t>
            </a:r>
            <a:r>
              <a:rPr sz="2800" spc="-5" dirty="0">
                <a:latin typeface="Calibri"/>
                <a:cs typeface="Calibri"/>
              </a:rPr>
              <a:t>is </a:t>
            </a:r>
            <a:r>
              <a:rPr sz="2800" spc="-15" dirty="0">
                <a:latin typeface="Calibri"/>
                <a:cs typeface="Calibri"/>
              </a:rPr>
              <a:t>present </a:t>
            </a:r>
            <a:r>
              <a:rPr sz="2800" spc="-10" dirty="0">
                <a:latin typeface="Calibri"/>
                <a:cs typeface="Calibri"/>
              </a:rPr>
              <a:t>but shift </a:t>
            </a:r>
            <a:r>
              <a:rPr sz="2800" spc="-20" dirty="0">
                <a:latin typeface="Calibri"/>
                <a:cs typeface="Calibri"/>
              </a:rPr>
              <a:t>to </a:t>
            </a:r>
            <a:r>
              <a:rPr sz="2800" spc="-10" dirty="0">
                <a:latin typeface="Calibri"/>
                <a:cs typeface="Calibri"/>
              </a:rPr>
              <a:t>anaerobic  metabolism </a:t>
            </a:r>
            <a:r>
              <a:rPr sz="2800" spc="-5" dirty="0">
                <a:latin typeface="Calibri"/>
                <a:cs typeface="Calibri"/>
              </a:rPr>
              <a:t>when </a:t>
            </a:r>
            <a:r>
              <a:rPr sz="2800" spc="-25" dirty="0">
                <a:latin typeface="Calibri"/>
                <a:cs typeface="Calibri"/>
              </a:rPr>
              <a:t>oxygen </a:t>
            </a:r>
            <a:r>
              <a:rPr sz="2800" spc="-5" dirty="0">
                <a:latin typeface="Calibri"/>
                <a:cs typeface="Calibri"/>
              </a:rPr>
              <a:t>is </a:t>
            </a:r>
            <a:r>
              <a:rPr sz="2800" spc="-15" dirty="0">
                <a:latin typeface="Calibri"/>
                <a:cs typeface="Calibri"/>
              </a:rPr>
              <a:t>absent </a:t>
            </a:r>
            <a:r>
              <a:rPr sz="2800" dirty="0">
                <a:latin typeface="Calibri"/>
                <a:cs typeface="Calibri"/>
              </a:rPr>
              <a:t>e.g. </a:t>
            </a:r>
            <a:r>
              <a:rPr sz="2800" i="1" spc="-15" dirty="0">
                <a:latin typeface="Calibri"/>
                <a:cs typeface="Calibri"/>
              </a:rPr>
              <a:t>Staphylococcus  </a:t>
            </a:r>
            <a:r>
              <a:rPr sz="2800" spc="-5" dirty="0">
                <a:latin typeface="Calibri"/>
                <a:cs typeface="Calibri"/>
              </a:rPr>
              <a:t>and </a:t>
            </a:r>
            <a:r>
              <a:rPr sz="2800" i="1" spc="-5" dirty="0">
                <a:latin typeface="Calibri"/>
                <a:cs typeface="Calibri"/>
              </a:rPr>
              <a:t>E.</a:t>
            </a:r>
            <a:r>
              <a:rPr sz="2800" i="1" spc="15" dirty="0">
                <a:latin typeface="Calibri"/>
                <a:cs typeface="Calibri"/>
              </a:rPr>
              <a:t> </a:t>
            </a:r>
            <a:r>
              <a:rPr sz="2800" i="1" spc="-15" dirty="0">
                <a:latin typeface="Calibri"/>
                <a:cs typeface="Calibri"/>
              </a:rPr>
              <a:t>coli</a:t>
            </a:r>
            <a:endParaRPr sz="28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75564"/>
            <a:ext cx="8387080" cy="4976495"/>
          </a:xfrm>
          <a:prstGeom prst="rect">
            <a:avLst/>
          </a:prstGeom>
        </p:spPr>
        <p:txBody>
          <a:bodyPr vert="horz" wrap="square" lIns="0" tIns="12065" rIns="0" bIns="0" rtlCol="0">
            <a:spAutoFit/>
          </a:bodyPr>
          <a:lstStyle/>
          <a:p>
            <a:pPr marL="355600" marR="125730" indent="-342900">
              <a:lnSpc>
                <a:spcPct val="100000"/>
              </a:lnSpc>
              <a:spcBef>
                <a:spcPts val="95"/>
              </a:spcBef>
              <a:buFont typeface="Arial"/>
              <a:buChar char="•"/>
              <a:tabLst>
                <a:tab pos="354965" algn="l"/>
                <a:tab pos="355600" algn="l"/>
              </a:tabLst>
            </a:pPr>
            <a:r>
              <a:rPr sz="2800" b="1" spc="-20" dirty="0">
                <a:latin typeface="Calibri"/>
                <a:cs typeface="Calibri"/>
              </a:rPr>
              <a:t>Aerotolerant </a:t>
            </a:r>
            <a:r>
              <a:rPr sz="2800" b="1" spc="-10" dirty="0">
                <a:latin typeface="Calibri"/>
                <a:cs typeface="Calibri"/>
              </a:rPr>
              <a:t>anaerobe: </a:t>
            </a:r>
            <a:r>
              <a:rPr sz="2800" spc="-5" dirty="0">
                <a:latin typeface="Calibri"/>
                <a:cs typeface="Calibri"/>
              </a:rPr>
              <a:t>Can </a:t>
            </a:r>
            <a:r>
              <a:rPr sz="2800" spc="-10" dirty="0">
                <a:latin typeface="Calibri"/>
                <a:cs typeface="Calibri"/>
              </a:rPr>
              <a:t>survive </a:t>
            </a:r>
            <a:r>
              <a:rPr sz="2800" spc="-5" dirty="0">
                <a:latin typeface="Calibri"/>
                <a:cs typeface="Calibri"/>
              </a:rPr>
              <a:t>in the </a:t>
            </a:r>
            <a:r>
              <a:rPr sz="2800" spc="-10" dirty="0">
                <a:latin typeface="Calibri"/>
                <a:cs typeface="Calibri"/>
              </a:rPr>
              <a:t>presence of  </a:t>
            </a:r>
            <a:r>
              <a:rPr sz="2800" spc="-25" dirty="0">
                <a:latin typeface="Calibri"/>
                <a:cs typeface="Calibri"/>
              </a:rPr>
              <a:t>oxygen </a:t>
            </a:r>
            <a:r>
              <a:rPr sz="2800" spc="-10" dirty="0">
                <a:latin typeface="Calibri"/>
                <a:cs typeface="Calibri"/>
              </a:rPr>
              <a:t>but does not use </a:t>
            </a:r>
            <a:r>
              <a:rPr sz="2800" spc="-5" dirty="0">
                <a:latin typeface="Calibri"/>
                <a:cs typeface="Calibri"/>
              </a:rPr>
              <a:t>it </a:t>
            </a:r>
            <a:r>
              <a:rPr sz="2800" spc="-10" dirty="0">
                <a:latin typeface="Calibri"/>
                <a:cs typeface="Calibri"/>
              </a:rPr>
              <a:t>in </a:t>
            </a:r>
            <a:r>
              <a:rPr sz="2800" spc="-5" dirty="0">
                <a:latin typeface="Calibri"/>
                <a:cs typeface="Calibri"/>
              </a:rPr>
              <a:t>their </a:t>
            </a:r>
            <a:r>
              <a:rPr sz="2800" spc="-10" dirty="0">
                <a:latin typeface="Calibri"/>
                <a:cs typeface="Calibri"/>
              </a:rPr>
              <a:t>metabolism </a:t>
            </a:r>
            <a:r>
              <a:rPr sz="2800" dirty="0">
                <a:latin typeface="Calibri"/>
                <a:cs typeface="Calibri"/>
              </a:rPr>
              <a:t>e.g.  </a:t>
            </a:r>
            <a:r>
              <a:rPr sz="2800" i="1" spc="-10" dirty="0">
                <a:latin typeface="Calibri"/>
                <a:cs typeface="Calibri"/>
              </a:rPr>
              <a:t>Lactobacillus</a:t>
            </a:r>
            <a:endParaRPr sz="2800">
              <a:latin typeface="Calibri"/>
              <a:cs typeface="Calibri"/>
            </a:endParaRPr>
          </a:p>
          <a:p>
            <a:pPr marL="355600" marR="116839" indent="-342900">
              <a:lnSpc>
                <a:spcPct val="100000"/>
              </a:lnSpc>
              <a:spcBef>
                <a:spcPts val="675"/>
              </a:spcBef>
              <a:buFont typeface="Arial"/>
              <a:buChar char="•"/>
              <a:tabLst>
                <a:tab pos="354965" algn="l"/>
                <a:tab pos="355600" algn="l"/>
              </a:tabLst>
            </a:pPr>
            <a:r>
              <a:rPr sz="2800" b="1" spc="-20" dirty="0">
                <a:latin typeface="Calibri"/>
                <a:cs typeface="Calibri"/>
              </a:rPr>
              <a:t>Obligate </a:t>
            </a:r>
            <a:r>
              <a:rPr sz="2800" b="1" spc="-10" dirty="0">
                <a:latin typeface="Calibri"/>
                <a:cs typeface="Calibri"/>
              </a:rPr>
              <a:t>anaerobes: </a:t>
            </a:r>
            <a:r>
              <a:rPr sz="2800" spc="-20" dirty="0">
                <a:latin typeface="Calibri"/>
                <a:cs typeface="Calibri"/>
              </a:rPr>
              <a:t>Are </a:t>
            </a:r>
            <a:r>
              <a:rPr sz="2800" spc="-5" dirty="0">
                <a:latin typeface="Calibri"/>
                <a:cs typeface="Calibri"/>
              </a:rPr>
              <a:t>killed not </a:t>
            </a:r>
            <a:r>
              <a:rPr sz="2800" spc="-15" dirty="0">
                <a:latin typeface="Calibri"/>
                <a:cs typeface="Calibri"/>
              </a:rPr>
              <a:t>by </a:t>
            </a:r>
            <a:r>
              <a:rPr sz="2800" spc="-10" dirty="0">
                <a:latin typeface="Calibri"/>
                <a:cs typeface="Calibri"/>
              </a:rPr>
              <a:t>gaseous </a:t>
            </a:r>
            <a:r>
              <a:rPr sz="2800" spc="-25" dirty="0">
                <a:latin typeface="Calibri"/>
                <a:cs typeface="Calibri"/>
              </a:rPr>
              <a:t>oxygen  </a:t>
            </a:r>
            <a:r>
              <a:rPr sz="2800" spc="-10" dirty="0">
                <a:latin typeface="Calibri"/>
                <a:cs typeface="Calibri"/>
              </a:rPr>
              <a:t>but </a:t>
            </a:r>
            <a:r>
              <a:rPr sz="2800" spc="-15" dirty="0">
                <a:latin typeface="Calibri"/>
                <a:cs typeface="Calibri"/>
              </a:rPr>
              <a:t>by </a:t>
            </a:r>
            <a:r>
              <a:rPr sz="2800" spc="-5" dirty="0">
                <a:latin typeface="Calibri"/>
                <a:cs typeface="Calibri"/>
              </a:rPr>
              <a:t>a highly </a:t>
            </a:r>
            <a:r>
              <a:rPr sz="2800" spc="-15" dirty="0">
                <a:latin typeface="Calibri"/>
                <a:cs typeface="Calibri"/>
              </a:rPr>
              <a:t>reactive </a:t>
            </a:r>
            <a:r>
              <a:rPr sz="2800" spc="-5" dirty="0">
                <a:latin typeface="Calibri"/>
                <a:cs typeface="Calibri"/>
              </a:rPr>
              <a:t>and </a:t>
            </a:r>
            <a:r>
              <a:rPr sz="2800" spc="-25" dirty="0">
                <a:latin typeface="Calibri"/>
                <a:cs typeface="Calibri"/>
              </a:rPr>
              <a:t>toxic form </a:t>
            </a:r>
            <a:r>
              <a:rPr sz="2800" spc="-5" dirty="0">
                <a:latin typeface="Calibri"/>
                <a:cs typeface="Calibri"/>
              </a:rPr>
              <a:t>of </a:t>
            </a:r>
            <a:r>
              <a:rPr sz="2800" spc="-25" dirty="0">
                <a:latin typeface="Calibri"/>
                <a:cs typeface="Calibri"/>
              </a:rPr>
              <a:t>oxygen </a:t>
            </a:r>
            <a:r>
              <a:rPr sz="2800" spc="-10" dirty="0">
                <a:latin typeface="Calibri"/>
                <a:cs typeface="Calibri"/>
              </a:rPr>
              <a:t>called </a:t>
            </a:r>
            <a:r>
              <a:rPr sz="2800" spc="-10" dirty="0">
                <a:solidFill>
                  <a:srgbClr val="FF0000"/>
                </a:solidFill>
                <a:latin typeface="Calibri"/>
                <a:cs typeface="Calibri"/>
              </a:rPr>
              <a:t> </a:t>
            </a:r>
            <a:r>
              <a:rPr sz="2800" spc="-20" dirty="0">
                <a:solidFill>
                  <a:srgbClr val="FF0000"/>
                </a:solidFill>
                <a:latin typeface="Calibri"/>
                <a:cs typeface="Calibri"/>
              </a:rPr>
              <a:t>superoxide</a:t>
            </a:r>
            <a:endParaRPr sz="2800">
              <a:latin typeface="Calibri"/>
              <a:cs typeface="Calibri"/>
            </a:endParaRPr>
          </a:p>
          <a:p>
            <a:pPr marL="355600" marR="109220" indent="-342900">
              <a:lnSpc>
                <a:spcPct val="100000"/>
              </a:lnSpc>
              <a:spcBef>
                <a:spcPts val="675"/>
              </a:spcBef>
              <a:buFont typeface="Arial"/>
              <a:buChar char="•"/>
              <a:tabLst>
                <a:tab pos="354965" algn="l"/>
                <a:tab pos="355600" algn="l"/>
              </a:tabLst>
            </a:pPr>
            <a:r>
              <a:rPr sz="2800" spc="-20" dirty="0">
                <a:latin typeface="Calibri"/>
                <a:cs typeface="Calibri"/>
              </a:rPr>
              <a:t>Superoxide </a:t>
            </a:r>
            <a:r>
              <a:rPr sz="2800" spc="-5" dirty="0">
                <a:latin typeface="Calibri"/>
                <a:cs typeface="Calibri"/>
              </a:rPr>
              <a:t>is </a:t>
            </a:r>
            <a:r>
              <a:rPr sz="2800" spc="-15" dirty="0">
                <a:latin typeface="Calibri"/>
                <a:cs typeface="Calibri"/>
              </a:rPr>
              <a:t>formed by </a:t>
            </a:r>
            <a:r>
              <a:rPr sz="2800" spc="-10" dirty="0">
                <a:latin typeface="Calibri"/>
                <a:cs typeface="Calibri"/>
              </a:rPr>
              <a:t>certain </a:t>
            </a:r>
            <a:r>
              <a:rPr sz="2800" spc="-20" dirty="0">
                <a:latin typeface="Calibri"/>
                <a:cs typeface="Calibri"/>
              </a:rPr>
              <a:t>oxidative </a:t>
            </a:r>
            <a:r>
              <a:rPr sz="2800" spc="-10" dirty="0">
                <a:latin typeface="Calibri"/>
                <a:cs typeface="Calibri"/>
              </a:rPr>
              <a:t>enzymes </a:t>
            </a:r>
            <a:r>
              <a:rPr sz="2800" spc="-5" dirty="0">
                <a:latin typeface="Calibri"/>
                <a:cs typeface="Calibri"/>
              </a:rPr>
              <a:t>and  is </a:t>
            </a:r>
            <a:r>
              <a:rPr sz="2800" spc="-20" dirty="0">
                <a:latin typeface="Calibri"/>
                <a:cs typeface="Calibri"/>
              </a:rPr>
              <a:t>converted to </a:t>
            </a:r>
            <a:r>
              <a:rPr sz="2800" spc="-5" dirty="0">
                <a:latin typeface="Calibri"/>
                <a:cs typeface="Calibri"/>
              </a:rPr>
              <a:t>molecular </a:t>
            </a:r>
            <a:r>
              <a:rPr sz="2800" spc="-25" dirty="0">
                <a:latin typeface="Calibri"/>
                <a:cs typeface="Calibri"/>
              </a:rPr>
              <a:t>oxygen </a:t>
            </a:r>
            <a:r>
              <a:rPr sz="2800" spc="-5" dirty="0">
                <a:latin typeface="Calibri"/>
                <a:cs typeface="Calibri"/>
              </a:rPr>
              <a:t>and </a:t>
            </a:r>
            <a:r>
              <a:rPr sz="2800" spc="-25" dirty="0">
                <a:latin typeface="Calibri"/>
                <a:cs typeface="Calibri"/>
              </a:rPr>
              <a:t>toxic </a:t>
            </a:r>
            <a:r>
              <a:rPr sz="2800" spc="-30" dirty="0">
                <a:latin typeface="Calibri"/>
                <a:cs typeface="Calibri"/>
              </a:rPr>
              <a:t>hydrogen  </a:t>
            </a:r>
            <a:r>
              <a:rPr sz="2800" spc="-25" dirty="0">
                <a:latin typeface="Calibri"/>
                <a:cs typeface="Calibri"/>
              </a:rPr>
              <a:t>peroxide </a:t>
            </a:r>
            <a:r>
              <a:rPr sz="2800" spc="-15" dirty="0">
                <a:latin typeface="Calibri"/>
                <a:cs typeface="Calibri"/>
              </a:rPr>
              <a:t>by </a:t>
            </a:r>
            <a:r>
              <a:rPr sz="2800" spc="-5" dirty="0">
                <a:latin typeface="Calibri"/>
                <a:cs typeface="Calibri"/>
              </a:rPr>
              <a:t>an </a:t>
            </a:r>
            <a:r>
              <a:rPr sz="2800" spc="-10" dirty="0">
                <a:latin typeface="Calibri"/>
                <a:cs typeface="Calibri"/>
              </a:rPr>
              <a:t>enzyme called </a:t>
            </a:r>
            <a:r>
              <a:rPr sz="2800" spc="-20" dirty="0">
                <a:solidFill>
                  <a:srgbClr val="FF0000"/>
                </a:solidFill>
                <a:latin typeface="Calibri"/>
                <a:cs typeface="Calibri"/>
              </a:rPr>
              <a:t>superoxide</a:t>
            </a:r>
            <a:r>
              <a:rPr sz="2800" spc="190" dirty="0">
                <a:solidFill>
                  <a:srgbClr val="FF0000"/>
                </a:solidFill>
                <a:latin typeface="Calibri"/>
                <a:cs typeface="Calibri"/>
              </a:rPr>
              <a:t> </a:t>
            </a:r>
            <a:r>
              <a:rPr sz="2800" spc="-15" dirty="0">
                <a:solidFill>
                  <a:srgbClr val="FF0000"/>
                </a:solidFill>
                <a:latin typeface="Calibri"/>
                <a:cs typeface="Calibri"/>
              </a:rPr>
              <a:t>dismutase</a:t>
            </a:r>
            <a:endParaRPr sz="2800">
              <a:latin typeface="Calibri"/>
              <a:cs typeface="Calibri"/>
            </a:endParaRPr>
          </a:p>
          <a:p>
            <a:pPr marL="355600" marR="5080" indent="-342900">
              <a:lnSpc>
                <a:spcPct val="100000"/>
              </a:lnSpc>
              <a:spcBef>
                <a:spcPts val="675"/>
              </a:spcBef>
              <a:buFont typeface="Arial"/>
              <a:buChar char="•"/>
              <a:tabLst>
                <a:tab pos="354965" algn="l"/>
                <a:tab pos="355600" algn="l"/>
              </a:tabLst>
            </a:pPr>
            <a:r>
              <a:rPr sz="2800" spc="-20" dirty="0">
                <a:solidFill>
                  <a:srgbClr val="FF0000"/>
                </a:solidFill>
                <a:latin typeface="Calibri"/>
                <a:cs typeface="Calibri"/>
              </a:rPr>
              <a:t>Hydrogen </a:t>
            </a:r>
            <a:r>
              <a:rPr sz="2800" spc="-25" dirty="0">
                <a:solidFill>
                  <a:srgbClr val="FF0000"/>
                </a:solidFill>
                <a:latin typeface="Calibri"/>
                <a:cs typeface="Calibri"/>
              </a:rPr>
              <a:t>peroxide </a:t>
            </a:r>
            <a:r>
              <a:rPr sz="2800" spc="-5" dirty="0">
                <a:solidFill>
                  <a:srgbClr val="FF0000"/>
                </a:solidFill>
                <a:latin typeface="Calibri"/>
                <a:cs typeface="Calibri"/>
              </a:rPr>
              <a:t>is </a:t>
            </a:r>
            <a:r>
              <a:rPr sz="2800" spc="-20" dirty="0">
                <a:solidFill>
                  <a:srgbClr val="FF0000"/>
                </a:solidFill>
                <a:latin typeface="Calibri"/>
                <a:cs typeface="Calibri"/>
              </a:rPr>
              <a:t>converted to water </a:t>
            </a:r>
            <a:r>
              <a:rPr sz="2800" spc="-5" dirty="0">
                <a:solidFill>
                  <a:srgbClr val="FF0000"/>
                </a:solidFill>
                <a:latin typeface="Calibri"/>
                <a:cs typeface="Calibri"/>
              </a:rPr>
              <a:t>and molecular  </a:t>
            </a:r>
            <a:r>
              <a:rPr sz="2800" spc="-25" dirty="0">
                <a:solidFill>
                  <a:srgbClr val="FF0000"/>
                </a:solidFill>
                <a:latin typeface="Calibri"/>
                <a:cs typeface="Calibri"/>
              </a:rPr>
              <a:t>oxygen </a:t>
            </a:r>
            <a:r>
              <a:rPr sz="2800" spc="-15" dirty="0">
                <a:solidFill>
                  <a:srgbClr val="FF0000"/>
                </a:solidFill>
                <a:latin typeface="Calibri"/>
                <a:cs typeface="Calibri"/>
              </a:rPr>
              <a:t>by </a:t>
            </a:r>
            <a:r>
              <a:rPr sz="2800" spc="-5" dirty="0">
                <a:solidFill>
                  <a:srgbClr val="FF0000"/>
                </a:solidFill>
                <a:latin typeface="Calibri"/>
                <a:cs typeface="Calibri"/>
              </a:rPr>
              <a:t>the </a:t>
            </a:r>
            <a:r>
              <a:rPr sz="2800" spc="-10" dirty="0">
                <a:solidFill>
                  <a:srgbClr val="FF0000"/>
                </a:solidFill>
                <a:latin typeface="Calibri"/>
                <a:cs typeface="Calibri"/>
              </a:rPr>
              <a:t>enzyme</a:t>
            </a:r>
            <a:r>
              <a:rPr sz="2800" spc="55" dirty="0">
                <a:solidFill>
                  <a:srgbClr val="FF0000"/>
                </a:solidFill>
                <a:latin typeface="Calibri"/>
                <a:cs typeface="Calibri"/>
              </a:rPr>
              <a:t> </a:t>
            </a:r>
            <a:r>
              <a:rPr sz="2800" spc="-15" dirty="0">
                <a:solidFill>
                  <a:srgbClr val="FF0000"/>
                </a:solidFill>
                <a:latin typeface="Calibri"/>
                <a:cs typeface="Calibri"/>
              </a:rPr>
              <a:t>catalase.</a:t>
            </a:r>
            <a:endParaRPr sz="28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341500" y="191261"/>
            <a:ext cx="6461125" cy="574040"/>
          </a:xfrm>
          <a:prstGeom prst="rect">
            <a:avLst/>
          </a:prstGeom>
        </p:spPr>
        <p:txBody>
          <a:bodyPr vert="horz" wrap="square" lIns="0" tIns="12700" rIns="0" bIns="0" rtlCol="0">
            <a:spAutoFit/>
          </a:bodyPr>
          <a:lstStyle/>
          <a:p>
            <a:pPr marL="12700">
              <a:lnSpc>
                <a:spcPct val="100000"/>
              </a:lnSpc>
              <a:spcBef>
                <a:spcPts val="100"/>
              </a:spcBef>
            </a:pPr>
            <a:r>
              <a:rPr spc="-15" dirty="0"/>
              <a:t>Requirements </a:t>
            </a:r>
            <a:r>
              <a:rPr spc="-25" dirty="0"/>
              <a:t>for </a:t>
            </a:r>
            <a:r>
              <a:rPr spc="-10" dirty="0"/>
              <a:t>practical</a:t>
            </a:r>
            <a:r>
              <a:rPr spc="-25" dirty="0"/>
              <a:t> </a:t>
            </a:r>
            <a:r>
              <a:rPr dirty="0"/>
              <a:t>classes</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383540" y="1436573"/>
            <a:ext cx="8455025" cy="3610610"/>
          </a:xfrm>
          <a:prstGeom prst="rect">
            <a:avLst/>
          </a:prstGeom>
        </p:spPr>
        <p:txBody>
          <a:bodyPr vert="horz" wrap="square" lIns="0" tIns="12065" rIns="0" bIns="0" rtlCol="0">
            <a:spAutoFit/>
          </a:bodyPr>
          <a:lstStyle/>
          <a:p>
            <a:pPr marL="355600" marR="5080" indent="-342900" algn="just">
              <a:lnSpc>
                <a:spcPct val="100000"/>
              </a:lnSpc>
              <a:spcBef>
                <a:spcPts val="95"/>
              </a:spcBef>
              <a:buFont typeface="Wingdings"/>
              <a:buChar char=""/>
              <a:tabLst>
                <a:tab pos="355600" algn="l"/>
              </a:tabLst>
            </a:pPr>
            <a:r>
              <a:rPr sz="2800" spc="-5" dirty="0">
                <a:latin typeface="Calibri"/>
                <a:cs typeface="Calibri"/>
              </a:rPr>
              <a:t>A </a:t>
            </a:r>
            <a:r>
              <a:rPr sz="2800" b="1" spc="-10" dirty="0">
                <a:latin typeface="Calibri"/>
                <a:cs typeface="Calibri"/>
              </a:rPr>
              <a:t>Laboratory </a:t>
            </a:r>
            <a:r>
              <a:rPr sz="2800" b="1" spc="-5" dirty="0">
                <a:latin typeface="Calibri"/>
                <a:cs typeface="Calibri"/>
              </a:rPr>
              <a:t>(practical) file </a:t>
            </a:r>
            <a:r>
              <a:rPr sz="2800" spc="-10" dirty="0">
                <a:latin typeface="Calibri"/>
                <a:cs typeface="Calibri"/>
              </a:rPr>
              <a:t>is essential. </a:t>
            </a:r>
            <a:r>
              <a:rPr sz="2800" spc="-20" dirty="0">
                <a:latin typeface="Calibri"/>
                <a:cs typeface="Calibri"/>
              </a:rPr>
              <a:t>Any </a:t>
            </a:r>
            <a:r>
              <a:rPr sz="2800" spc="-15" dirty="0">
                <a:latin typeface="Calibri"/>
                <a:cs typeface="Calibri"/>
              </a:rPr>
              <a:t>hard cover  </a:t>
            </a:r>
            <a:r>
              <a:rPr sz="2800" spc="-10" dirty="0">
                <a:latin typeface="Calibri"/>
                <a:cs typeface="Calibri"/>
              </a:rPr>
              <a:t>file </a:t>
            </a:r>
            <a:r>
              <a:rPr sz="2800" spc="-5" dirty="0">
                <a:latin typeface="Calibri"/>
                <a:cs typeface="Calibri"/>
              </a:rPr>
              <a:t>with A4 paper </a:t>
            </a:r>
            <a:r>
              <a:rPr sz="2800" spc="-15" dirty="0">
                <a:latin typeface="Calibri"/>
                <a:cs typeface="Calibri"/>
              </a:rPr>
              <a:t>to </a:t>
            </a:r>
            <a:r>
              <a:rPr sz="2800" spc="-5" dirty="0">
                <a:latin typeface="Calibri"/>
                <a:cs typeface="Calibri"/>
              </a:rPr>
              <a:t>fit will be </a:t>
            </a:r>
            <a:r>
              <a:rPr sz="2800" spc="-10" dirty="0">
                <a:latin typeface="Calibri"/>
                <a:cs typeface="Calibri"/>
              </a:rPr>
              <a:t>appropriate. </a:t>
            </a:r>
            <a:r>
              <a:rPr sz="2800" spc="-5" dirty="0">
                <a:latin typeface="Calibri"/>
                <a:cs typeface="Calibri"/>
              </a:rPr>
              <a:t>In </a:t>
            </a:r>
            <a:r>
              <a:rPr sz="2800" spc="-10" dirty="0">
                <a:latin typeface="Calibri"/>
                <a:cs typeface="Calibri"/>
              </a:rPr>
              <a:t>it </a:t>
            </a:r>
            <a:r>
              <a:rPr sz="2800" spc="-25" dirty="0">
                <a:latin typeface="Calibri"/>
                <a:cs typeface="Calibri"/>
              </a:rPr>
              <a:t>you  </a:t>
            </a:r>
            <a:r>
              <a:rPr sz="2800" spc="-5" dirty="0">
                <a:latin typeface="Calibri"/>
                <a:cs typeface="Calibri"/>
              </a:rPr>
              <a:t>should </a:t>
            </a:r>
            <a:r>
              <a:rPr sz="2800" spc="-20" dirty="0">
                <a:latin typeface="Calibri"/>
                <a:cs typeface="Calibri"/>
              </a:rPr>
              <a:t>record </a:t>
            </a:r>
            <a:r>
              <a:rPr sz="2800" spc="-5" dirty="0">
                <a:latin typeface="Calibri"/>
                <a:cs typeface="Calibri"/>
              </a:rPr>
              <a:t>all </a:t>
            </a:r>
            <a:r>
              <a:rPr sz="2800" spc="-15" dirty="0">
                <a:latin typeface="Calibri"/>
                <a:cs typeface="Calibri"/>
              </a:rPr>
              <a:t>protocols, diagrams, </a:t>
            </a:r>
            <a:r>
              <a:rPr sz="2800" spc="-10" dirty="0">
                <a:latin typeface="Calibri"/>
                <a:cs typeface="Calibri"/>
              </a:rPr>
              <a:t>observations </a:t>
            </a:r>
            <a:r>
              <a:rPr sz="2800" spc="-5" dirty="0">
                <a:latin typeface="Calibri"/>
                <a:cs typeface="Calibri"/>
              </a:rPr>
              <a:t>and  </a:t>
            </a:r>
            <a:r>
              <a:rPr sz="2800" spc="-10" dirty="0">
                <a:latin typeface="Calibri"/>
                <a:cs typeface="Calibri"/>
              </a:rPr>
              <a:t>results </a:t>
            </a:r>
            <a:r>
              <a:rPr sz="2800" spc="-5" dirty="0">
                <a:latin typeface="Calibri"/>
                <a:cs typeface="Calibri"/>
              </a:rPr>
              <a:t>of </a:t>
            </a:r>
            <a:r>
              <a:rPr sz="2800" spc="-15" dirty="0">
                <a:latin typeface="Calibri"/>
                <a:cs typeface="Calibri"/>
              </a:rPr>
              <a:t>practical</a:t>
            </a:r>
            <a:r>
              <a:rPr sz="2800" spc="45" dirty="0">
                <a:latin typeface="Calibri"/>
                <a:cs typeface="Calibri"/>
              </a:rPr>
              <a:t> </a:t>
            </a:r>
            <a:r>
              <a:rPr sz="2800" spc="-10" dirty="0">
                <a:latin typeface="Calibri"/>
                <a:cs typeface="Calibri"/>
              </a:rPr>
              <a:t>assignments.</a:t>
            </a:r>
            <a:endParaRPr sz="2800">
              <a:latin typeface="Calibri"/>
              <a:cs typeface="Calibri"/>
            </a:endParaRPr>
          </a:p>
          <a:p>
            <a:pPr>
              <a:lnSpc>
                <a:spcPct val="100000"/>
              </a:lnSpc>
              <a:spcBef>
                <a:spcPts val="10"/>
              </a:spcBef>
              <a:buFont typeface="Wingdings"/>
              <a:buChar char=""/>
            </a:pPr>
            <a:endParaRPr sz="3850">
              <a:latin typeface="Calibri"/>
              <a:cs typeface="Calibri"/>
            </a:endParaRPr>
          </a:p>
          <a:p>
            <a:pPr marL="355600" marR="7620" indent="-342900" algn="just">
              <a:lnSpc>
                <a:spcPct val="100000"/>
              </a:lnSpc>
              <a:buFont typeface="Wingdings"/>
              <a:buChar char=""/>
              <a:tabLst>
                <a:tab pos="355600" algn="l"/>
              </a:tabLst>
            </a:pPr>
            <a:r>
              <a:rPr sz="2800" spc="-15" dirty="0">
                <a:latin typeface="Calibri"/>
                <a:cs typeface="Calibri"/>
              </a:rPr>
              <a:t>Diagrams </a:t>
            </a:r>
            <a:r>
              <a:rPr sz="2800" spc="-10" dirty="0">
                <a:latin typeface="Calibri"/>
                <a:cs typeface="Calibri"/>
              </a:rPr>
              <a:t>must </a:t>
            </a:r>
            <a:r>
              <a:rPr sz="2800" spc="-5" dirty="0">
                <a:latin typeface="Calibri"/>
                <a:cs typeface="Calibri"/>
              </a:rPr>
              <a:t>be </a:t>
            </a:r>
            <a:r>
              <a:rPr sz="2800" spc="-20" dirty="0">
                <a:latin typeface="Calibri"/>
                <a:cs typeface="Calibri"/>
              </a:rPr>
              <a:t>drawn </a:t>
            </a:r>
            <a:r>
              <a:rPr sz="2800" spc="-5" dirty="0">
                <a:latin typeface="Calibri"/>
                <a:cs typeface="Calibri"/>
              </a:rPr>
              <a:t>with a </a:t>
            </a:r>
            <a:r>
              <a:rPr sz="2800" b="1" spc="-5" dirty="0">
                <a:latin typeface="Calibri"/>
                <a:cs typeface="Calibri"/>
              </a:rPr>
              <a:t>pencil</a:t>
            </a:r>
            <a:r>
              <a:rPr sz="2800" spc="-5" dirty="0">
                <a:latin typeface="Calibri"/>
                <a:cs typeface="Calibri"/>
              </a:rPr>
              <a:t>. </a:t>
            </a:r>
            <a:r>
              <a:rPr sz="2800" dirty="0">
                <a:latin typeface="Calibri"/>
                <a:cs typeface="Calibri"/>
              </a:rPr>
              <a:t>Use </a:t>
            </a:r>
            <a:r>
              <a:rPr sz="2800" spc="-10" dirty="0">
                <a:latin typeface="Calibri"/>
                <a:cs typeface="Calibri"/>
              </a:rPr>
              <a:t>pencils </a:t>
            </a:r>
            <a:r>
              <a:rPr sz="2800" spc="-5" dirty="0">
                <a:latin typeface="Calibri"/>
                <a:cs typeface="Calibri"/>
              </a:rPr>
              <a:t>with  soft lead, </a:t>
            </a:r>
            <a:r>
              <a:rPr sz="2800" spc="-25" dirty="0">
                <a:latin typeface="Calibri"/>
                <a:cs typeface="Calibri"/>
              </a:rPr>
              <a:t>preferably </a:t>
            </a:r>
            <a:r>
              <a:rPr sz="2800" dirty="0">
                <a:latin typeface="Calibri"/>
                <a:cs typeface="Calibri"/>
              </a:rPr>
              <a:t>HB. </a:t>
            </a:r>
            <a:r>
              <a:rPr sz="2800" spc="-5" dirty="0">
                <a:latin typeface="Calibri"/>
                <a:cs typeface="Calibri"/>
              </a:rPr>
              <a:t>Label </a:t>
            </a:r>
            <a:r>
              <a:rPr sz="2800" dirty="0">
                <a:latin typeface="Calibri"/>
                <a:cs typeface="Calibri"/>
              </a:rPr>
              <a:t>and </a:t>
            </a:r>
            <a:r>
              <a:rPr sz="2800" spc="-5" dirty="0">
                <a:latin typeface="Calibri"/>
                <a:cs typeface="Calibri"/>
              </a:rPr>
              <a:t>rule lines </a:t>
            </a:r>
            <a:r>
              <a:rPr sz="2800" dirty="0">
                <a:latin typeface="Calibri"/>
                <a:cs typeface="Calibri"/>
              </a:rPr>
              <a:t>in </a:t>
            </a:r>
            <a:r>
              <a:rPr sz="2800" spc="-10" dirty="0">
                <a:latin typeface="Calibri"/>
                <a:cs typeface="Calibri"/>
              </a:rPr>
              <a:t>pencil,  </a:t>
            </a:r>
            <a:r>
              <a:rPr sz="2800" spc="-5" dirty="0">
                <a:latin typeface="Calibri"/>
                <a:cs typeface="Calibri"/>
              </a:rPr>
              <a:t>as </a:t>
            </a:r>
            <a:r>
              <a:rPr sz="2800" spc="-10" dirty="0">
                <a:latin typeface="Calibri"/>
                <a:cs typeface="Calibri"/>
              </a:rPr>
              <a:t>this </a:t>
            </a:r>
            <a:r>
              <a:rPr sz="2800" spc="-5" dirty="0">
                <a:latin typeface="Calibri"/>
                <a:cs typeface="Calibri"/>
              </a:rPr>
              <a:t>will </a:t>
            </a:r>
            <a:r>
              <a:rPr sz="2800" spc="-20" dirty="0">
                <a:latin typeface="Calibri"/>
                <a:cs typeface="Calibri"/>
              </a:rPr>
              <a:t>facilitate</a:t>
            </a:r>
            <a:r>
              <a:rPr sz="2800" spc="25" dirty="0">
                <a:latin typeface="Calibri"/>
                <a:cs typeface="Calibri"/>
              </a:rPr>
              <a:t> </a:t>
            </a:r>
            <a:r>
              <a:rPr sz="2800" spc="-10" dirty="0">
                <a:latin typeface="Calibri"/>
                <a:cs typeface="Calibri"/>
              </a:rPr>
              <a:t>correction.</a:t>
            </a:r>
            <a:endParaRPr sz="28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6471" y="974852"/>
            <a:ext cx="8307705" cy="452120"/>
          </a:xfrm>
          <a:prstGeom prst="rect">
            <a:avLst/>
          </a:prstGeom>
        </p:spPr>
        <p:txBody>
          <a:bodyPr vert="horz" wrap="square" lIns="0" tIns="12065" rIns="0" bIns="0" rtlCol="0">
            <a:spAutoFit/>
          </a:bodyPr>
          <a:lstStyle/>
          <a:p>
            <a:pPr marL="12700">
              <a:lnSpc>
                <a:spcPct val="100000"/>
              </a:lnSpc>
              <a:spcBef>
                <a:spcPts val="95"/>
              </a:spcBef>
              <a:tabLst>
                <a:tab pos="4780915" algn="l"/>
              </a:tabLst>
            </a:pPr>
            <a:r>
              <a:rPr sz="2800" b="1" spc="-10" dirty="0">
                <a:latin typeface="Calibri"/>
                <a:cs typeface="Calibri"/>
              </a:rPr>
              <a:t>Bacteria </a:t>
            </a:r>
            <a:r>
              <a:rPr sz="2800" b="1" spc="-20" dirty="0">
                <a:latin typeface="Calibri"/>
                <a:cs typeface="Calibri"/>
              </a:rPr>
              <a:t>have </a:t>
            </a:r>
            <a:r>
              <a:rPr sz="2800" b="1" spc="-10" dirty="0">
                <a:latin typeface="Calibri"/>
                <a:cs typeface="Calibri"/>
              </a:rPr>
              <a:t>distinct</a:t>
            </a:r>
            <a:r>
              <a:rPr sz="2800" b="1" spc="125" dirty="0">
                <a:latin typeface="Calibri"/>
                <a:cs typeface="Calibri"/>
              </a:rPr>
              <a:t> </a:t>
            </a:r>
            <a:r>
              <a:rPr sz="2800" b="1" spc="-20" dirty="0">
                <a:latin typeface="Calibri"/>
                <a:cs typeface="Calibri"/>
              </a:rPr>
              <a:t>ranges</a:t>
            </a:r>
            <a:r>
              <a:rPr sz="2800" b="1" spc="15" dirty="0">
                <a:latin typeface="Calibri"/>
                <a:cs typeface="Calibri"/>
              </a:rPr>
              <a:t> </a:t>
            </a:r>
            <a:r>
              <a:rPr sz="2800" b="1" spc="-5" dirty="0">
                <a:latin typeface="Calibri"/>
                <a:cs typeface="Calibri"/>
              </a:rPr>
              <a:t>of	</a:t>
            </a:r>
            <a:r>
              <a:rPr sz="2800" b="1" spc="-20" dirty="0">
                <a:latin typeface="Calibri"/>
                <a:cs typeface="Calibri"/>
              </a:rPr>
              <a:t>temperature for</a:t>
            </a:r>
            <a:r>
              <a:rPr sz="2800" b="1" spc="20" dirty="0">
                <a:latin typeface="Calibri"/>
                <a:cs typeface="Calibri"/>
              </a:rPr>
              <a:t> </a:t>
            </a:r>
            <a:r>
              <a:rPr sz="2800" b="1" spc="-10" dirty="0">
                <a:latin typeface="Calibri"/>
                <a:cs typeface="Calibri"/>
              </a:rPr>
              <a:t>growth</a:t>
            </a:r>
            <a:endParaRPr sz="2800">
              <a:latin typeface="Calibri"/>
              <a:cs typeface="Calibri"/>
            </a:endParaRPr>
          </a:p>
        </p:txBody>
      </p:sp>
      <p:sp>
        <p:nvSpPr>
          <p:cNvPr id="3" name="object 3"/>
          <p:cNvSpPr/>
          <p:nvPr/>
        </p:nvSpPr>
        <p:spPr>
          <a:xfrm>
            <a:off x="716676" y="1778697"/>
            <a:ext cx="7894586" cy="405355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988310" y="156159"/>
            <a:ext cx="2458085" cy="574675"/>
          </a:xfrm>
          <a:prstGeom prst="rect">
            <a:avLst/>
          </a:prstGeom>
        </p:spPr>
        <p:txBody>
          <a:bodyPr vert="horz" wrap="square" lIns="0" tIns="12700" rIns="0" bIns="0" rtlCol="0">
            <a:spAutoFit/>
          </a:bodyPr>
          <a:lstStyle/>
          <a:p>
            <a:pPr marL="12700">
              <a:lnSpc>
                <a:spcPct val="100000"/>
              </a:lnSpc>
              <a:spcBef>
                <a:spcPts val="100"/>
              </a:spcBef>
            </a:pPr>
            <a:r>
              <a:rPr sz="3600" b="1" spc="-45" dirty="0">
                <a:latin typeface="Calibri"/>
                <a:cs typeface="Calibri"/>
              </a:rPr>
              <a:t>Temperature</a:t>
            </a:r>
            <a:endParaRPr sz="3600">
              <a:latin typeface="Calibri"/>
              <a:cs typeface="Calibri"/>
            </a:endParaRPr>
          </a:p>
        </p:txBody>
      </p:sp>
      <p:sp>
        <p:nvSpPr>
          <p:cNvPr id="5" name="object 5"/>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3"/>
              </a:rPr>
              <a:t>www.knust.edu.gh</a:t>
            </a:r>
            <a:endParaRPr sz="1200">
              <a:latin typeface="Arial"/>
              <a:cs typeface="Arial"/>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886155"/>
            <a:ext cx="8111490" cy="463550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800" spc="-40" dirty="0">
                <a:latin typeface="Calibri"/>
                <a:cs typeface="Calibri"/>
              </a:rPr>
              <a:t>Temperature </a:t>
            </a:r>
            <a:r>
              <a:rPr sz="2800" spc="-5" dirty="0">
                <a:latin typeface="Calibri"/>
                <a:cs typeface="Calibri"/>
              </a:rPr>
              <a:t>is </a:t>
            </a:r>
            <a:r>
              <a:rPr sz="2800" spc="-15" dirty="0">
                <a:latin typeface="Calibri"/>
                <a:cs typeface="Calibri"/>
              </a:rPr>
              <a:t>important </a:t>
            </a:r>
            <a:r>
              <a:rPr sz="2800" spc="-5" dirty="0">
                <a:latin typeface="Calibri"/>
                <a:cs typeface="Calibri"/>
              </a:rPr>
              <a:t>not </a:t>
            </a:r>
            <a:r>
              <a:rPr sz="2800" spc="-10" dirty="0">
                <a:latin typeface="Calibri"/>
                <a:cs typeface="Calibri"/>
              </a:rPr>
              <a:t>only </a:t>
            </a:r>
            <a:r>
              <a:rPr sz="2800" spc="-5" dirty="0">
                <a:latin typeface="Calibri"/>
                <a:cs typeface="Calibri"/>
              </a:rPr>
              <a:t>in </a:t>
            </a:r>
            <a:r>
              <a:rPr sz="2800" spc="-20" dirty="0">
                <a:latin typeface="Calibri"/>
                <a:cs typeface="Calibri"/>
              </a:rPr>
              <a:t>providing  </a:t>
            </a:r>
            <a:r>
              <a:rPr sz="2800" spc="-10" dirty="0">
                <a:latin typeface="Calibri"/>
                <a:cs typeface="Calibri"/>
              </a:rPr>
              <a:t>conditions </a:t>
            </a:r>
            <a:r>
              <a:rPr sz="2800" spc="-25" dirty="0">
                <a:latin typeface="Calibri"/>
                <a:cs typeface="Calibri"/>
              </a:rPr>
              <a:t>for </a:t>
            </a:r>
            <a:r>
              <a:rPr sz="2800" spc="-10" dirty="0">
                <a:latin typeface="Calibri"/>
                <a:cs typeface="Calibri"/>
              </a:rPr>
              <a:t>microbial </a:t>
            </a:r>
            <a:r>
              <a:rPr sz="2800" spc="-15" dirty="0">
                <a:latin typeface="Calibri"/>
                <a:cs typeface="Calibri"/>
              </a:rPr>
              <a:t>growth </a:t>
            </a:r>
            <a:r>
              <a:rPr sz="2800" spc="-10" dirty="0">
                <a:latin typeface="Calibri"/>
                <a:cs typeface="Calibri"/>
              </a:rPr>
              <a:t>but </a:t>
            </a:r>
            <a:r>
              <a:rPr sz="2800" spc="-5" dirty="0">
                <a:latin typeface="Calibri"/>
                <a:cs typeface="Calibri"/>
              </a:rPr>
              <a:t>also in </a:t>
            </a:r>
            <a:r>
              <a:rPr sz="2800" spc="-15" dirty="0">
                <a:latin typeface="Calibri"/>
                <a:cs typeface="Calibri"/>
              </a:rPr>
              <a:t>preventing  </a:t>
            </a:r>
            <a:r>
              <a:rPr sz="2800" spc="-10" dirty="0">
                <a:latin typeface="Calibri"/>
                <a:cs typeface="Calibri"/>
              </a:rPr>
              <a:t>such</a:t>
            </a:r>
            <a:r>
              <a:rPr sz="2800" spc="25" dirty="0">
                <a:latin typeface="Calibri"/>
                <a:cs typeface="Calibri"/>
              </a:rPr>
              <a:t> </a:t>
            </a:r>
            <a:r>
              <a:rPr sz="2800" spc="-15" dirty="0">
                <a:latin typeface="Calibri"/>
                <a:cs typeface="Calibri"/>
              </a:rPr>
              <a:t>growth</a:t>
            </a:r>
            <a:endParaRPr sz="2800">
              <a:latin typeface="Calibri"/>
              <a:cs typeface="Calibri"/>
            </a:endParaRPr>
          </a:p>
          <a:p>
            <a:pPr marL="355600" marR="142240" indent="-342900" algn="just">
              <a:lnSpc>
                <a:spcPct val="100000"/>
              </a:lnSpc>
              <a:spcBef>
                <a:spcPts val="675"/>
              </a:spcBef>
              <a:buFont typeface="Arial"/>
              <a:buChar char="•"/>
              <a:tabLst>
                <a:tab pos="355600" algn="l"/>
              </a:tabLst>
            </a:pPr>
            <a:r>
              <a:rPr sz="2800" spc="-15" dirty="0">
                <a:solidFill>
                  <a:srgbClr val="FF0000"/>
                </a:solidFill>
                <a:latin typeface="Calibri"/>
                <a:cs typeface="Calibri"/>
              </a:rPr>
              <a:t>Fridge </a:t>
            </a:r>
            <a:r>
              <a:rPr sz="2800" spc="-10" dirty="0">
                <a:solidFill>
                  <a:srgbClr val="0000FF"/>
                </a:solidFill>
                <a:latin typeface="Calibri"/>
                <a:cs typeface="Calibri"/>
              </a:rPr>
              <a:t>reduces </a:t>
            </a:r>
            <a:r>
              <a:rPr sz="2800" spc="-15" dirty="0">
                <a:solidFill>
                  <a:srgbClr val="FF0000"/>
                </a:solidFill>
                <a:latin typeface="Calibri"/>
                <a:cs typeface="Calibri"/>
              </a:rPr>
              <a:t>growth </a:t>
            </a:r>
            <a:r>
              <a:rPr sz="2800" spc="-5" dirty="0">
                <a:solidFill>
                  <a:srgbClr val="FF0000"/>
                </a:solidFill>
                <a:latin typeface="Calibri"/>
                <a:cs typeface="Calibri"/>
              </a:rPr>
              <a:t>of </a:t>
            </a:r>
            <a:r>
              <a:rPr sz="2800" spc="-20" dirty="0">
                <a:solidFill>
                  <a:srgbClr val="FF0000"/>
                </a:solidFill>
                <a:latin typeface="Calibri"/>
                <a:cs typeface="Calibri"/>
              </a:rPr>
              <a:t>psychrophiles </a:t>
            </a:r>
            <a:r>
              <a:rPr sz="2800" spc="-10" dirty="0">
                <a:solidFill>
                  <a:srgbClr val="FF0000"/>
                </a:solidFill>
                <a:latin typeface="Calibri"/>
                <a:cs typeface="Calibri"/>
              </a:rPr>
              <a:t>but </a:t>
            </a:r>
            <a:r>
              <a:rPr sz="2800" spc="-20" dirty="0">
                <a:solidFill>
                  <a:srgbClr val="FF0000"/>
                </a:solidFill>
                <a:latin typeface="Calibri"/>
                <a:cs typeface="Calibri"/>
              </a:rPr>
              <a:t>food </a:t>
            </a:r>
            <a:r>
              <a:rPr sz="2800" spc="-5" dirty="0">
                <a:solidFill>
                  <a:srgbClr val="FF0000"/>
                </a:solidFill>
                <a:latin typeface="Calibri"/>
                <a:cs typeface="Calibri"/>
              </a:rPr>
              <a:t>and  </a:t>
            </a:r>
            <a:r>
              <a:rPr sz="2800" spc="-10" dirty="0">
                <a:solidFill>
                  <a:srgbClr val="FF0000"/>
                </a:solidFill>
                <a:latin typeface="Calibri"/>
                <a:cs typeface="Calibri"/>
              </a:rPr>
              <a:t>blood can support </a:t>
            </a:r>
            <a:r>
              <a:rPr sz="2800" spc="-15" dirty="0">
                <a:solidFill>
                  <a:srgbClr val="FF0000"/>
                </a:solidFill>
                <a:latin typeface="Calibri"/>
                <a:cs typeface="Calibri"/>
              </a:rPr>
              <a:t>growth </a:t>
            </a:r>
            <a:r>
              <a:rPr sz="2800" spc="-5" dirty="0">
                <a:solidFill>
                  <a:srgbClr val="FF0000"/>
                </a:solidFill>
                <a:latin typeface="Calibri"/>
                <a:cs typeface="Calibri"/>
              </a:rPr>
              <a:t>of </a:t>
            </a:r>
            <a:r>
              <a:rPr sz="2800" spc="-10" dirty="0">
                <a:solidFill>
                  <a:srgbClr val="FF0000"/>
                </a:solidFill>
                <a:latin typeface="Calibri"/>
                <a:cs typeface="Calibri"/>
              </a:rPr>
              <a:t>some bacterial </a:t>
            </a:r>
            <a:r>
              <a:rPr sz="2800" spc="-15" dirty="0">
                <a:solidFill>
                  <a:srgbClr val="FF0000"/>
                </a:solidFill>
                <a:latin typeface="Calibri"/>
                <a:cs typeface="Calibri"/>
              </a:rPr>
              <a:t>at fridge  </a:t>
            </a:r>
            <a:r>
              <a:rPr sz="2800" spc="-10" dirty="0">
                <a:solidFill>
                  <a:srgbClr val="FF0000"/>
                </a:solidFill>
                <a:latin typeface="Calibri"/>
                <a:cs typeface="Calibri"/>
              </a:rPr>
              <a:t>temp.</a:t>
            </a:r>
            <a:endParaRPr sz="2800">
              <a:latin typeface="Calibri"/>
              <a:cs typeface="Calibri"/>
            </a:endParaRPr>
          </a:p>
          <a:p>
            <a:pPr marL="355600" marR="274955" indent="-342900" algn="just">
              <a:lnSpc>
                <a:spcPct val="100000"/>
              </a:lnSpc>
              <a:spcBef>
                <a:spcPts val="675"/>
              </a:spcBef>
              <a:buFont typeface="Arial"/>
              <a:buChar char="•"/>
              <a:tabLst>
                <a:tab pos="355600" algn="l"/>
              </a:tabLst>
            </a:pPr>
            <a:r>
              <a:rPr sz="2800" spc="-15" dirty="0">
                <a:latin typeface="Calibri"/>
                <a:cs typeface="Calibri"/>
              </a:rPr>
              <a:t>Perishable </a:t>
            </a:r>
            <a:r>
              <a:rPr sz="2800" spc="-10" dirty="0">
                <a:latin typeface="Calibri"/>
                <a:cs typeface="Calibri"/>
              </a:rPr>
              <a:t>materials that can </a:t>
            </a:r>
            <a:r>
              <a:rPr sz="2800" spc="-15" dirty="0">
                <a:latin typeface="Calibri"/>
                <a:cs typeface="Calibri"/>
              </a:rPr>
              <a:t>withstand freezing are  </a:t>
            </a:r>
            <a:r>
              <a:rPr sz="2800" spc="-25" dirty="0">
                <a:latin typeface="Calibri"/>
                <a:cs typeface="Calibri"/>
              </a:rPr>
              <a:t>stored </a:t>
            </a:r>
            <a:r>
              <a:rPr sz="2800" spc="-15" dirty="0">
                <a:latin typeface="Calibri"/>
                <a:cs typeface="Calibri"/>
              </a:rPr>
              <a:t>at </a:t>
            </a:r>
            <a:r>
              <a:rPr sz="2800" spc="-10" dirty="0">
                <a:latin typeface="Calibri"/>
                <a:cs typeface="Calibri"/>
              </a:rPr>
              <a:t>minus </a:t>
            </a:r>
            <a:r>
              <a:rPr sz="2800" spc="-5" dirty="0">
                <a:latin typeface="Calibri"/>
                <a:cs typeface="Calibri"/>
              </a:rPr>
              <a:t>30</a:t>
            </a:r>
            <a:r>
              <a:rPr sz="2800" spc="100" dirty="0">
                <a:latin typeface="Calibri"/>
                <a:cs typeface="Calibri"/>
              </a:rPr>
              <a:t> </a:t>
            </a:r>
            <a:r>
              <a:rPr sz="2800" spc="-15" dirty="0">
                <a:latin typeface="Calibri"/>
                <a:cs typeface="Calibri"/>
              </a:rPr>
              <a:t>degrees</a:t>
            </a:r>
            <a:endParaRPr sz="2800">
              <a:latin typeface="Calibri"/>
              <a:cs typeface="Calibri"/>
            </a:endParaRPr>
          </a:p>
          <a:p>
            <a:pPr>
              <a:lnSpc>
                <a:spcPct val="100000"/>
              </a:lnSpc>
              <a:spcBef>
                <a:spcPts val="10"/>
              </a:spcBef>
              <a:buChar char="•"/>
            </a:pPr>
            <a:endParaRPr sz="3850">
              <a:latin typeface="Calibri"/>
              <a:cs typeface="Calibri"/>
            </a:endParaRPr>
          </a:p>
          <a:p>
            <a:pPr marL="355600" indent="-342900">
              <a:lnSpc>
                <a:spcPct val="100000"/>
              </a:lnSpc>
              <a:buFont typeface="Arial"/>
              <a:buChar char="•"/>
              <a:tabLst>
                <a:tab pos="354965" algn="l"/>
                <a:tab pos="355600" algn="l"/>
              </a:tabLst>
            </a:pPr>
            <a:r>
              <a:rPr sz="2800" spc="-15" dirty="0">
                <a:solidFill>
                  <a:srgbClr val="FF0000"/>
                </a:solidFill>
                <a:latin typeface="Calibri"/>
                <a:cs typeface="Calibri"/>
              </a:rPr>
              <a:t>Laboratory </a:t>
            </a:r>
            <a:r>
              <a:rPr sz="2800" spc="-5" dirty="0">
                <a:solidFill>
                  <a:srgbClr val="FF0000"/>
                </a:solidFill>
                <a:latin typeface="Calibri"/>
                <a:cs typeface="Calibri"/>
              </a:rPr>
              <a:t>media </a:t>
            </a:r>
            <a:r>
              <a:rPr sz="2800" spc="-10" dirty="0">
                <a:solidFill>
                  <a:srgbClr val="FF0000"/>
                </a:solidFill>
                <a:latin typeface="Calibri"/>
                <a:cs typeface="Calibri"/>
              </a:rPr>
              <a:t>preserved </a:t>
            </a:r>
            <a:r>
              <a:rPr sz="2800" spc="-5" dirty="0">
                <a:solidFill>
                  <a:srgbClr val="FF0000"/>
                </a:solidFill>
                <a:latin typeface="Calibri"/>
                <a:cs typeface="Calibri"/>
              </a:rPr>
              <a:t>with </a:t>
            </a:r>
            <a:r>
              <a:rPr sz="2800" spc="-15" dirty="0">
                <a:solidFill>
                  <a:srgbClr val="FF0000"/>
                </a:solidFill>
                <a:latin typeface="Calibri"/>
                <a:cs typeface="Calibri"/>
              </a:rPr>
              <a:t>heat</a:t>
            </a:r>
            <a:r>
              <a:rPr sz="2800" spc="45" dirty="0">
                <a:solidFill>
                  <a:srgbClr val="FF0000"/>
                </a:solidFill>
                <a:latin typeface="Calibri"/>
                <a:cs typeface="Calibri"/>
              </a:rPr>
              <a:t> </a:t>
            </a:r>
            <a:r>
              <a:rPr sz="2800" spc="-15" dirty="0">
                <a:solidFill>
                  <a:srgbClr val="FF0000"/>
                </a:solidFill>
                <a:latin typeface="Calibri"/>
                <a:cs typeface="Calibri"/>
              </a:rPr>
              <a:t>sterilization</a:t>
            </a:r>
            <a:endParaRPr sz="28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199638" y="232917"/>
            <a:ext cx="1753870" cy="574040"/>
          </a:xfrm>
          <a:prstGeom prst="rect">
            <a:avLst/>
          </a:prstGeom>
        </p:spPr>
        <p:txBody>
          <a:bodyPr vert="horz" wrap="square" lIns="0" tIns="12700" rIns="0" bIns="0" rtlCol="0">
            <a:spAutoFit/>
          </a:bodyPr>
          <a:lstStyle/>
          <a:p>
            <a:pPr marL="12700">
              <a:lnSpc>
                <a:spcPct val="100000"/>
              </a:lnSpc>
              <a:spcBef>
                <a:spcPts val="100"/>
              </a:spcBef>
            </a:pPr>
            <a:r>
              <a:rPr spc="-15" dirty="0"/>
              <a:t>Moisture</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459740" y="1492377"/>
            <a:ext cx="7998459" cy="2756535"/>
          </a:xfrm>
          <a:prstGeom prst="rect">
            <a:avLst/>
          </a:prstGeom>
        </p:spPr>
        <p:txBody>
          <a:bodyPr vert="horz" wrap="square" lIns="0" tIns="12065" rIns="0" bIns="0" rtlCol="0">
            <a:spAutoFit/>
          </a:bodyPr>
          <a:lstStyle/>
          <a:p>
            <a:pPr marL="355600" marR="5080" indent="-342900" algn="just">
              <a:lnSpc>
                <a:spcPct val="100000"/>
              </a:lnSpc>
              <a:spcBef>
                <a:spcPts val="95"/>
              </a:spcBef>
              <a:buFont typeface="Arial"/>
              <a:buChar char="•"/>
              <a:tabLst>
                <a:tab pos="355600" algn="l"/>
              </a:tabLst>
            </a:pPr>
            <a:r>
              <a:rPr sz="2800" spc="-5" dirty="0">
                <a:latin typeface="Calibri"/>
                <a:cs typeface="Calibri"/>
              </a:rPr>
              <a:t>All </a:t>
            </a:r>
            <a:r>
              <a:rPr sz="2800" spc="-25" dirty="0">
                <a:latin typeface="Calibri"/>
                <a:cs typeface="Calibri"/>
              </a:rPr>
              <a:t>life </a:t>
            </a:r>
            <a:r>
              <a:rPr sz="2800" spc="-20" dirty="0">
                <a:latin typeface="Calibri"/>
                <a:cs typeface="Calibri"/>
              </a:rPr>
              <a:t>forms </a:t>
            </a:r>
            <a:r>
              <a:rPr sz="2800" spc="-15" dirty="0">
                <a:latin typeface="Calibri"/>
                <a:cs typeface="Calibri"/>
              </a:rPr>
              <a:t>require </a:t>
            </a:r>
            <a:r>
              <a:rPr sz="2800" spc="-20" dirty="0">
                <a:latin typeface="Calibri"/>
                <a:cs typeface="Calibri"/>
              </a:rPr>
              <a:t>water </a:t>
            </a:r>
            <a:r>
              <a:rPr sz="2800" spc="-5" dirty="0">
                <a:latin typeface="Calibri"/>
                <a:cs typeface="Calibri"/>
              </a:rPr>
              <a:t>or </a:t>
            </a:r>
            <a:r>
              <a:rPr sz="2800" spc="-10" dirty="0">
                <a:latin typeface="Calibri"/>
                <a:cs typeface="Calibri"/>
              </a:rPr>
              <a:t>some </a:t>
            </a:r>
            <a:r>
              <a:rPr sz="2800" spc="-25" dirty="0">
                <a:latin typeface="Calibri"/>
                <a:cs typeface="Calibri"/>
              </a:rPr>
              <a:t>form </a:t>
            </a:r>
            <a:r>
              <a:rPr sz="2800" spc="-5" dirty="0">
                <a:latin typeface="Calibri"/>
                <a:cs typeface="Calibri"/>
              </a:rPr>
              <a:t>of </a:t>
            </a:r>
            <a:r>
              <a:rPr sz="2800" spc="-15" dirty="0">
                <a:latin typeface="Calibri"/>
                <a:cs typeface="Calibri"/>
              </a:rPr>
              <a:t>moisture  </a:t>
            </a:r>
            <a:r>
              <a:rPr sz="2800" spc="-25" dirty="0">
                <a:latin typeface="Calibri"/>
                <a:cs typeface="Calibri"/>
              </a:rPr>
              <a:t>for </a:t>
            </a:r>
            <a:r>
              <a:rPr sz="2800" spc="-5" dirty="0">
                <a:latin typeface="Calibri"/>
                <a:cs typeface="Calibri"/>
              </a:rPr>
              <a:t>their </a:t>
            </a:r>
            <a:r>
              <a:rPr sz="2800" spc="-10" dirty="0">
                <a:latin typeface="Calibri"/>
                <a:cs typeface="Calibri"/>
              </a:rPr>
              <a:t>metabolism </a:t>
            </a:r>
            <a:r>
              <a:rPr sz="2800" spc="-5" dirty="0">
                <a:latin typeface="Calibri"/>
                <a:cs typeface="Calibri"/>
              </a:rPr>
              <a:t>as </a:t>
            </a:r>
            <a:r>
              <a:rPr sz="2800" spc="-15" dirty="0">
                <a:latin typeface="Calibri"/>
                <a:cs typeface="Calibri"/>
              </a:rPr>
              <a:t>most </a:t>
            </a:r>
            <a:r>
              <a:rPr sz="2800" spc="-20" dirty="0">
                <a:latin typeface="Calibri"/>
                <a:cs typeface="Calibri"/>
              </a:rPr>
              <a:t>vegetative </a:t>
            </a:r>
            <a:r>
              <a:rPr sz="2800" spc="-5" dirty="0">
                <a:latin typeface="Calibri"/>
                <a:cs typeface="Calibri"/>
              </a:rPr>
              <a:t>cells </a:t>
            </a:r>
            <a:r>
              <a:rPr sz="2800" spc="-10" dirty="0">
                <a:latin typeface="Calibri"/>
                <a:cs typeface="Calibri"/>
              </a:rPr>
              <a:t>can </a:t>
            </a:r>
            <a:r>
              <a:rPr sz="2800" spc="-15" dirty="0">
                <a:latin typeface="Calibri"/>
                <a:cs typeface="Calibri"/>
              </a:rPr>
              <a:t>live  </a:t>
            </a:r>
            <a:r>
              <a:rPr sz="2800" spc="-10" dirty="0">
                <a:latin typeface="Calibri"/>
                <a:cs typeface="Calibri"/>
              </a:rPr>
              <a:t>only </a:t>
            </a:r>
            <a:r>
              <a:rPr sz="2800" spc="-5" dirty="0">
                <a:latin typeface="Calibri"/>
                <a:cs typeface="Calibri"/>
              </a:rPr>
              <a:t>a </a:t>
            </a:r>
            <a:r>
              <a:rPr sz="2800" spc="-35" dirty="0">
                <a:latin typeface="Calibri"/>
                <a:cs typeface="Calibri"/>
              </a:rPr>
              <a:t>few </a:t>
            </a:r>
            <a:r>
              <a:rPr sz="2800" spc="-20" dirty="0">
                <a:latin typeface="Calibri"/>
                <a:cs typeface="Calibri"/>
              </a:rPr>
              <a:t>hours </a:t>
            </a:r>
            <a:r>
              <a:rPr sz="2800" spc="-5" dirty="0">
                <a:latin typeface="Calibri"/>
                <a:cs typeface="Calibri"/>
              </a:rPr>
              <a:t>without</a:t>
            </a:r>
            <a:r>
              <a:rPr sz="2800" spc="130" dirty="0">
                <a:latin typeface="Calibri"/>
                <a:cs typeface="Calibri"/>
              </a:rPr>
              <a:t> </a:t>
            </a:r>
            <a:r>
              <a:rPr sz="2800" spc="-20" dirty="0">
                <a:latin typeface="Calibri"/>
                <a:cs typeface="Calibri"/>
              </a:rPr>
              <a:t>water</a:t>
            </a:r>
            <a:endParaRPr sz="2800">
              <a:latin typeface="Calibri"/>
              <a:cs typeface="Calibri"/>
            </a:endParaRPr>
          </a:p>
          <a:p>
            <a:pPr>
              <a:lnSpc>
                <a:spcPct val="100000"/>
              </a:lnSpc>
              <a:spcBef>
                <a:spcPts val="5"/>
              </a:spcBef>
              <a:buChar char="•"/>
            </a:pPr>
            <a:endParaRPr sz="3850">
              <a:latin typeface="Calibri"/>
              <a:cs typeface="Calibri"/>
            </a:endParaRPr>
          </a:p>
          <a:p>
            <a:pPr marL="355600" marR="273685" indent="-342900">
              <a:lnSpc>
                <a:spcPct val="100000"/>
              </a:lnSpc>
              <a:buFont typeface="Arial"/>
              <a:buChar char="•"/>
              <a:tabLst>
                <a:tab pos="354965" algn="l"/>
                <a:tab pos="355600" algn="l"/>
              </a:tabLst>
            </a:pPr>
            <a:r>
              <a:rPr sz="2800" spc="-10" dirty="0">
                <a:solidFill>
                  <a:srgbClr val="FF0000"/>
                </a:solidFill>
                <a:latin typeface="Calibri"/>
                <a:cs typeface="Calibri"/>
              </a:rPr>
              <a:t>Only </a:t>
            </a:r>
            <a:r>
              <a:rPr sz="2800" spc="-15" dirty="0">
                <a:solidFill>
                  <a:srgbClr val="FF0000"/>
                </a:solidFill>
                <a:latin typeface="Calibri"/>
                <a:cs typeface="Calibri"/>
              </a:rPr>
              <a:t>spores </a:t>
            </a:r>
            <a:r>
              <a:rPr sz="2800" spc="-5" dirty="0">
                <a:solidFill>
                  <a:srgbClr val="FF0000"/>
                </a:solidFill>
                <a:latin typeface="Calibri"/>
                <a:cs typeface="Calibri"/>
              </a:rPr>
              <a:t>or </a:t>
            </a:r>
            <a:r>
              <a:rPr sz="2800" spc="-10" dirty="0">
                <a:solidFill>
                  <a:srgbClr val="FF0000"/>
                </a:solidFill>
                <a:latin typeface="Calibri"/>
                <a:cs typeface="Calibri"/>
              </a:rPr>
              <a:t>spore </a:t>
            </a:r>
            <a:r>
              <a:rPr sz="2800" spc="-15" dirty="0">
                <a:solidFill>
                  <a:srgbClr val="FF0000"/>
                </a:solidFill>
                <a:latin typeface="Calibri"/>
                <a:cs typeface="Calibri"/>
              </a:rPr>
              <a:t>forming </a:t>
            </a:r>
            <a:r>
              <a:rPr sz="2800" spc="-10" dirty="0">
                <a:solidFill>
                  <a:srgbClr val="FF0000"/>
                </a:solidFill>
                <a:latin typeface="Calibri"/>
                <a:cs typeface="Calibri"/>
              </a:rPr>
              <a:t>microbes can </a:t>
            </a:r>
            <a:r>
              <a:rPr sz="2800" spc="-15" dirty="0">
                <a:solidFill>
                  <a:srgbClr val="FF0000"/>
                </a:solidFill>
                <a:latin typeface="Calibri"/>
                <a:cs typeface="Calibri"/>
              </a:rPr>
              <a:t>live </a:t>
            </a:r>
            <a:r>
              <a:rPr sz="2800" spc="-5" dirty="0">
                <a:solidFill>
                  <a:srgbClr val="FF0000"/>
                </a:solidFill>
                <a:latin typeface="Calibri"/>
                <a:cs typeface="Calibri"/>
              </a:rPr>
              <a:t>in a  </a:t>
            </a:r>
            <a:r>
              <a:rPr sz="2800" spc="-10" dirty="0">
                <a:solidFill>
                  <a:srgbClr val="FF0000"/>
                </a:solidFill>
                <a:latin typeface="Calibri"/>
                <a:cs typeface="Calibri"/>
              </a:rPr>
              <a:t>dormant </a:t>
            </a:r>
            <a:r>
              <a:rPr sz="2800" spc="-30" dirty="0">
                <a:solidFill>
                  <a:srgbClr val="FF0000"/>
                </a:solidFill>
                <a:latin typeface="Calibri"/>
                <a:cs typeface="Calibri"/>
              </a:rPr>
              <a:t>state </a:t>
            </a:r>
            <a:r>
              <a:rPr sz="2800" spc="-5" dirty="0">
                <a:solidFill>
                  <a:srgbClr val="FF0000"/>
                </a:solidFill>
                <a:latin typeface="Calibri"/>
                <a:cs typeface="Calibri"/>
              </a:rPr>
              <a:t>in a dry</a:t>
            </a:r>
            <a:r>
              <a:rPr sz="2800" spc="90" dirty="0">
                <a:solidFill>
                  <a:srgbClr val="FF0000"/>
                </a:solidFill>
                <a:latin typeface="Calibri"/>
                <a:cs typeface="Calibri"/>
              </a:rPr>
              <a:t> </a:t>
            </a:r>
            <a:r>
              <a:rPr sz="2800" spc="-20" dirty="0">
                <a:solidFill>
                  <a:srgbClr val="FF0000"/>
                </a:solidFill>
                <a:latin typeface="Calibri"/>
                <a:cs typeface="Calibri"/>
              </a:rPr>
              <a:t>environment</a:t>
            </a:r>
            <a:endParaRPr sz="28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170682" y="159207"/>
            <a:ext cx="3413125" cy="514350"/>
          </a:xfrm>
          <a:prstGeom prst="rect">
            <a:avLst/>
          </a:prstGeom>
        </p:spPr>
        <p:txBody>
          <a:bodyPr vert="horz" wrap="square" lIns="0" tIns="13335" rIns="0" bIns="0" rtlCol="0">
            <a:spAutoFit/>
          </a:bodyPr>
          <a:lstStyle/>
          <a:p>
            <a:pPr marL="12700">
              <a:lnSpc>
                <a:spcPct val="100000"/>
              </a:lnSpc>
              <a:spcBef>
                <a:spcPts val="105"/>
              </a:spcBef>
            </a:pPr>
            <a:r>
              <a:rPr sz="3200" b="0" spc="-20" dirty="0">
                <a:solidFill>
                  <a:srgbClr val="FF0000"/>
                </a:solidFill>
                <a:latin typeface="Calibri"/>
                <a:cs typeface="Calibri"/>
              </a:rPr>
              <a:t>Hydrostatic</a:t>
            </a:r>
            <a:r>
              <a:rPr sz="3200" b="0" spc="-80" dirty="0">
                <a:solidFill>
                  <a:srgbClr val="FF0000"/>
                </a:solidFill>
                <a:latin typeface="Calibri"/>
                <a:cs typeface="Calibri"/>
              </a:rPr>
              <a:t> </a:t>
            </a:r>
            <a:r>
              <a:rPr sz="3200" b="0" spc="-10" dirty="0">
                <a:solidFill>
                  <a:srgbClr val="FF0000"/>
                </a:solidFill>
                <a:latin typeface="Calibri"/>
                <a:cs typeface="Calibri"/>
              </a:rPr>
              <a:t>Pressure</a:t>
            </a:r>
            <a:endParaRPr sz="32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417068" y="926338"/>
            <a:ext cx="8224520" cy="4702810"/>
          </a:xfrm>
          <a:prstGeom prst="rect">
            <a:avLst/>
          </a:prstGeom>
        </p:spPr>
        <p:txBody>
          <a:bodyPr vert="horz" wrap="square" lIns="0" tIns="13335" rIns="0" bIns="0" rtlCol="0">
            <a:spAutoFit/>
          </a:bodyPr>
          <a:lstStyle/>
          <a:p>
            <a:pPr marL="268605" marR="480695" indent="-256540">
              <a:lnSpc>
                <a:spcPct val="100000"/>
              </a:lnSpc>
              <a:spcBef>
                <a:spcPts val="105"/>
              </a:spcBef>
              <a:buFont typeface="Wingdings 3"/>
              <a:buChar char=""/>
              <a:tabLst>
                <a:tab pos="269240" algn="l"/>
              </a:tabLst>
            </a:pPr>
            <a:r>
              <a:rPr sz="2600" dirty="0">
                <a:latin typeface="Calibri"/>
                <a:cs typeface="Calibri"/>
              </a:rPr>
              <a:t>Within </a:t>
            </a:r>
            <a:r>
              <a:rPr sz="2600" spc="-10" dirty="0">
                <a:latin typeface="Calibri"/>
                <a:cs typeface="Calibri"/>
              </a:rPr>
              <a:t>every </a:t>
            </a:r>
            <a:r>
              <a:rPr sz="2600" spc="-15" dirty="0">
                <a:latin typeface="Calibri"/>
                <a:cs typeface="Calibri"/>
              </a:rPr>
              <a:t>water </a:t>
            </a:r>
            <a:r>
              <a:rPr sz="2600" spc="-20" dirty="0">
                <a:latin typeface="Calibri"/>
                <a:cs typeface="Calibri"/>
              </a:rPr>
              <a:t>system </a:t>
            </a:r>
            <a:r>
              <a:rPr sz="2600" spc="-5" dirty="0">
                <a:latin typeface="Calibri"/>
                <a:cs typeface="Calibri"/>
              </a:rPr>
              <a:t>such </a:t>
            </a:r>
            <a:r>
              <a:rPr sz="2600" dirty="0">
                <a:latin typeface="Calibri"/>
                <a:cs typeface="Calibri"/>
              </a:rPr>
              <a:t>as </a:t>
            </a:r>
            <a:r>
              <a:rPr sz="2600" spc="-15" dirty="0">
                <a:latin typeface="Calibri"/>
                <a:cs typeface="Calibri"/>
              </a:rPr>
              <a:t>lakes </a:t>
            </a:r>
            <a:r>
              <a:rPr sz="2600" dirty="0">
                <a:latin typeface="Calibri"/>
                <a:cs typeface="Calibri"/>
              </a:rPr>
              <a:t>and </a:t>
            </a:r>
            <a:r>
              <a:rPr sz="2600" spc="-5" dirty="0">
                <a:latin typeface="Calibri"/>
                <a:cs typeface="Calibri"/>
              </a:rPr>
              <a:t>oceans </a:t>
            </a:r>
            <a:r>
              <a:rPr sz="2600" dirty="0">
                <a:latin typeface="Calibri"/>
                <a:cs typeface="Calibri"/>
              </a:rPr>
              <a:t>is a  </a:t>
            </a:r>
            <a:r>
              <a:rPr sz="2600" spc="-5" dirty="0">
                <a:latin typeface="Calibri"/>
                <a:cs typeface="Calibri"/>
              </a:rPr>
              <a:t>certain </a:t>
            </a:r>
            <a:r>
              <a:rPr sz="2600" spc="-20" dirty="0">
                <a:latin typeface="Calibri"/>
                <a:cs typeface="Calibri"/>
              </a:rPr>
              <a:t>form </a:t>
            </a:r>
            <a:r>
              <a:rPr sz="2600" spc="-5" dirty="0">
                <a:latin typeface="Calibri"/>
                <a:cs typeface="Calibri"/>
              </a:rPr>
              <a:t>of </a:t>
            </a:r>
            <a:r>
              <a:rPr sz="2600" spc="-10" dirty="0">
                <a:latin typeface="Calibri"/>
                <a:cs typeface="Calibri"/>
              </a:rPr>
              <a:t>pressure </a:t>
            </a:r>
            <a:r>
              <a:rPr sz="2600" spc="-5" dirty="0">
                <a:latin typeface="Calibri"/>
                <a:cs typeface="Calibri"/>
              </a:rPr>
              <a:t>called </a:t>
            </a:r>
            <a:r>
              <a:rPr sz="2600" b="1" spc="-20" dirty="0">
                <a:latin typeface="Calibri"/>
                <a:cs typeface="Calibri"/>
              </a:rPr>
              <a:t>hydrostatic</a:t>
            </a:r>
            <a:r>
              <a:rPr sz="2600" b="1" spc="-15" dirty="0">
                <a:latin typeface="Calibri"/>
                <a:cs typeface="Calibri"/>
              </a:rPr>
              <a:t> </a:t>
            </a:r>
            <a:r>
              <a:rPr sz="2600" b="1" spc="-10" dirty="0">
                <a:latin typeface="Calibri"/>
                <a:cs typeface="Calibri"/>
              </a:rPr>
              <a:t>pressure</a:t>
            </a:r>
            <a:endParaRPr sz="2600">
              <a:latin typeface="Calibri"/>
              <a:cs typeface="Calibri"/>
            </a:endParaRPr>
          </a:p>
          <a:p>
            <a:pPr marL="268605" marR="5080" indent="-256540">
              <a:lnSpc>
                <a:spcPct val="100000"/>
              </a:lnSpc>
              <a:spcBef>
                <a:spcPts val="625"/>
              </a:spcBef>
              <a:buFont typeface="Wingdings 3"/>
              <a:buChar char=""/>
              <a:tabLst>
                <a:tab pos="269240" algn="l"/>
              </a:tabLst>
            </a:pPr>
            <a:r>
              <a:rPr sz="2600" dirty="0">
                <a:solidFill>
                  <a:srgbClr val="FF0000"/>
                </a:solidFill>
                <a:latin typeface="Calibri"/>
                <a:cs typeface="Calibri"/>
              </a:rPr>
              <a:t>Its the </a:t>
            </a:r>
            <a:r>
              <a:rPr sz="2600" spc="-10" dirty="0">
                <a:solidFill>
                  <a:srgbClr val="FF0000"/>
                </a:solidFill>
                <a:latin typeface="Calibri"/>
                <a:cs typeface="Calibri"/>
              </a:rPr>
              <a:t>pressure </a:t>
            </a:r>
            <a:r>
              <a:rPr sz="2600" spc="-20" dirty="0">
                <a:solidFill>
                  <a:srgbClr val="FF0000"/>
                </a:solidFill>
                <a:latin typeface="Calibri"/>
                <a:cs typeface="Calibri"/>
              </a:rPr>
              <a:t>exerted </a:t>
            </a:r>
            <a:r>
              <a:rPr sz="2600" spc="-10" dirty="0">
                <a:solidFill>
                  <a:srgbClr val="FF0000"/>
                </a:solidFill>
                <a:latin typeface="Calibri"/>
                <a:cs typeface="Calibri"/>
              </a:rPr>
              <a:t>by standing </a:t>
            </a:r>
            <a:r>
              <a:rPr sz="2600" spc="-15" dirty="0">
                <a:solidFill>
                  <a:srgbClr val="FF0000"/>
                </a:solidFill>
                <a:latin typeface="Calibri"/>
                <a:cs typeface="Calibri"/>
              </a:rPr>
              <a:t>water </a:t>
            </a:r>
            <a:r>
              <a:rPr sz="2600" spc="-5" dirty="0">
                <a:solidFill>
                  <a:srgbClr val="FF0000"/>
                </a:solidFill>
                <a:latin typeface="Calibri"/>
                <a:cs typeface="Calibri"/>
              </a:rPr>
              <a:t>on </a:t>
            </a:r>
            <a:r>
              <a:rPr sz="2600" spc="-10" dirty="0">
                <a:solidFill>
                  <a:srgbClr val="FF0000"/>
                </a:solidFill>
                <a:latin typeface="Calibri"/>
                <a:cs typeface="Calibri"/>
              </a:rPr>
              <a:t>what </a:t>
            </a:r>
            <a:r>
              <a:rPr sz="2600" spc="-15" dirty="0">
                <a:solidFill>
                  <a:srgbClr val="FF0000"/>
                </a:solidFill>
                <a:latin typeface="Calibri"/>
                <a:cs typeface="Calibri"/>
              </a:rPr>
              <a:t>exists </a:t>
            </a:r>
            <a:r>
              <a:rPr sz="2600" dirty="0">
                <a:solidFill>
                  <a:srgbClr val="FF0000"/>
                </a:solidFill>
                <a:latin typeface="Calibri"/>
                <a:cs typeface="Calibri"/>
              </a:rPr>
              <a:t>in  them and its </a:t>
            </a:r>
            <a:r>
              <a:rPr sz="2600" spc="-10" dirty="0">
                <a:solidFill>
                  <a:srgbClr val="FF0000"/>
                </a:solidFill>
                <a:latin typeface="Calibri"/>
                <a:cs typeface="Calibri"/>
              </a:rPr>
              <a:t>often proportional </a:t>
            </a:r>
            <a:r>
              <a:rPr sz="2600" spc="-15" dirty="0">
                <a:solidFill>
                  <a:srgbClr val="FF0000"/>
                </a:solidFill>
                <a:latin typeface="Calibri"/>
                <a:cs typeface="Calibri"/>
              </a:rPr>
              <a:t>to </a:t>
            </a:r>
            <a:r>
              <a:rPr sz="2600" dirty="0">
                <a:solidFill>
                  <a:srgbClr val="FF0000"/>
                </a:solidFill>
                <a:latin typeface="Calibri"/>
                <a:cs typeface="Calibri"/>
              </a:rPr>
              <a:t>the </a:t>
            </a:r>
            <a:r>
              <a:rPr sz="2600" spc="-5" dirty="0">
                <a:solidFill>
                  <a:srgbClr val="FF0000"/>
                </a:solidFill>
                <a:latin typeface="Calibri"/>
                <a:cs typeface="Calibri"/>
              </a:rPr>
              <a:t>depth of </a:t>
            </a:r>
            <a:r>
              <a:rPr sz="2600" spc="-10" dirty="0">
                <a:solidFill>
                  <a:srgbClr val="FF0000"/>
                </a:solidFill>
                <a:latin typeface="Calibri"/>
                <a:cs typeface="Calibri"/>
              </a:rPr>
              <a:t>that </a:t>
            </a:r>
            <a:r>
              <a:rPr sz="2600" spc="-15" dirty="0">
                <a:solidFill>
                  <a:srgbClr val="FF0000"/>
                </a:solidFill>
                <a:latin typeface="Calibri"/>
                <a:cs typeface="Calibri"/>
              </a:rPr>
              <a:t>water  </a:t>
            </a:r>
            <a:r>
              <a:rPr sz="2600" spc="-5" dirty="0">
                <a:solidFill>
                  <a:srgbClr val="FF0000"/>
                </a:solidFill>
                <a:latin typeface="Calibri"/>
                <a:cs typeface="Calibri"/>
              </a:rPr>
              <a:t>body</a:t>
            </a:r>
            <a:endParaRPr sz="2600">
              <a:latin typeface="Calibri"/>
              <a:cs typeface="Calibri"/>
            </a:endParaRPr>
          </a:p>
          <a:p>
            <a:pPr marL="268605" indent="-256540">
              <a:lnSpc>
                <a:spcPct val="100000"/>
              </a:lnSpc>
              <a:spcBef>
                <a:spcPts val="625"/>
              </a:spcBef>
              <a:buFont typeface="Wingdings 3"/>
              <a:buChar char=""/>
              <a:tabLst>
                <a:tab pos="269240" algn="l"/>
              </a:tabLst>
            </a:pPr>
            <a:r>
              <a:rPr sz="2600" spc="-5" dirty="0">
                <a:latin typeface="Calibri"/>
                <a:cs typeface="Calibri"/>
              </a:rPr>
              <a:t>This </a:t>
            </a:r>
            <a:r>
              <a:rPr sz="2600" spc="-10" dirty="0">
                <a:latin typeface="Calibri"/>
                <a:cs typeface="Calibri"/>
              </a:rPr>
              <a:t>pressure </a:t>
            </a:r>
            <a:r>
              <a:rPr sz="2600" spc="-5" dirty="0">
                <a:latin typeface="Calibri"/>
                <a:cs typeface="Calibri"/>
              </a:rPr>
              <a:t>doubles </a:t>
            </a:r>
            <a:r>
              <a:rPr sz="2600" dirty="0">
                <a:latin typeface="Calibri"/>
                <a:cs typeface="Calibri"/>
              </a:rPr>
              <a:t>with </a:t>
            </a:r>
            <a:r>
              <a:rPr sz="2600" spc="-10" dirty="0">
                <a:latin typeface="Calibri"/>
                <a:cs typeface="Calibri"/>
              </a:rPr>
              <a:t>every </a:t>
            </a:r>
            <a:r>
              <a:rPr sz="2600" dirty="0">
                <a:latin typeface="Calibri"/>
                <a:cs typeface="Calibri"/>
              </a:rPr>
              <a:t>10 m </a:t>
            </a:r>
            <a:r>
              <a:rPr sz="2600" spc="-5" dirty="0">
                <a:latin typeface="Calibri"/>
                <a:cs typeface="Calibri"/>
              </a:rPr>
              <a:t>increase </a:t>
            </a:r>
            <a:r>
              <a:rPr sz="2600" dirty="0">
                <a:latin typeface="Calibri"/>
                <a:cs typeface="Calibri"/>
              </a:rPr>
              <a:t>in</a:t>
            </a:r>
            <a:r>
              <a:rPr sz="2600" spc="-110" dirty="0">
                <a:latin typeface="Calibri"/>
                <a:cs typeface="Calibri"/>
              </a:rPr>
              <a:t> </a:t>
            </a:r>
            <a:r>
              <a:rPr sz="2600" spc="-5" dirty="0">
                <a:latin typeface="Calibri"/>
                <a:cs typeface="Calibri"/>
              </a:rPr>
              <a:t>depth</a:t>
            </a:r>
            <a:endParaRPr sz="2600">
              <a:latin typeface="Calibri"/>
              <a:cs typeface="Calibri"/>
            </a:endParaRPr>
          </a:p>
          <a:p>
            <a:pPr marL="268605" marR="417195" indent="-256540">
              <a:lnSpc>
                <a:spcPct val="100000"/>
              </a:lnSpc>
              <a:spcBef>
                <a:spcPts val="625"/>
              </a:spcBef>
              <a:buFont typeface="Wingdings 3"/>
              <a:buChar char=""/>
              <a:tabLst>
                <a:tab pos="269240" algn="l"/>
              </a:tabLst>
            </a:pPr>
            <a:r>
              <a:rPr sz="2600" spc="-15" dirty="0">
                <a:latin typeface="Calibri"/>
                <a:cs typeface="Calibri"/>
              </a:rPr>
              <a:t>For </a:t>
            </a:r>
            <a:r>
              <a:rPr sz="2600" spc="5" dirty="0">
                <a:latin typeface="Calibri"/>
                <a:cs typeface="Calibri"/>
              </a:rPr>
              <a:t>e.g. </a:t>
            </a:r>
            <a:r>
              <a:rPr sz="2600" dirty="0">
                <a:latin typeface="Calibri"/>
                <a:cs typeface="Calibri"/>
              </a:rPr>
              <a:t>in a </a:t>
            </a:r>
            <a:r>
              <a:rPr sz="2600" spc="-20" dirty="0">
                <a:latin typeface="Calibri"/>
                <a:cs typeface="Calibri"/>
              </a:rPr>
              <a:t>lake </a:t>
            </a:r>
            <a:r>
              <a:rPr sz="2600" dirty="0">
                <a:latin typeface="Calibri"/>
                <a:cs typeface="Calibri"/>
              </a:rPr>
              <a:t>50 m </a:t>
            </a:r>
            <a:r>
              <a:rPr sz="2600" spc="-5" dirty="0">
                <a:latin typeface="Calibri"/>
                <a:cs typeface="Calibri"/>
              </a:rPr>
              <a:t>deep, </a:t>
            </a:r>
            <a:r>
              <a:rPr sz="2600" dirty="0">
                <a:latin typeface="Calibri"/>
                <a:cs typeface="Calibri"/>
              </a:rPr>
              <a:t>the </a:t>
            </a:r>
            <a:r>
              <a:rPr sz="2600" spc="-10" dirty="0">
                <a:latin typeface="Calibri"/>
                <a:cs typeface="Calibri"/>
              </a:rPr>
              <a:t>pressure </a:t>
            </a:r>
            <a:r>
              <a:rPr sz="2600" dirty="0">
                <a:latin typeface="Calibri"/>
                <a:cs typeface="Calibri"/>
              </a:rPr>
              <a:t>is 32 times</a:t>
            </a:r>
            <a:r>
              <a:rPr sz="2600" spc="-114" dirty="0">
                <a:latin typeface="Calibri"/>
                <a:cs typeface="Calibri"/>
              </a:rPr>
              <a:t> </a:t>
            </a:r>
            <a:r>
              <a:rPr sz="2600" dirty="0">
                <a:latin typeface="Calibri"/>
                <a:cs typeface="Calibri"/>
              </a:rPr>
              <a:t>the  </a:t>
            </a:r>
            <a:r>
              <a:rPr sz="2600" spc="-5" dirty="0">
                <a:latin typeface="Calibri"/>
                <a:cs typeface="Calibri"/>
              </a:rPr>
              <a:t>atmospheric</a:t>
            </a:r>
            <a:r>
              <a:rPr sz="2600" spc="-25" dirty="0">
                <a:latin typeface="Calibri"/>
                <a:cs typeface="Calibri"/>
              </a:rPr>
              <a:t> </a:t>
            </a:r>
            <a:r>
              <a:rPr sz="2600" spc="-10" dirty="0">
                <a:latin typeface="Calibri"/>
                <a:cs typeface="Calibri"/>
              </a:rPr>
              <a:t>pressure</a:t>
            </a:r>
            <a:endParaRPr sz="2600">
              <a:latin typeface="Calibri"/>
              <a:cs typeface="Calibri"/>
            </a:endParaRPr>
          </a:p>
          <a:p>
            <a:pPr marL="268605" marR="130810" indent="-256540">
              <a:lnSpc>
                <a:spcPct val="100000"/>
              </a:lnSpc>
              <a:spcBef>
                <a:spcPts val="625"/>
              </a:spcBef>
              <a:buFont typeface="Wingdings 3"/>
              <a:buChar char=""/>
              <a:tabLst>
                <a:tab pos="269240" algn="l"/>
              </a:tabLst>
            </a:pPr>
            <a:r>
              <a:rPr sz="2600" dirty="0">
                <a:solidFill>
                  <a:srgbClr val="FF0000"/>
                </a:solidFill>
                <a:latin typeface="Calibri"/>
                <a:cs typeface="Calibri"/>
              </a:rPr>
              <a:t>Although </a:t>
            </a:r>
            <a:r>
              <a:rPr sz="2600" spc="-5" dirty="0">
                <a:solidFill>
                  <a:srgbClr val="FF0000"/>
                </a:solidFill>
                <a:latin typeface="Calibri"/>
                <a:cs typeface="Calibri"/>
              </a:rPr>
              <a:t>some oceans </a:t>
            </a:r>
            <a:r>
              <a:rPr sz="2600" spc="-10" dirty="0">
                <a:solidFill>
                  <a:srgbClr val="FF0000"/>
                </a:solidFill>
                <a:latin typeface="Calibri"/>
                <a:cs typeface="Calibri"/>
              </a:rPr>
              <a:t>are </a:t>
            </a:r>
            <a:r>
              <a:rPr sz="2600" spc="-15" dirty="0">
                <a:solidFill>
                  <a:srgbClr val="FF0000"/>
                </a:solidFill>
                <a:latin typeface="Calibri"/>
                <a:cs typeface="Calibri"/>
              </a:rPr>
              <a:t>over </a:t>
            </a:r>
            <a:r>
              <a:rPr sz="2600" dirty="0">
                <a:solidFill>
                  <a:srgbClr val="FF0000"/>
                </a:solidFill>
                <a:latin typeface="Calibri"/>
                <a:cs typeface="Calibri"/>
              </a:rPr>
              <a:t>5000 m </a:t>
            </a:r>
            <a:r>
              <a:rPr sz="2600" spc="-5" dirty="0">
                <a:solidFill>
                  <a:srgbClr val="FF0000"/>
                </a:solidFill>
                <a:latin typeface="Calibri"/>
                <a:cs typeface="Calibri"/>
              </a:rPr>
              <a:t>deep certain  microbes </a:t>
            </a:r>
            <a:r>
              <a:rPr sz="2600" spc="-10" dirty="0">
                <a:solidFill>
                  <a:srgbClr val="FF0000"/>
                </a:solidFill>
                <a:latin typeface="Calibri"/>
                <a:cs typeface="Calibri"/>
              </a:rPr>
              <a:t>are </a:t>
            </a:r>
            <a:r>
              <a:rPr sz="2600" dirty="0">
                <a:solidFill>
                  <a:srgbClr val="FF0000"/>
                </a:solidFill>
                <a:latin typeface="Calibri"/>
                <a:cs typeface="Calibri"/>
              </a:rPr>
              <a:t>the </a:t>
            </a:r>
            <a:r>
              <a:rPr sz="2600" spc="-5" dirty="0">
                <a:solidFill>
                  <a:srgbClr val="FF0000"/>
                </a:solidFill>
                <a:latin typeface="Calibri"/>
                <a:cs typeface="Calibri"/>
              </a:rPr>
              <a:t>only </a:t>
            </a:r>
            <a:r>
              <a:rPr sz="2600" dirty="0">
                <a:solidFill>
                  <a:srgbClr val="FF0000"/>
                </a:solidFill>
                <a:latin typeface="Calibri"/>
                <a:cs typeface="Calibri"/>
              </a:rPr>
              <a:t>living </a:t>
            </a:r>
            <a:r>
              <a:rPr sz="2600" spc="-10" dirty="0">
                <a:solidFill>
                  <a:srgbClr val="FF0000"/>
                </a:solidFill>
                <a:latin typeface="Calibri"/>
                <a:cs typeface="Calibri"/>
              </a:rPr>
              <a:t>organisms </a:t>
            </a:r>
            <a:r>
              <a:rPr sz="2600" spc="-5" dirty="0">
                <a:solidFill>
                  <a:srgbClr val="FF0000"/>
                </a:solidFill>
                <a:latin typeface="Calibri"/>
                <a:cs typeface="Calibri"/>
              </a:rPr>
              <a:t>that survive </a:t>
            </a:r>
            <a:r>
              <a:rPr sz="2600" spc="-15" dirty="0">
                <a:solidFill>
                  <a:srgbClr val="FF0000"/>
                </a:solidFill>
                <a:latin typeface="Calibri"/>
                <a:cs typeface="Calibri"/>
              </a:rPr>
              <a:t>at </a:t>
            </a:r>
            <a:r>
              <a:rPr sz="2600" spc="-5" dirty="0">
                <a:solidFill>
                  <a:srgbClr val="FF0000"/>
                </a:solidFill>
                <a:latin typeface="Calibri"/>
                <a:cs typeface="Calibri"/>
              </a:rPr>
              <a:t>such  </a:t>
            </a:r>
            <a:r>
              <a:rPr sz="2600" spc="-10" dirty="0">
                <a:solidFill>
                  <a:srgbClr val="FF0000"/>
                </a:solidFill>
                <a:latin typeface="Calibri"/>
                <a:cs typeface="Calibri"/>
              </a:rPr>
              <a:t>extreme</a:t>
            </a:r>
            <a:r>
              <a:rPr sz="2600" spc="-45" dirty="0">
                <a:solidFill>
                  <a:srgbClr val="FF0000"/>
                </a:solidFill>
                <a:latin typeface="Calibri"/>
                <a:cs typeface="Calibri"/>
              </a:rPr>
              <a:t> </a:t>
            </a:r>
            <a:r>
              <a:rPr sz="2600" spc="-10" dirty="0">
                <a:solidFill>
                  <a:srgbClr val="FF0000"/>
                </a:solidFill>
                <a:latin typeface="Calibri"/>
                <a:cs typeface="Calibri"/>
              </a:rPr>
              <a:t>pressure.</a:t>
            </a:r>
            <a:endParaRPr sz="26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82041" y="267080"/>
            <a:ext cx="7616825" cy="1123315"/>
          </a:xfrm>
          <a:prstGeom prst="rect">
            <a:avLst/>
          </a:prstGeom>
        </p:spPr>
        <p:txBody>
          <a:bodyPr vert="horz" wrap="square" lIns="0" tIns="12700" rIns="0" bIns="0" rtlCol="0">
            <a:spAutoFit/>
          </a:bodyPr>
          <a:lstStyle/>
          <a:p>
            <a:pPr marL="12700" marR="5080">
              <a:lnSpc>
                <a:spcPct val="100000"/>
              </a:lnSpc>
              <a:spcBef>
                <a:spcPts val="100"/>
              </a:spcBef>
            </a:pPr>
            <a:r>
              <a:rPr sz="2400" b="0" spc="-5" dirty="0">
                <a:latin typeface="Calibri"/>
                <a:cs typeface="Calibri"/>
              </a:rPr>
              <a:t>Bacteria </a:t>
            </a:r>
            <a:r>
              <a:rPr sz="2400" b="0" spc="-10" dirty="0">
                <a:latin typeface="Calibri"/>
                <a:cs typeface="Calibri"/>
              </a:rPr>
              <a:t>that live at </a:t>
            </a:r>
            <a:r>
              <a:rPr sz="2400" b="0" spc="-5" dirty="0">
                <a:latin typeface="Calibri"/>
                <a:cs typeface="Calibri"/>
              </a:rPr>
              <a:t>high </a:t>
            </a:r>
            <a:r>
              <a:rPr sz="2400" b="0" spc="-10" dirty="0">
                <a:latin typeface="Calibri"/>
                <a:cs typeface="Calibri"/>
              </a:rPr>
              <a:t>pressures, </a:t>
            </a:r>
            <a:r>
              <a:rPr sz="2400" b="0" spc="-5" dirty="0">
                <a:latin typeface="Calibri"/>
                <a:cs typeface="Calibri"/>
              </a:rPr>
              <a:t>but die </a:t>
            </a:r>
            <a:r>
              <a:rPr sz="2400" b="0" dirty="0">
                <a:latin typeface="Calibri"/>
                <a:cs typeface="Calibri"/>
              </a:rPr>
              <a:t>if </a:t>
            </a:r>
            <a:r>
              <a:rPr sz="2400" b="0" spc="-15" dirty="0">
                <a:latin typeface="Calibri"/>
                <a:cs typeface="Calibri"/>
              </a:rPr>
              <a:t>brought into </a:t>
            </a:r>
            <a:r>
              <a:rPr sz="2400" b="0" dirty="0">
                <a:latin typeface="Calibri"/>
                <a:cs typeface="Calibri"/>
              </a:rPr>
              <a:t>the  </a:t>
            </a:r>
            <a:r>
              <a:rPr sz="2400" b="0" spc="-10" dirty="0">
                <a:latin typeface="Calibri"/>
                <a:cs typeface="Calibri"/>
              </a:rPr>
              <a:t>laboratory </a:t>
            </a:r>
            <a:r>
              <a:rPr sz="2400" b="0" dirty="0">
                <a:latin typeface="Calibri"/>
                <a:cs typeface="Calibri"/>
              </a:rPr>
              <a:t>and </a:t>
            </a:r>
            <a:r>
              <a:rPr sz="2400" b="0" spc="-10" dirty="0">
                <a:latin typeface="Calibri"/>
                <a:cs typeface="Calibri"/>
              </a:rPr>
              <a:t>left standing </a:t>
            </a:r>
            <a:r>
              <a:rPr sz="2400" b="0" spc="-20" dirty="0">
                <a:latin typeface="Calibri"/>
                <a:cs typeface="Calibri"/>
              </a:rPr>
              <a:t>for </a:t>
            </a:r>
            <a:r>
              <a:rPr sz="2400" b="0" dirty="0">
                <a:latin typeface="Calibri"/>
                <a:cs typeface="Calibri"/>
              </a:rPr>
              <a:t>a </a:t>
            </a:r>
            <a:r>
              <a:rPr sz="2400" b="0" spc="-25" dirty="0">
                <a:latin typeface="Calibri"/>
                <a:cs typeface="Calibri"/>
              </a:rPr>
              <a:t>few </a:t>
            </a:r>
            <a:r>
              <a:rPr sz="2400" b="0" spc="-15" dirty="0">
                <a:latin typeface="Calibri"/>
                <a:cs typeface="Calibri"/>
              </a:rPr>
              <a:t>hours at standard  </a:t>
            </a:r>
            <a:r>
              <a:rPr sz="2400" b="0" spc="-5" dirty="0">
                <a:latin typeface="Calibri"/>
                <a:cs typeface="Calibri"/>
              </a:rPr>
              <a:t>atmospheric </a:t>
            </a:r>
            <a:r>
              <a:rPr sz="2400" b="0" spc="-10" dirty="0">
                <a:latin typeface="Calibri"/>
                <a:cs typeface="Calibri"/>
              </a:rPr>
              <a:t>pressure </a:t>
            </a:r>
            <a:r>
              <a:rPr sz="2400" b="0" spc="-15" dirty="0">
                <a:latin typeface="Calibri"/>
                <a:cs typeface="Calibri"/>
              </a:rPr>
              <a:t>are </a:t>
            </a:r>
            <a:r>
              <a:rPr sz="2400" b="0" spc="-5" dirty="0">
                <a:latin typeface="Calibri"/>
                <a:cs typeface="Calibri"/>
              </a:rPr>
              <a:t>called</a:t>
            </a:r>
            <a:r>
              <a:rPr sz="2400" b="0" spc="5" dirty="0">
                <a:latin typeface="Calibri"/>
                <a:cs typeface="Calibri"/>
              </a:rPr>
              <a:t> </a:t>
            </a:r>
            <a:r>
              <a:rPr sz="2400" spc="-10" dirty="0">
                <a:solidFill>
                  <a:srgbClr val="FF0000"/>
                </a:solidFill>
              </a:rPr>
              <a:t>BAROPHILES</a:t>
            </a:r>
            <a:endParaRPr sz="2400">
              <a:latin typeface="Calibri"/>
              <a:cs typeface="Calibri"/>
            </a:endParaRPr>
          </a:p>
        </p:txBody>
      </p:sp>
      <p:sp>
        <p:nvSpPr>
          <p:cNvPr id="6" name="object 6"/>
          <p:cNvSpPr txBox="1"/>
          <p:nvPr/>
        </p:nvSpPr>
        <p:spPr>
          <a:xfrm>
            <a:off x="282041" y="1730502"/>
            <a:ext cx="761873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0000"/>
                </a:solidFill>
                <a:latin typeface="Calibri"/>
                <a:cs typeface="Calibri"/>
              </a:rPr>
              <a:t>Such </a:t>
            </a:r>
            <a:r>
              <a:rPr sz="2400" spc="-10" dirty="0">
                <a:solidFill>
                  <a:srgbClr val="FF0000"/>
                </a:solidFill>
                <a:latin typeface="Calibri"/>
                <a:cs typeface="Calibri"/>
              </a:rPr>
              <a:t>microbes </a:t>
            </a:r>
            <a:r>
              <a:rPr sz="2400" spc="-5" dirty="0">
                <a:solidFill>
                  <a:srgbClr val="FF0000"/>
                </a:solidFill>
                <a:latin typeface="Calibri"/>
                <a:cs typeface="Calibri"/>
              </a:rPr>
              <a:t>enzymes </a:t>
            </a:r>
            <a:r>
              <a:rPr sz="2400" spc="-10" dirty="0">
                <a:solidFill>
                  <a:srgbClr val="FF0000"/>
                </a:solidFill>
                <a:latin typeface="Calibri"/>
                <a:cs typeface="Calibri"/>
              </a:rPr>
              <a:t>require pressure </a:t>
            </a:r>
            <a:r>
              <a:rPr sz="2400" spc="-15" dirty="0">
                <a:solidFill>
                  <a:srgbClr val="FF0000"/>
                </a:solidFill>
                <a:latin typeface="Calibri"/>
                <a:cs typeface="Calibri"/>
              </a:rPr>
              <a:t>to </a:t>
            </a:r>
            <a:r>
              <a:rPr sz="2400" spc="-5" dirty="0">
                <a:solidFill>
                  <a:srgbClr val="FF0000"/>
                </a:solidFill>
                <a:latin typeface="Calibri"/>
                <a:cs typeface="Calibri"/>
              </a:rPr>
              <a:t>function</a:t>
            </a:r>
            <a:r>
              <a:rPr sz="2400" spc="-15" dirty="0">
                <a:solidFill>
                  <a:srgbClr val="FF0000"/>
                </a:solidFill>
                <a:latin typeface="Calibri"/>
                <a:cs typeface="Calibri"/>
              </a:rPr>
              <a:t> </a:t>
            </a:r>
            <a:r>
              <a:rPr sz="2400" spc="-10" dirty="0">
                <a:solidFill>
                  <a:srgbClr val="FF0000"/>
                </a:solidFill>
                <a:latin typeface="Calibri"/>
                <a:cs typeface="Calibri"/>
              </a:rPr>
              <a:t>properly</a:t>
            </a:r>
            <a:endParaRPr sz="2400">
              <a:latin typeface="Calibri"/>
              <a:cs typeface="Calibri"/>
            </a:endParaRPr>
          </a:p>
        </p:txBody>
      </p:sp>
      <p:sp>
        <p:nvSpPr>
          <p:cNvPr id="7" name="object 7"/>
          <p:cNvSpPr/>
          <p:nvPr/>
        </p:nvSpPr>
        <p:spPr>
          <a:xfrm>
            <a:off x="1788932" y="2247819"/>
            <a:ext cx="4646538" cy="3479509"/>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932938" y="164668"/>
            <a:ext cx="3332479" cy="574675"/>
          </a:xfrm>
          <a:prstGeom prst="rect">
            <a:avLst/>
          </a:prstGeom>
        </p:spPr>
        <p:txBody>
          <a:bodyPr vert="horz" wrap="square" lIns="0" tIns="12700" rIns="0" bIns="0" rtlCol="0">
            <a:spAutoFit/>
          </a:bodyPr>
          <a:lstStyle/>
          <a:p>
            <a:pPr marL="12700">
              <a:lnSpc>
                <a:spcPct val="100000"/>
              </a:lnSpc>
              <a:spcBef>
                <a:spcPts val="100"/>
              </a:spcBef>
            </a:pPr>
            <a:r>
              <a:rPr spc="-5" dirty="0"/>
              <a:t>Osmotic</a:t>
            </a:r>
            <a:r>
              <a:rPr spc="-75" dirty="0"/>
              <a:t> </a:t>
            </a:r>
            <a:r>
              <a:rPr spc="-10" dirty="0"/>
              <a:t>Pressure</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p:nvPr/>
        </p:nvSpPr>
        <p:spPr>
          <a:xfrm>
            <a:off x="4219194" y="6465214"/>
            <a:ext cx="7054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2</a:t>
            </a:r>
            <a:r>
              <a:rPr sz="1200" spc="5" dirty="0">
                <a:solidFill>
                  <a:srgbClr val="888888"/>
                </a:solidFill>
                <a:latin typeface="Calibri"/>
                <a:cs typeface="Calibri"/>
              </a:rPr>
              <a:t>0</a:t>
            </a:r>
            <a:r>
              <a:rPr sz="1200" dirty="0">
                <a:solidFill>
                  <a:srgbClr val="888888"/>
                </a:solidFill>
                <a:latin typeface="Calibri"/>
                <a:cs typeface="Calibri"/>
              </a:rPr>
              <a:t>1</a:t>
            </a:r>
            <a:r>
              <a:rPr sz="1200" spc="5" dirty="0">
                <a:solidFill>
                  <a:srgbClr val="888888"/>
                </a:solidFill>
                <a:latin typeface="Calibri"/>
                <a:cs typeface="Calibri"/>
              </a:rPr>
              <a:t>9</a:t>
            </a:r>
            <a:r>
              <a:rPr sz="1200" dirty="0">
                <a:solidFill>
                  <a:srgbClr val="888888"/>
                </a:solidFill>
                <a:latin typeface="Calibri"/>
                <a:cs typeface="Calibri"/>
              </a:rPr>
              <a:t>/2</a:t>
            </a:r>
            <a:r>
              <a:rPr sz="1200" spc="5" dirty="0">
                <a:solidFill>
                  <a:srgbClr val="888888"/>
                </a:solidFill>
                <a:latin typeface="Calibri"/>
                <a:cs typeface="Calibri"/>
              </a:rPr>
              <a:t>0</a:t>
            </a:r>
            <a:r>
              <a:rPr sz="1200" dirty="0">
                <a:solidFill>
                  <a:srgbClr val="888888"/>
                </a:solidFill>
                <a:latin typeface="Calibri"/>
                <a:cs typeface="Calibri"/>
              </a:rPr>
              <a:t>20</a:t>
            </a:r>
            <a:endParaRPr sz="1200">
              <a:latin typeface="Calibri"/>
              <a:cs typeface="Calibri"/>
            </a:endParaRPr>
          </a:p>
        </p:txBody>
      </p:sp>
      <p:sp>
        <p:nvSpPr>
          <p:cNvPr id="6" name="object 6"/>
          <p:cNvSpPr txBox="1"/>
          <p:nvPr/>
        </p:nvSpPr>
        <p:spPr>
          <a:xfrm>
            <a:off x="307340" y="965453"/>
            <a:ext cx="8404225" cy="4635500"/>
          </a:xfrm>
          <a:prstGeom prst="rect">
            <a:avLst/>
          </a:prstGeom>
        </p:spPr>
        <p:txBody>
          <a:bodyPr vert="horz" wrap="square" lIns="0" tIns="12700" rIns="0" bIns="0" rtlCol="0">
            <a:spAutoFit/>
          </a:bodyPr>
          <a:lstStyle/>
          <a:p>
            <a:pPr marL="355600" marR="5080" indent="-342900">
              <a:lnSpc>
                <a:spcPct val="100000"/>
              </a:lnSpc>
              <a:spcBef>
                <a:spcPts val="100"/>
              </a:spcBef>
              <a:buChar char="•"/>
              <a:tabLst>
                <a:tab pos="354965" algn="l"/>
                <a:tab pos="355600" algn="l"/>
              </a:tabLst>
            </a:pPr>
            <a:r>
              <a:rPr sz="2400" spc="-5" dirty="0">
                <a:latin typeface="Arial"/>
                <a:cs typeface="Arial"/>
              </a:rPr>
              <a:t>Cell membranes </a:t>
            </a:r>
            <a:r>
              <a:rPr sz="2400" dirty="0">
                <a:latin typeface="Arial"/>
                <a:cs typeface="Arial"/>
              </a:rPr>
              <a:t>of </a:t>
            </a:r>
            <a:r>
              <a:rPr sz="2400" spc="-5" dirty="0">
                <a:latin typeface="Arial"/>
                <a:cs typeface="Arial"/>
              </a:rPr>
              <a:t>all microbes are </a:t>
            </a:r>
            <a:r>
              <a:rPr sz="2400" b="1" spc="-5" dirty="0">
                <a:solidFill>
                  <a:srgbClr val="FF0000"/>
                </a:solidFill>
                <a:latin typeface="Arial"/>
                <a:cs typeface="Arial"/>
              </a:rPr>
              <a:t>selectively </a:t>
            </a:r>
            <a:r>
              <a:rPr sz="2400" b="1" dirty="0">
                <a:solidFill>
                  <a:srgbClr val="FF0000"/>
                </a:solidFill>
                <a:latin typeface="Arial"/>
                <a:cs typeface="Arial"/>
              </a:rPr>
              <a:t>permeable </a:t>
            </a:r>
            <a:r>
              <a:rPr sz="2400" b="1" dirty="0">
                <a:latin typeface="Arial"/>
                <a:cs typeface="Arial"/>
              </a:rPr>
              <a:t> </a:t>
            </a:r>
            <a:r>
              <a:rPr sz="2400" spc="-5" dirty="0">
                <a:latin typeface="Arial"/>
                <a:cs typeface="Arial"/>
              </a:rPr>
              <a:t>which allows water </a:t>
            </a:r>
            <a:r>
              <a:rPr sz="2400" dirty="0">
                <a:latin typeface="Arial"/>
                <a:cs typeface="Arial"/>
              </a:rPr>
              <a:t>to </a:t>
            </a:r>
            <a:r>
              <a:rPr sz="2400" spc="-5" dirty="0">
                <a:latin typeface="Arial"/>
                <a:cs typeface="Arial"/>
              </a:rPr>
              <a:t>move by </a:t>
            </a:r>
            <a:r>
              <a:rPr sz="2400" b="1" spc="-5" dirty="0">
                <a:solidFill>
                  <a:srgbClr val="FF0000"/>
                </a:solidFill>
                <a:latin typeface="Arial"/>
                <a:cs typeface="Arial"/>
              </a:rPr>
              <a:t>osmosis </a:t>
            </a:r>
            <a:r>
              <a:rPr sz="2400" spc="-5" dirty="0">
                <a:latin typeface="Arial"/>
                <a:cs typeface="Arial"/>
              </a:rPr>
              <a:t>between </a:t>
            </a:r>
            <a:r>
              <a:rPr sz="2400" dirty="0">
                <a:latin typeface="Arial"/>
                <a:cs typeface="Arial"/>
              </a:rPr>
              <a:t>the  </a:t>
            </a:r>
            <a:r>
              <a:rPr sz="2400" spc="-5" dirty="0">
                <a:latin typeface="Arial"/>
                <a:cs typeface="Arial"/>
              </a:rPr>
              <a:t>cytoplasm and </a:t>
            </a:r>
            <a:r>
              <a:rPr sz="2400" dirty="0">
                <a:latin typeface="Arial"/>
                <a:cs typeface="Arial"/>
              </a:rPr>
              <a:t>its</a:t>
            </a:r>
            <a:r>
              <a:rPr sz="2400" spc="10" dirty="0">
                <a:latin typeface="Arial"/>
                <a:cs typeface="Arial"/>
              </a:rPr>
              <a:t> </a:t>
            </a:r>
            <a:r>
              <a:rPr sz="2400" spc="-5" dirty="0">
                <a:latin typeface="Arial"/>
                <a:cs typeface="Arial"/>
              </a:rPr>
              <a:t>environment.</a:t>
            </a:r>
            <a:endParaRPr sz="2400">
              <a:latin typeface="Arial"/>
              <a:cs typeface="Arial"/>
            </a:endParaRPr>
          </a:p>
          <a:p>
            <a:pPr marL="355600" marR="530860" indent="-342900">
              <a:lnSpc>
                <a:spcPct val="100000"/>
              </a:lnSpc>
              <a:spcBef>
                <a:spcPts val="575"/>
              </a:spcBef>
              <a:buChar char="•"/>
              <a:tabLst>
                <a:tab pos="354965" algn="l"/>
                <a:tab pos="355600" algn="l"/>
              </a:tabLst>
            </a:pPr>
            <a:r>
              <a:rPr sz="2400" spc="-5" dirty="0">
                <a:latin typeface="Arial"/>
                <a:cs typeface="Arial"/>
              </a:rPr>
              <a:t>Should </a:t>
            </a:r>
            <a:r>
              <a:rPr sz="2400" dirty="0">
                <a:latin typeface="Arial"/>
                <a:cs typeface="Arial"/>
              </a:rPr>
              <a:t>the </a:t>
            </a:r>
            <a:r>
              <a:rPr sz="2400" spc="-5" dirty="0">
                <a:latin typeface="Arial"/>
                <a:cs typeface="Arial"/>
              </a:rPr>
              <a:t>environment contain dissolved substances </a:t>
            </a:r>
            <a:r>
              <a:rPr sz="2400" dirty="0">
                <a:latin typeface="Arial"/>
                <a:cs typeface="Arial"/>
              </a:rPr>
              <a:t>it  </a:t>
            </a:r>
            <a:r>
              <a:rPr sz="2400" spc="-5" dirty="0">
                <a:latin typeface="Arial"/>
                <a:cs typeface="Arial"/>
              </a:rPr>
              <a:t>exerts </a:t>
            </a:r>
            <a:r>
              <a:rPr sz="2400" b="1" spc="-5" dirty="0">
                <a:solidFill>
                  <a:srgbClr val="FF0000"/>
                </a:solidFill>
                <a:latin typeface="Arial"/>
                <a:cs typeface="Arial"/>
              </a:rPr>
              <a:t>osmotic pressure </a:t>
            </a:r>
            <a:r>
              <a:rPr sz="2400" dirty="0">
                <a:latin typeface="Arial"/>
                <a:cs typeface="Arial"/>
              </a:rPr>
              <a:t>on the </a:t>
            </a:r>
            <a:r>
              <a:rPr sz="2400" spc="-5" dirty="0">
                <a:latin typeface="Arial"/>
                <a:cs typeface="Arial"/>
              </a:rPr>
              <a:t>cell </a:t>
            </a:r>
            <a:r>
              <a:rPr sz="2400" dirty="0">
                <a:latin typeface="Arial"/>
                <a:cs typeface="Arial"/>
              </a:rPr>
              <a:t>in</a:t>
            </a:r>
            <a:r>
              <a:rPr sz="2400" spc="20" dirty="0">
                <a:latin typeface="Arial"/>
                <a:cs typeface="Arial"/>
              </a:rPr>
              <a:t> </a:t>
            </a:r>
            <a:r>
              <a:rPr sz="2400" dirty="0">
                <a:latin typeface="Arial"/>
                <a:cs typeface="Arial"/>
              </a:rPr>
              <a:t>it</a:t>
            </a:r>
            <a:endParaRPr sz="2400">
              <a:latin typeface="Arial"/>
              <a:cs typeface="Arial"/>
            </a:endParaRPr>
          </a:p>
          <a:p>
            <a:pPr marL="355600" marR="363855" indent="-342900">
              <a:lnSpc>
                <a:spcPct val="100000"/>
              </a:lnSpc>
              <a:spcBef>
                <a:spcPts val="580"/>
              </a:spcBef>
              <a:buChar char="•"/>
              <a:tabLst>
                <a:tab pos="354965" algn="l"/>
                <a:tab pos="355600" algn="l"/>
              </a:tabLst>
            </a:pPr>
            <a:r>
              <a:rPr sz="2400" spc="-5" dirty="0">
                <a:latin typeface="Arial"/>
                <a:cs typeface="Arial"/>
              </a:rPr>
              <a:t>Should </a:t>
            </a:r>
            <a:r>
              <a:rPr sz="2400" dirty="0">
                <a:latin typeface="Arial"/>
                <a:cs typeface="Arial"/>
              </a:rPr>
              <a:t>that </a:t>
            </a:r>
            <a:r>
              <a:rPr sz="2400" spc="-5" dirty="0">
                <a:latin typeface="Arial"/>
                <a:cs typeface="Arial"/>
              </a:rPr>
              <a:t>pressure exceed </a:t>
            </a:r>
            <a:r>
              <a:rPr sz="2400" dirty="0">
                <a:latin typeface="Arial"/>
                <a:cs typeface="Arial"/>
              </a:rPr>
              <a:t>the </a:t>
            </a:r>
            <a:r>
              <a:rPr sz="2400" spc="-5" dirty="0">
                <a:latin typeface="Arial"/>
                <a:cs typeface="Arial"/>
              </a:rPr>
              <a:t>pressure inside </a:t>
            </a:r>
            <a:r>
              <a:rPr sz="2400" dirty="0">
                <a:latin typeface="Arial"/>
                <a:cs typeface="Arial"/>
              </a:rPr>
              <a:t>the </a:t>
            </a:r>
            <a:r>
              <a:rPr sz="2400" spc="-5" dirty="0">
                <a:latin typeface="Arial"/>
                <a:cs typeface="Arial"/>
              </a:rPr>
              <a:t>cell,  then the cell lose water and undergo </a:t>
            </a:r>
            <a:r>
              <a:rPr sz="2400" b="1" spc="-5" dirty="0">
                <a:solidFill>
                  <a:srgbClr val="FF0000"/>
                </a:solidFill>
                <a:latin typeface="Arial"/>
                <a:cs typeface="Arial"/>
              </a:rPr>
              <a:t>plasmolysis </a:t>
            </a:r>
            <a:r>
              <a:rPr sz="2400" spc="-5" dirty="0">
                <a:latin typeface="Arial"/>
                <a:cs typeface="Arial"/>
              </a:rPr>
              <a:t>or  shrinking</a:t>
            </a:r>
            <a:endParaRPr sz="2400">
              <a:latin typeface="Arial"/>
              <a:cs typeface="Arial"/>
            </a:endParaRPr>
          </a:p>
          <a:p>
            <a:pPr marL="355600" marR="73660" indent="-342900">
              <a:lnSpc>
                <a:spcPct val="100000"/>
              </a:lnSpc>
              <a:spcBef>
                <a:spcPts val="580"/>
              </a:spcBef>
              <a:buChar char="•"/>
              <a:tabLst>
                <a:tab pos="354965" algn="l"/>
                <a:tab pos="355600" algn="l"/>
              </a:tabLst>
            </a:pPr>
            <a:r>
              <a:rPr sz="2400" dirty="0">
                <a:latin typeface="Arial"/>
                <a:cs typeface="Arial"/>
              </a:rPr>
              <a:t>In </a:t>
            </a:r>
            <a:r>
              <a:rPr sz="2400" spc="-5" dirty="0">
                <a:latin typeface="Arial"/>
                <a:cs typeface="Arial"/>
              </a:rPr>
              <a:t>distilled </a:t>
            </a:r>
            <a:r>
              <a:rPr sz="2400" spc="-25" dirty="0">
                <a:latin typeface="Arial"/>
                <a:cs typeface="Arial"/>
              </a:rPr>
              <a:t>water, </a:t>
            </a:r>
            <a:r>
              <a:rPr sz="2400" spc="-5" dirty="0">
                <a:latin typeface="Arial"/>
                <a:cs typeface="Arial"/>
              </a:rPr>
              <a:t>cells have a higher osmotic pressure </a:t>
            </a:r>
            <a:r>
              <a:rPr sz="2400" dirty="0">
                <a:latin typeface="Arial"/>
                <a:cs typeface="Arial"/>
              </a:rPr>
              <a:t>than  </a:t>
            </a:r>
            <a:r>
              <a:rPr sz="2400" spc="-5" dirty="0">
                <a:latin typeface="Arial"/>
                <a:cs typeface="Arial"/>
              </a:rPr>
              <a:t>their environment and in such cases </a:t>
            </a:r>
            <a:r>
              <a:rPr sz="2400" dirty="0">
                <a:latin typeface="Arial"/>
                <a:cs typeface="Arial"/>
              </a:rPr>
              <a:t>they </a:t>
            </a:r>
            <a:r>
              <a:rPr sz="2400" spc="-5" dirty="0">
                <a:latin typeface="Arial"/>
                <a:cs typeface="Arial"/>
              </a:rPr>
              <a:t>gain water and  become </a:t>
            </a:r>
            <a:r>
              <a:rPr sz="2400" b="1" spc="-5" dirty="0">
                <a:solidFill>
                  <a:srgbClr val="FF0000"/>
                </a:solidFill>
                <a:latin typeface="Arial"/>
                <a:cs typeface="Arial"/>
              </a:rPr>
              <a:t>TURGID </a:t>
            </a:r>
            <a:r>
              <a:rPr sz="2400" dirty="0">
                <a:latin typeface="Arial"/>
                <a:cs typeface="Arial"/>
              </a:rPr>
              <a:t>but </a:t>
            </a:r>
            <a:r>
              <a:rPr sz="2400" spc="-5" dirty="0">
                <a:latin typeface="Arial"/>
                <a:cs typeface="Arial"/>
              </a:rPr>
              <a:t>in bacteria with a </a:t>
            </a:r>
            <a:r>
              <a:rPr sz="2400" b="1" dirty="0">
                <a:solidFill>
                  <a:srgbClr val="FF0000"/>
                </a:solidFill>
                <a:latin typeface="Arial"/>
                <a:cs typeface="Arial"/>
              </a:rPr>
              <a:t>cell </a:t>
            </a:r>
            <a:r>
              <a:rPr sz="2400" b="1" spc="5" dirty="0">
                <a:solidFill>
                  <a:srgbClr val="FF0000"/>
                </a:solidFill>
                <a:latin typeface="Arial"/>
                <a:cs typeface="Arial"/>
              </a:rPr>
              <a:t>wall </a:t>
            </a:r>
            <a:r>
              <a:rPr sz="2400" dirty="0">
                <a:latin typeface="Arial"/>
                <a:cs typeface="Arial"/>
              </a:rPr>
              <a:t>this  </a:t>
            </a:r>
            <a:r>
              <a:rPr sz="2400" spc="-5" dirty="0">
                <a:latin typeface="Arial"/>
                <a:cs typeface="Arial"/>
              </a:rPr>
              <a:t>prevents </a:t>
            </a:r>
            <a:r>
              <a:rPr sz="2400" dirty="0">
                <a:latin typeface="Arial"/>
                <a:cs typeface="Arial"/>
              </a:rPr>
              <a:t>it from</a:t>
            </a:r>
            <a:r>
              <a:rPr sz="2400" spc="-20" dirty="0">
                <a:latin typeface="Arial"/>
                <a:cs typeface="Arial"/>
              </a:rPr>
              <a:t> </a:t>
            </a:r>
            <a:r>
              <a:rPr sz="2400" spc="-5" dirty="0">
                <a:latin typeface="Arial"/>
                <a:cs typeface="Arial"/>
              </a:rPr>
              <a:t>bursting.</a:t>
            </a:r>
            <a:endParaRPr sz="24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76658" y="233726"/>
            <a:ext cx="2374344" cy="34124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03520" y="33528"/>
            <a:ext cx="643889" cy="78714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09700" y="460248"/>
            <a:ext cx="5228082" cy="78714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170676" y="460248"/>
            <a:ext cx="1119377" cy="78714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822947" y="460248"/>
            <a:ext cx="561581" cy="787146"/>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1618614" y="112013"/>
            <a:ext cx="5534660" cy="878840"/>
          </a:xfrm>
          <a:prstGeom prst="rect">
            <a:avLst/>
          </a:prstGeom>
        </p:spPr>
        <p:txBody>
          <a:bodyPr vert="horz" wrap="square" lIns="0" tIns="12065" rIns="0" bIns="0" rtlCol="0">
            <a:spAutoFit/>
          </a:bodyPr>
          <a:lstStyle/>
          <a:p>
            <a:pPr marL="635" algn="ctr">
              <a:lnSpc>
                <a:spcPct val="100000"/>
              </a:lnSpc>
              <a:spcBef>
                <a:spcPts val="95"/>
              </a:spcBef>
            </a:pPr>
            <a:r>
              <a:rPr sz="2800" spc="-10" dirty="0"/>
              <a:t>Osmoregulation</a:t>
            </a:r>
            <a:r>
              <a:rPr sz="2800" spc="15" dirty="0"/>
              <a:t> </a:t>
            </a:r>
            <a:r>
              <a:rPr sz="2800" spc="-5" dirty="0"/>
              <a:t>–</a:t>
            </a:r>
            <a:endParaRPr sz="2800"/>
          </a:p>
          <a:p>
            <a:pPr algn="ctr">
              <a:lnSpc>
                <a:spcPct val="100000"/>
              </a:lnSpc>
            </a:pPr>
            <a:r>
              <a:rPr sz="2800" spc="-15" dirty="0"/>
              <a:t>Microorganism </a:t>
            </a:r>
            <a:r>
              <a:rPr sz="2800" dirty="0"/>
              <a:t>(MO) </a:t>
            </a:r>
            <a:r>
              <a:rPr sz="2800" spc="-5" dirty="0"/>
              <a:t>in </a:t>
            </a:r>
            <a:r>
              <a:rPr sz="2800" spc="-10" dirty="0"/>
              <a:t>Isotonic</a:t>
            </a:r>
            <a:r>
              <a:rPr sz="2800" spc="40" dirty="0"/>
              <a:t> </a:t>
            </a:r>
            <a:r>
              <a:rPr sz="2800" spc="-10" dirty="0"/>
              <a:t>Envt.</a:t>
            </a:r>
            <a:endParaRPr sz="2800"/>
          </a:p>
        </p:txBody>
      </p:sp>
      <p:sp>
        <p:nvSpPr>
          <p:cNvPr id="8" name="object 8"/>
          <p:cNvSpPr/>
          <p:nvPr/>
        </p:nvSpPr>
        <p:spPr>
          <a:xfrm>
            <a:off x="1219200" y="1109472"/>
            <a:ext cx="5791200" cy="4038600"/>
          </a:xfrm>
          <a:custGeom>
            <a:avLst/>
            <a:gdLst/>
            <a:ahLst/>
            <a:cxnLst/>
            <a:rect l="l" t="t" r="r" b="b"/>
            <a:pathLst>
              <a:path w="5791200" h="4038600">
                <a:moveTo>
                  <a:pt x="0" y="4038600"/>
                </a:moveTo>
                <a:lnTo>
                  <a:pt x="5791200" y="4038600"/>
                </a:lnTo>
                <a:lnTo>
                  <a:pt x="5791200" y="0"/>
                </a:lnTo>
                <a:lnTo>
                  <a:pt x="0" y="0"/>
                </a:lnTo>
                <a:lnTo>
                  <a:pt x="0" y="4038600"/>
                </a:lnTo>
                <a:close/>
              </a:path>
            </a:pathLst>
          </a:custGeom>
          <a:solidFill>
            <a:srgbClr val="4F81BC"/>
          </a:solidFill>
        </p:spPr>
        <p:txBody>
          <a:bodyPr wrap="square" lIns="0" tIns="0" rIns="0" bIns="0" rtlCol="0"/>
          <a:lstStyle/>
          <a:p>
            <a:endParaRPr/>
          </a:p>
        </p:txBody>
      </p:sp>
      <p:sp>
        <p:nvSpPr>
          <p:cNvPr id="9" name="object 9"/>
          <p:cNvSpPr/>
          <p:nvPr/>
        </p:nvSpPr>
        <p:spPr>
          <a:xfrm>
            <a:off x="1219200" y="1109472"/>
            <a:ext cx="5791200" cy="4038600"/>
          </a:xfrm>
          <a:custGeom>
            <a:avLst/>
            <a:gdLst/>
            <a:ahLst/>
            <a:cxnLst/>
            <a:rect l="l" t="t" r="r" b="b"/>
            <a:pathLst>
              <a:path w="5791200" h="4038600">
                <a:moveTo>
                  <a:pt x="0" y="4038600"/>
                </a:moveTo>
                <a:lnTo>
                  <a:pt x="5791200" y="4038600"/>
                </a:lnTo>
                <a:lnTo>
                  <a:pt x="5791200" y="0"/>
                </a:lnTo>
                <a:lnTo>
                  <a:pt x="0" y="0"/>
                </a:lnTo>
                <a:lnTo>
                  <a:pt x="0" y="4038600"/>
                </a:lnTo>
                <a:close/>
              </a:path>
            </a:pathLst>
          </a:custGeom>
          <a:ln w="9144">
            <a:solidFill>
              <a:srgbClr val="000000"/>
            </a:solidFill>
          </a:ln>
        </p:spPr>
        <p:txBody>
          <a:bodyPr wrap="square" lIns="0" tIns="0" rIns="0" bIns="0" rtlCol="0"/>
          <a:lstStyle/>
          <a:p>
            <a:endParaRPr/>
          </a:p>
        </p:txBody>
      </p:sp>
      <p:sp>
        <p:nvSpPr>
          <p:cNvPr id="10" name="object 10"/>
          <p:cNvSpPr/>
          <p:nvPr/>
        </p:nvSpPr>
        <p:spPr>
          <a:xfrm>
            <a:off x="2590800" y="2176272"/>
            <a:ext cx="3048000" cy="2514600"/>
          </a:xfrm>
          <a:custGeom>
            <a:avLst/>
            <a:gdLst/>
            <a:ahLst/>
            <a:cxnLst/>
            <a:rect l="l" t="t" r="r" b="b"/>
            <a:pathLst>
              <a:path w="3048000" h="2514600">
                <a:moveTo>
                  <a:pt x="1524000" y="0"/>
                </a:moveTo>
                <a:lnTo>
                  <a:pt x="1471610" y="728"/>
                </a:lnTo>
                <a:lnTo>
                  <a:pt x="1419663" y="2900"/>
                </a:lnTo>
                <a:lnTo>
                  <a:pt x="1368188" y="6490"/>
                </a:lnTo>
                <a:lnTo>
                  <a:pt x="1317213" y="11476"/>
                </a:lnTo>
                <a:lnTo>
                  <a:pt x="1266766" y="17834"/>
                </a:lnTo>
                <a:lnTo>
                  <a:pt x="1216876" y="25541"/>
                </a:lnTo>
                <a:lnTo>
                  <a:pt x="1167570" y="34574"/>
                </a:lnTo>
                <a:lnTo>
                  <a:pt x="1118878" y="44908"/>
                </a:lnTo>
                <a:lnTo>
                  <a:pt x="1070828" y="56521"/>
                </a:lnTo>
                <a:lnTo>
                  <a:pt x="1023448" y="69389"/>
                </a:lnTo>
                <a:lnTo>
                  <a:pt x="976767" y="83489"/>
                </a:lnTo>
                <a:lnTo>
                  <a:pt x="930812" y="98798"/>
                </a:lnTo>
                <a:lnTo>
                  <a:pt x="885613" y="115291"/>
                </a:lnTo>
                <a:lnTo>
                  <a:pt x="841198" y="132946"/>
                </a:lnTo>
                <a:lnTo>
                  <a:pt x="797594" y="151739"/>
                </a:lnTo>
                <a:lnTo>
                  <a:pt x="754831" y="171647"/>
                </a:lnTo>
                <a:lnTo>
                  <a:pt x="712937" y="192646"/>
                </a:lnTo>
                <a:lnTo>
                  <a:pt x="671940" y="214714"/>
                </a:lnTo>
                <a:lnTo>
                  <a:pt x="631868" y="237826"/>
                </a:lnTo>
                <a:lnTo>
                  <a:pt x="592751" y="261959"/>
                </a:lnTo>
                <a:lnTo>
                  <a:pt x="554616" y="287090"/>
                </a:lnTo>
                <a:lnTo>
                  <a:pt x="517492" y="313196"/>
                </a:lnTo>
                <a:lnTo>
                  <a:pt x="481406" y="340252"/>
                </a:lnTo>
                <a:lnTo>
                  <a:pt x="446389" y="368236"/>
                </a:lnTo>
                <a:lnTo>
                  <a:pt x="412467" y="397124"/>
                </a:lnTo>
                <a:lnTo>
                  <a:pt x="379669" y="426893"/>
                </a:lnTo>
                <a:lnTo>
                  <a:pt x="348024" y="457520"/>
                </a:lnTo>
                <a:lnTo>
                  <a:pt x="317560" y="488980"/>
                </a:lnTo>
                <a:lnTo>
                  <a:pt x="288306" y="521252"/>
                </a:lnTo>
                <a:lnTo>
                  <a:pt x="260289" y="554310"/>
                </a:lnTo>
                <a:lnTo>
                  <a:pt x="233538" y="588132"/>
                </a:lnTo>
                <a:lnTo>
                  <a:pt x="208082" y="622695"/>
                </a:lnTo>
                <a:lnTo>
                  <a:pt x="183949" y="657974"/>
                </a:lnTo>
                <a:lnTo>
                  <a:pt x="161167" y="693947"/>
                </a:lnTo>
                <a:lnTo>
                  <a:pt x="139765" y="730591"/>
                </a:lnTo>
                <a:lnTo>
                  <a:pt x="119770" y="767881"/>
                </a:lnTo>
                <a:lnTo>
                  <a:pt x="101213" y="805795"/>
                </a:lnTo>
                <a:lnTo>
                  <a:pt x="84120" y="844309"/>
                </a:lnTo>
                <a:lnTo>
                  <a:pt x="68520" y="883399"/>
                </a:lnTo>
                <a:lnTo>
                  <a:pt x="54442" y="923043"/>
                </a:lnTo>
                <a:lnTo>
                  <a:pt x="41914" y="963216"/>
                </a:lnTo>
                <a:lnTo>
                  <a:pt x="30964" y="1003896"/>
                </a:lnTo>
                <a:lnTo>
                  <a:pt x="21621" y="1045059"/>
                </a:lnTo>
                <a:lnTo>
                  <a:pt x="13913" y="1086681"/>
                </a:lnTo>
                <a:lnTo>
                  <a:pt x="7868" y="1128740"/>
                </a:lnTo>
                <a:lnTo>
                  <a:pt x="3516" y="1171211"/>
                </a:lnTo>
                <a:lnTo>
                  <a:pt x="883" y="1214072"/>
                </a:lnTo>
                <a:lnTo>
                  <a:pt x="0" y="1257300"/>
                </a:lnTo>
                <a:lnTo>
                  <a:pt x="883" y="1300527"/>
                </a:lnTo>
                <a:lnTo>
                  <a:pt x="3516" y="1343388"/>
                </a:lnTo>
                <a:lnTo>
                  <a:pt x="7868" y="1385859"/>
                </a:lnTo>
                <a:lnTo>
                  <a:pt x="13913" y="1427918"/>
                </a:lnTo>
                <a:lnTo>
                  <a:pt x="21621" y="1469540"/>
                </a:lnTo>
                <a:lnTo>
                  <a:pt x="30964" y="1510703"/>
                </a:lnTo>
                <a:lnTo>
                  <a:pt x="41914" y="1551383"/>
                </a:lnTo>
                <a:lnTo>
                  <a:pt x="54442" y="1591556"/>
                </a:lnTo>
                <a:lnTo>
                  <a:pt x="68520" y="1631200"/>
                </a:lnTo>
                <a:lnTo>
                  <a:pt x="84120" y="1670290"/>
                </a:lnTo>
                <a:lnTo>
                  <a:pt x="101213" y="1708804"/>
                </a:lnTo>
                <a:lnTo>
                  <a:pt x="119770" y="1746718"/>
                </a:lnTo>
                <a:lnTo>
                  <a:pt x="139765" y="1784008"/>
                </a:lnTo>
                <a:lnTo>
                  <a:pt x="161167" y="1820652"/>
                </a:lnTo>
                <a:lnTo>
                  <a:pt x="183949" y="1856625"/>
                </a:lnTo>
                <a:lnTo>
                  <a:pt x="208082" y="1891904"/>
                </a:lnTo>
                <a:lnTo>
                  <a:pt x="233538" y="1926467"/>
                </a:lnTo>
                <a:lnTo>
                  <a:pt x="260289" y="1960289"/>
                </a:lnTo>
                <a:lnTo>
                  <a:pt x="288306" y="1993347"/>
                </a:lnTo>
                <a:lnTo>
                  <a:pt x="317560" y="2025619"/>
                </a:lnTo>
                <a:lnTo>
                  <a:pt x="348024" y="2057079"/>
                </a:lnTo>
                <a:lnTo>
                  <a:pt x="379669" y="2087706"/>
                </a:lnTo>
                <a:lnTo>
                  <a:pt x="412467" y="2117475"/>
                </a:lnTo>
                <a:lnTo>
                  <a:pt x="446389" y="2146363"/>
                </a:lnTo>
                <a:lnTo>
                  <a:pt x="481406" y="2174347"/>
                </a:lnTo>
                <a:lnTo>
                  <a:pt x="517492" y="2201403"/>
                </a:lnTo>
                <a:lnTo>
                  <a:pt x="554616" y="2227509"/>
                </a:lnTo>
                <a:lnTo>
                  <a:pt x="592751" y="2252640"/>
                </a:lnTo>
                <a:lnTo>
                  <a:pt x="631868" y="2276773"/>
                </a:lnTo>
                <a:lnTo>
                  <a:pt x="671940" y="2299885"/>
                </a:lnTo>
                <a:lnTo>
                  <a:pt x="712937" y="2321953"/>
                </a:lnTo>
                <a:lnTo>
                  <a:pt x="754831" y="2342952"/>
                </a:lnTo>
                <a:lnTo>
                  <a:pt x="797594" y="2362860"/>
                </a:lnTo>
                <a:lnTo>
                  <a:pt x="841198" y="2381653"/>
                </a:lnTo>
                <a:lnTo>
                  <a:pt x="885613" y="2399308"/>
                </a:lnTo>
                <a:lnTo>
                  <a:pt x="930812" y="2415801"/>
                </a:lnTo>
                <a:lnTo>
                  <a:pt x="976767" y="2431110"/>
                </a:lnTo>
                <a:lnTo>
                  <a:pt x="1023448" y="2445210"/>
                </a:lnTo>
                <a:lnTo>
                  <a:pt x="1070828" y="2458078"/>
                </a:lnTo>
                <a:lnTo>
                  <a:pt x="1118878" y="2469691"/>
                </a:lnTo>
                <a:lnTo>
                  <a:pt x="1167570" y="2480025"/>
                </a:lnTo>
                <a:lnTo>
                  <a:pt x="1216876" y="2489058"/>
                </a:lnTo>
                <a:lnTo>
                  <a:pt x="1266766" y="2496765"/>
                </a:lnTo>
                <a:lnTo>
                  <a:pt x="1317213" y="2503123"/>
                </a:lnTo>
                <a:lnTo>
                  <a:pt x="1368188" y="2508109"/>
                </a:lnTo>
                <a:lnTo>
                  <a:pt x="1419663" y="2511699"/>
                </a:lnTo>
                <a:lnTo>
                  <a:pt x="1471610" y="2513871"/>
                </a:lnTo>
                <a:lnTo>
                  <a:pt x="1524000" y="2514600"/>
                </a:lnTo>
                <a:lnTo>
                  <a:pt x="1576389" y="2513871"/>
                </a:lnTo>
                <a:lnTo>
                  <a:pt x="1628336" y="2511699"/>
                </a:lnTo>
                <a:lnTo>
                  <a:pt x="1679811" y="2508109"/>
                </a:lnTo>
                <a:lnTo>
                  <a:pt x="1730786" y="2503123"/>
                </a:lnTo>
                <a:lnTo>
                  <a:pt x="1781233" y="2496765"/>
                </a:lnTo>
                <a:lnTo>
                  <a:pt x="1831123" y="2489058"/>
                </a:lnTo>
                <a:lnTo>
                  <a:pt x="1880429" y="2480025"/>
                </a:lnTo>
                <a:lnTo>
                  <a:pt x="1929121" y="2469691"/>
                </a:lnTo>
                <a:lnTo>
                  <a:pt x="1977171" y="2458078"/>
                </a:lnTo>
                <a:lnTo>
                  <a:pt x="2024551" y="2445210"/>
                </a:lnTo>
                <a:lnTo>
                  <a:pt x="2071232" y="2431110"/>
                </a:lnTo>
                <a:lnTo>
                  <a:pt x="2117187" y="2415801"/>
                </a:lnTo>
                <a:lnTo>
                  <a:pt x="2162386" y="2399308"/>
                </a:lnTo>
                <a:lnTo>
                  <a:pt x="2206801" y="2381653"/>
                </a:lnTo>
                <a:lnTo>
                  <a:pt x="2250405" y="2362860"/>
                </a:lnTo>
                <a:lnTo>
                  <a:pt x="2293168" y="2342952"/>
                </a:lnTo>
                <a:lnTo>
                  <a:pt x="2335062" y="2321953"/>
                </a:lnTo>
                <a:lnTo>
                  <a:pt x="2376059" y="2299885"/>
                </a:lnTo>
                <a:lnTo>
                  <a:pt x="2416131" y="2276773"/>
                </a:lnTo>
                <a:lnTo>
                  <a:pt x="2455248" y="2252640"/>
                </a:lnTo>
                <a:lnTo>
                  <a:pt x="2493383" y="2227509"/>
                </a:lnTo>
                <a:lnTo>
                  <a:pt x="2530507" y="2201403"/>
                </a:lnTo>
                <a:lnTo>
                  <a:pt x="2566593" y="2174347"/>
                </a:lnTo>
                <a:lnTo>
                  <a:pt x="2601610" y="2146363"/>
                </a:lnTo>
                <a:lnTo>
                  <a:pt x="2635532" y="2117475"/>
                </a:lnTo>
                <a:lnTo>
                  <a:pt x="2668330" y="2087706"/>
                </a:lnTo>
                <a:lnTo>
                  <a:pt x="2699975" y="2057079"/>
                </a:lnTo>
                <a:lnTo>
                  <a:pt x="2730439" y="2025619"/>
                </a:lnTo>
                <a:lnTo>
                  <a:pt x="2759693" y="1993347"/>
                </a:lnTo>
                <a:lnTo>
                  <a:pt x="2787710" y="1960289"/>
                </a:lnTo>
                <a:lnTo>
                  <a:pt x="2814461" y="1926467"/>
                </a:lnTo>
                <a:lnTo>
                  <a:pt x="2839917" y="1891904"/>
                </a:lnTo>
                <a:lnTo>
                  <a:pt x="2864050" y="1856625"/>
                </a:lnTo>
                <a:lnTo>
                  <a:pt x="2886832" y="1820652"/>
                </a:lnTo>
                <a:lnTo>
                  <a:pt x="2908234" y="1784008"/>
                </a:lnTo>
                <a:lnTo>
                  <a:pt x="2928229" y="1746718"/>
                </a:lnTo>
                <a:lnTo>
                  <a:pt x="2946786" y="1708804"/>
                </a:lnTo>
                <a:lnTo>
                  <a:pt x="2963879" y="1670290"/>
                </a:lnTo>
                <a:lnTo>
                  <a:pt x="2979479" y="1631200"/>
                </a:lnTo>
                <a:lnTo>
                  <a:pt x="2993557" y="1591556"/>
                </a:lnTo>
                <a:lnTo>
                  <a:pt x="3006085" y="1551383"/>
                </a:lnTo>
                <a:lnTo>
                  <a:pt x="3017035" y="1510703"/>
                </a:lnTo>
                <a:lnTo>
                  <a:pt x="3026378" y="1469540"/>
                </a:lnTo>
                <a:lnTo>
                  <a:pt x="3034086" y="1427918"/>
                </a:lnTo>
                <a:lnTo>
                  <a:pt x="3040131" y="1385859"/>
                </a:lnTo>
                <a:lnTo>
                  <a:pt x="3044483" y="1343388"/>
                </a:lnTo>
                <a:lnTo>
                  <a:pt x="3047116" y="1300527"/>
                </a:lnTo>
                <a:lnTo>
                  <a:pt x="3048000" y="1257300"/>
                </a:lnTo>
                <a:lnTo>
                  <a:pt x="3047116" y="1214072"/>
                </a:lnTo>
                <a:lnTo>
                  <a:pt x="3044483" y="1171211"/>
                </a:lnTo>
                <a:lnTo>
                  <a:pt x="3040131" y="1128740"/>
                </a:lnTo>
                <a:lnTo>
                  <a:pt x="3034086" y="1086681"/>
                </a:lnTo>
                <a:lnTo>
                  <a:pt x="3026378" y="1045059"/>
                </a:lnTo>
                <a:lnTo>
                  <a:pt x="3017035" y="1003896"/>
                </a:lnTo>
                <a:lnTo>
                  <a:pt x="3006085" y="963216"/>
                </a:lnTo>
                <a:lnTo>
                  <a:pt x="2993557" y="923043"/>
                </a:lnTo>
                <a:lnTo>
                  <a:pt x="2979479" y="883399"/>
                </a:lnTo>
                <a:lnTo>
                  <a:pt x="2963879" y="844309"/>
                </a:lnTo>
                <a:lnTo>
                  <a:pt x="2946786" y="805795"/>
                </a:lnTo>
                <a:lnTo>
                  <a:pt x="2928229" y="767881"/>
                </a:lnTo>
                <a:lnTo>
                  <a:pt x="2908234" y="730591"/>
                </a:lnTo>
                <a:lnTo>
                  <a:pt x="2886832" y="693947"/>
                </a:lnTo>
                <a:lnTo>
                  <a:pt x="2864050" y="657974"/>
                </a:lnTo>
                <a:lnTo>
                  <a:pt x="2839917" y="622695"/>
                </a:lnTo>
                <a:lnTo>
                  <a:pt x="2814461" y="588132"/>
                </a:lnTo>
                <a:lnTo>
                  <a:pt x="2787710" y="554310"/>
                </a:lnTo>
                <a:lnTo>
                  <a:pt x="2759693" y="521252"/>
                </a:lnTo>
                <a:lnTo>
                  <a:pt x="2730439" y="488980"/>
                </a:lnTo>
                <a:lnTo>
                  <a:pt x="2699975" y="457520"/>
                </a:lnTo>
                <a:lnTo>
                  <a:pt x="2668330" y="426893"/>
                </a:lnTo>
                <a:lnTo>
                  <a:pt x="2635532" y="397124"/>
                </a:lnTo>
                <a:lnTo>
                  <a:pt x="2601610" y="368236"/>
                </a:lnTo>
                <a:lnTo>
                  <a:pt x="2566593" y="340252"/>
                </a:lnTo>
                <a:lnTo>
                  <a:pt x="2530507" y="313196"/>
                </a:lnTo>
                <a:lnTo>
                  <a:pt x="2493383" y="287090"/>
                </a:lnTo>
                <a:lnTo>
                  <a:pt x="2455248" y="261959"/>
                </a:lnTo>
                <a:lnTo>
                  <a:pt x="2416131" y="237826"/>
                </a:lnTo>
                <a:lnTo>
                  <a:pt x="2376059" y="214714"/>
                </a:lnTo>
                <a:lnTo>
                  <a:pt x="2335062" y="192646"/>
                </a:lnTo>
                <a:lnTo>
                  <a:pt x="2293168" y="171647"/>
                </a:lnTo>
                <a:lnTo>
                  <a:pt x="2250405" y="151739"/>
                </a:lnTo>
                <a:lnTo>
                  <a:pt x="2206801" y="132946"/>
                </a:lnTo>
                <a:lnTo>
                  <a:pt x="2162386" y="115291"/>
                </a:lnTo>
                <a:lnTo>
                  <a:pt x="2117187" y="98798"/>
                </a:lnTo>
                <a:lnTo>
                  <a:pt x="2071232" y="83489"/>
                </a:lnTo>
                <a:lnTo>
                  <a:pt x="2024551" y="69389"/>
                </a:lnTo>
                <a:lnTo>
                  <a:pt x="1977171" y="56521"/>
                </a:lnTo>
                <a:lnTo>
                  <a:pt x="1929121" y="44908"/>
                </a:lnTo>
                <a:lnTo>
                  <a:pt x="1880429" y="34574"/>
                </a:lnTo>
                <a:lnTo>
                  <a:pt x="1831123" y="25541"/>
                </a:lnTo>
                <a:lnTo>
                  <a:pt x="1781233" y="17834"/>
                </a:lnTo>
                <a:lnTo>
                  <a:pt x="1730786" y="11476"/>
                </a:lnTo>
                <a:lnTo>
                  <a:pt x="1679811" y="6490"/>
                </a:lnTo>
                <a:lnTo>
                  <a:pt x="1628336" y="2900"/>
                </a:lnTo>
                <a:lnTo>
                  <a:pt x="1576389" y="728"/>
                </a:lnTo>
                <a:lnTo>
                  <a:pt x="1524000" y="0"/>
                </a:lnTo>
                <a:close/>
              </a:path>
            </a:pathLst>
          </a:custGeom>
          <a:solidFill>
            <a:srgbClr val="FFFF00"/>
          </a:solidFill>
        </p:spPr>
        <p:txBody>
          <a:bodyPr wrap="square" lIns="0" tIns="0" rIns="0" bIns="0" rtlCol="0"/>
          <a:lstStyle/>
          <a:p>
            <a:endParaRPr/>
          </a:p>
        </p:txBody>
      </p:sp>
      <p:sp>
        <p:nvSpPr>
          <p:cNvPr id="11" name="object 11"/>
          <p:cNvSpPr/>
          <p:nvPr/>
        </p:nvSpPr>
        <p:spPr>
          <a:xfrm>
            <a:off x="2590800" y="2176272"/>
            <a:ext cx="3048000" cy="2514600"/>
          </a:xfrm>
          <a:custGeom>
            <a:avLst/>
            <a:gdLst/>
            <a:ahLst/>
            <a:cxnLst/>
            <a:rect l="l" t="t" r="r" b="b"/>
            <a:pathLst>
              <a:path w="3048000" h="2514600">
                <a:moveTo>
                  <a:pt x="0" y="1257300"/>
                </a:moveTo>
                <a:lnTo>
                  <a:pt x="883" y="1214072"/>
                </a:lnTo>
                <a:lnTo>
                  <a:pt x="3516" y="1171211"/>
                </a:lnTo>
                <a:lnTo>
                  <a:pt x="7868" y="1128740"/>
                </a:lnTo>
                <a:lnTo>
                  <a:pt x="13913" y="1086681"/>
                </a:lnTo>
                <a:lnTo>
                  <a:pt x="21621" y="1045059"/>
                </a:lnTo>
                <a:lnTo>
                  <a:pt x="30964" y="1003896"/>
                </a:lnTo>
                <a:lnTo>
                  <a:pt x="41914" y="963216"/>
                </a:lnTo>
                <a:lnTo>
                  <a:pt x="54442" y="923043"/>
                </a:lnTo>
                <a:lnTo>
                  <a:pt x="68520" y="883399"/>
                </a:lnTo>
                <a:lnTo>
                  <a:pt x="84120" y="844309"/>
                </a:lnTo>
                <a:lnTo>
                  <a:pt x="101213" y="805795"/>
                </a:lnTo>
                <a:lnTo>
                  <a:pt x="119770" y="767881"/>
                </a:lnTo>
                <a:lnTo>
                  <a:pt x="139765" y="730591"/>
                </a:lnTo>
                <a:lnTo>
                  <a:pt x="161167" y="693947"/>
                </a:lnTo>
                <a:lnTo>
                  <a:pt x="183949" y="657974"/>
                </a:lnTo>
                <a:lnTo>
                  <a:pt x="208082" y="622695"/>
                </a:lnTo>
                <a:lnTo>
                  <a:pt x="233538" y="588132"/>
                </a:lnTo>
                <a:lnTo>
                  <a:pt x="260289" y="554310"/>
                </a:lnTo>
                <a:lnTo>
                  <a:pt x="288306" y="521252"/>
                </a:lnTo>
                <a:lnTo>
                  <a:pt x="317560" y="488980"/>
                </a:lnTo>
                <a:lnTo>
                  <a:pt x="348024" y="457520"/>
                </a:lnTo>
                <a:lnTo>
                  <a:pt x="379669" y="426893"/>
                </a:lnTo>
                <a:lnTo>
                  <a:pt x="412467" y="397124"/>
                </a:lnTo>
                <a:lnTo>
                  <a:pt x="446389" y="368236"/>
                </a:lnTo>
                <a:lnTo>
                  <a:pt x="481406" y="340252"/>
                </a:lnTo>
                <a:lnTo>
                  <a:pt x="517492" y="313196"/>
                </a:lnTo>
                <a:lnTo>
                  <a:pt x="554616" y="287090"/>
                </a:lnTo>
                <a:lnTo>
                  <a:pt x="592751" y="261959"/>
                </a:lnTo>
                <a:lnTo>
                  <a:pt x="631868" y="237826"/>
                </a:lnTo>
                <a:lnTo>
                  <a:pt x="671940" y="214714"/>
                </a:lnTo>
                <a:lnTo>
                  <a:pt x="712937" y="192646"/>
                </a:lnTo>
                <a:lnTo>
                  <a:pt x="754831" y="171647"/>
                </a:lnTo>
                <a:lnTo>
                  <a:pt x="797594" y="151739"/>
                </a:lnTo>
                <a:lnTo>
                  <a:pt x="841198" y="132946"/>
                </a:lnTo>
                <a:lnTo>
                  <a:pt x="885613" y="115291"/>
                </a:lnTo>
                <a:lnTo>
                  <a:pt x="930812" y="98798"/>
                </a:lnTo>
                <a:lnTo>
                  <a:pt x="976767" y="83489"/>
                </a:lnTo>
                <a:lnTo>
                  <a:pt x="1023448" y="69389"/>
                </a:lnTo>
                <a:lnTo>
                  <a:pt x="1070828" y="56521"/>
                </a:lnTo>
                <a:lnTo>
                  <a:pt x="1118878" y="44908"/>
                </a:lnTo>
                <a:lnTo>
                  <a:pt x="1167570" y="34574"/>
                </a:lnTo>
                <a:lnTo>
                  <a:pt x="1216876" y="25541"/>
                </a:lnTo>
                <a:lnTo>
                  <a:pt x="1266766" y="17834"/>
                </a:lnTo>
                <a:lnTo>
                  <a:pt x="1317213" y="11476"/>
                </a:lnTo>
                <a:lnTo>
                  <a:pt x="1368188" y="6490"/>
                </a:lnTo>
                <a:lnTo>
                  <a:pt x="1419663" y="2900"/>
                </a:lnTo>
                <a:lnTo>
                  <a:pt x="1471610" y="728"/>
                </a:lnTo>
                <a:lnTo>
                  <a:pt x="1524000" y="0"/>
                </a:lnTo>
                <a:lnTo>
                  <a:pt x="1576389" y="728"/>
                </a:lnTo>
                <a:lnTo>
                  <a:pt x="1628336" y="2900"/>
                </a:lnTo>
                <a:lnTo>
                  <a:pt x="1679811" y="6490"/>
                </a:lnTo>
                <a:lnTo>
                  <a:pt x="1730786" y="11476"/>
                </a:lnTo>
                <a:lnTo>
                  <a:pt x="1781233" y="17834"/>
                </a:lnTo>
                <a:lnTo>
                  <a:pt x="1831123" y="25541"/>
                </a:lnTo>
                <a:lnTo>
                  <a:pt x="1880429" y="34574"/>
                </a:lnTo>
                <a:lnTo>
                  <a:pt x="1929121" y="44908"/>
                </a:lnTo>
                <a:lnTo>
                  <a:pt x="1977171" y="56521"/>
                </a:lnTo>
                <a:lnTo>
                  <a:pt x="2024551" y="69389"/>
                </a:lnTo>
                <a:lnTo>
                  <a:pt x="2071232" y="83489"/>
                </a:lnTo>
                <a:lnTo>
                  <a:pt x="2117187" y="98798"/>
                </a:lnTo>
                <a:lnTo>
                  <a:pt x="2162386" y="115291"/>
                </a:lnTo>
                <a:lnTo>
                  <a:pt x="2206801" y="132946"/>
                </a:lnTo>
                <a:lnTo>
                  <a:pt x="2250405" y="151739"/>
                </a:lnTo>
                <a:lnTo>
                  <a:pt x="2293168" y="171647"/>
                </a:lnTo>
                <a:lnTo>
                  <a:pt x="2335062" y="192646"/>
                </a:lnTo>
                <a:lnTo>
                  <a:pt x="2376059" y="214714"/>
                </a:lnTo>
                <a:lnTo>
                  <a:pt x="2416131" y="237826"/>
                </a:lnTo>
                <a:lnTo>
                  <a:pt x="2455248" y="261959"/>
                </a:lnTo>
                <a:lnTo>
                  <a:pt x="2493383" y="287090"/>
                </a:lnTo>
                <a:lnTo>
                  <a:pt x="2530507" y="313196"/>
                </a:lnTo>
                <a:lnTo>
                  <a:pt x="2566593" y="340252"/>
                </a:lnTo>
                <a:lnTo>
                  <a:pt x="2601610" y="368236"/>
                </a:lnTo>
                <a:lnTo>
                  <a:pt x="2635532" y="397124"/>
                </a:lnTo>
                <a:lnTo>
                  <a:pt x="2668330" y="426893"/>
                </a:lnTo>
                <a:lnTo>
                  <a:pt x="2699975" y="457520"/>
                </a:lnTo>
                <a:lnTo>
                  <a:pt x="2730439" y="488980"/>
                </a:lnTo>
                <a:lnTo>
                  <a:pt x="2759693" y="521252"/>
                </a:lnTo>
                <a:lnTo>
                  <a:pt x="2787710" y="554310"/>
                </a:lnTo>
                <a:lnTo>
                  <a:pt x="2814461" y="588132"/>
                </a:lnTo>
                <a:lnTo>
                  <a:pt x="2839917" y="622695"/>
                </a:lnTo>
                <a:lnTo>
                  <a:pt x="2864050" y="657974"/>
                </a:lnTo>
                <a:lnTo>
                  <a:pt x="2886832" y="693947"/>
                </a:lnTo>
                <a:lnTo>
                  <a:pt x="2908234" y="730591"/>
                </a:lnTo>
                <a:lnTo>
                  <a:pt x="2928229" y="767881"/>
                </a:lnTo>
                <a:lnTo>
                  <a:pt x="2946786" y="805795"/>
                </a:lnTo>
                <a:lnTo>
                  <a:pt x="2963879" y="844309"/>
                </a:lnTo>
                <a:lnTo>
                  <a:pt x="2979479" y="883399"/>
                </a:lnTo>
                <a:lnTo>
                  <a:pt x="2993557" y="923043"/>
                </a:lnTo>
                <a:lnTo>
                  <a:pt x="3006085" y="963216"/>
                </a:lnTo>
                <a:lnTo>
                  <a:pt x="3017035" y="1003896"/>
                </a:lnTo>
                <a:lnTo>
                  <a:pt x="3026378" y="1045059"/>
                </a:lnTo>
                <a:lnTo>
                  <a:pt x="3034086" y="1086681"/>
                </a:lnTo>
                <a:lnTo>
                  <a:pt x="3040131" y="1128740"/>
                </a:lnTo>
                <a:lnTo>
                  <a:pt x="3044483" y="1171211"/>
                </a:lnTo>
                <a:lnTo>
                  <a:pt x="3047116" y="1214072"/>
                </a:lnTo>
                <a:lnTo>
                  <a:pt x="3048000" y="1257300"/>
                </a:lnTo>
                <a:lnTo>
                  <a:pt x="3047116" y="1300527"/>
                </a:lnTo>
                <a:lnTo>
                  <a:pt x="3044483" y="1343388"/>
                </a:lnTo>
                <a:lnTo>
                  <a:pt x="3040131" y="1385859"/>
                </a:lnTo>
                <a:lnTo>
                  <a:pt x="3034086" y="1427918"/>
                </a:lnTo>
                <a:lnTo>
                  <a:pt x="3026378" y="1469540"/>
                </a:lnTo>
                <a:lnTo>
                  <a:pt x="3017035" y="1510703"/>
                </a:lnTo>
                <a:lnTo>
                  <a:pt x="3006085" y="1551383"/>
                </a:lnTo>
                <a:lnTo>
                  <a:pt x="2993557" y="1591556"/>
                </a:lnTo>
                <a:lnTo>
                  <a:pt x="2979479" y="1631200"/>
                </a:lnTo>
                <a:lnTo>
                  <a:pt x="2963879" y="1670290"/>
                </a:lnTo>
                <a:lnTo>
                  <a:pt x="2946786" y="1708804"/>
                </a:lnTo>
                <a:lnTo>
                  <a:pt x="2928229" y="1746718"/>
                </a:lnTo>
                <a:lnTo>
                  <a:pt x="2908234" y="1784008"/>
                </a:lnTo>
                <a:lnTo>
                  <a:pt x="2886832" y="1820652"/>
                </a:lnTo>
                <a:lnTo>
                  <a:pt x="2864050" y="1856625"/>
                </a:lnTo>
                <a:lnTo>
                  <a:pt x="2839917" y="1891904"/>
                </a:lnTo>
                <a:lnTo>
                  <a:pt x="2814461" y="1926467"/>
                </a:lnTo>
                <a:lnTo>
                  <a:pt x="2787710" y="1960289"/>
                </a:lnTo>
                <a:lnTo>
                  <a:pt x="2759693" y="1993347"/>
                </a:lnTo>
                <a:lnTo>
                  <a:pt x="2730439" y="2025619"/>
                </a:lnTo>
                <a:lnTo>
                  <a:pt x="2699975" y="2057079"/>
                </a:lnTo>
                <a:lnTo>
                  <a:pt x="2668330" y="2087706"/>
                </a:lnTo>
                <a:lnTo>
                  <a:pt x="2635532" y="2117475"/>
                </a:lnTo>
                <a:lnTo>
                  <a:pt x="2601610" y="2146363"/>
                </a:lnTo>
                <a:lnTo>
                  <a:pt x="2566593" y="2174347"/>
                </a:lnTo>
                <a:lnTo>
                  <a:pt x="2530507" y="2201403"/>
                </a:lnTo>
                <a:lnTo>
                  <a:pt x="2493383" y="2227509"/>
                </a:lnTo>
                <a:lnTo>
                  <a:pt x="2455248" y="2252640"/>
                </a:lnTo>
                <a:lnTo>
                  <a:pt x="2416131" y="2276773"/>
                </a:lnTo>
                <a:lnTo>
                  <a:pt x="2376059" y="2299885"/>
                </a:lnTo>
                <a:lnTo>
                  <a:pt x="2335062" y="2321953"/>
                </a:lnTo>
                <a:lnTo>
                  <a:pt x="2293168" y="2342952"/>
                </a:lnTo>
                <a:lnTo>
                  <a:pt x="2250405" y="2362860"/>
                </a:lnTo>
                <a:lnTo>
                  <a:pt x="2206801" y="2381653"/>
                </a:lnTo>
                <a:lnTo>
                  <a:pt x="2162386" y="2399308"/>
                </a:lnTo>
                <a:lnTo>
                  <a:pt x="2117187" y="2415801"/>
                </a:lnTo>
                <a:lnTo>
                  <a:pt x="2071232" y="2431110"/>
                </a:lnTo>
                <a:lnTo>
                  <a:pt x="2024551" y="2445210"/>
                </a:lnTo>
                <a:lnTo>
                  <a:pt x="1977171" y="2458078"/>
                </a:lnTo>
                <a:lnTo>
                  <a:pt x="1929121" y="2469691"/>
                </a:lnTo>
                <a:lnTo>
                  <a:pt x="1880429" y="2480025"/>
                </a:lnTo>
                <a:lnTo>
                  <a:pt x="1831123" y="2489058"/>
                </a:lnTo>
                <a:lnTo>
                  <a:pt x="1781233" y="2496765"/>
                </a:lnTo>
                <a:lnTo>
                  <a:pt x="1730786" y="2503123"/>
                </a:lnTo>
                <a:lnTo>
                  <a:pt x="1679811" y="2508109"/>
                </a:lnTo>
                <a:lnTo>
                  <a:pt x="1628336" y="2511699"/>
                </a:lnTo>
                <a:lnTo>
                  <a:pt x="1576389" y="2513871"/>
                </a:lnTo>
                <a:lnTo>
                  <a:pt x="1524000" y="2514600"/>
                </a:lnTo>
                <a:lnTo>
                  <a:pt x="1471610" y="2513871"/>
                </a:lnTo>
                <a:lnTo>
                  <a:pt x="1419663" y="2511699"/>
                </a:lnTo>
                <a:lnTo>
                  <a:pt x="1368188" y="2508109"/>
                </a:lnTo>
                <a:lnTo>
                  <a:pt x="1317213" y="2503123"/>
                </a:lnTo>
                <a:lnTo>
                  <a:pt x="1266766" y="2496765"/>
                </a:lnTo>
                <a:lnTo>
                  <a:pt x="1216876" y="2489058"/>
                </a:lnTo>
                <a:lnTo>
                  <a:pt x="1167570" y="2480025"/>
                </a:lnTo>
                <a:lnTo>
                  <a:pt x="1118878" y="2469691"/>
                </a:lnTo>
                <a:lnTo>
                  <a:pt x="1070828" y="2458078"/>
                </a:lnTo>
                <a:lnTo>
                  <a:pt x="1023448" y="2445210"/>
                </a:lnTo>
                <a:lnTo>
                  <a:pt x="976767" y="2431110"/>
                </a:lnTo>
                <a:lnTo>
                  <a:pt x="930812" y="2415801"/>
                </a:lnTo>
                <a:lnTo>
                  <a:pt x="885613" y="2399308"/>
                </a:lnTo>
                <a:lnTo>
                  <a:pt x="841198" y="2381653"/>
                </a:lnTo>
                <a:lnTo>
                  <a:pt x="797594" y="2362860"/>
                </a:lnTo>
                <a:lnTo>
                  <a:pt x="754831" y="2342952"/>
                </a:lnTo>
                <a:lnTo>
                  <a:pt x="712937" y="2321953"/>
                </a:lnTo>
                <a:lnTo>
                  <a:pt x="671940" y="2299885"/>
                </a:lnTo>
                <a:lnTo>
                  <a:pt x="631868" y="2276773"/>
                </a:lnTo>
                <a:lnTo>
                  <a:pt x="592751" y="2252640"/>
                </a:lnTo>
                <a:lnTo>
                  <a:pt x="554616" y="2227509"/>
                </a:lnTo>
                <a:lnTo>
                  <a:pt x="517492" y="2201403"/>
                </a:lnTo>
                <a:lnTo>
                  <a:pt x="481406" y="2174347"/>
                </a:lnTo>
                <a:lnTo>
                  <a:pt x="446389" y="2146363"/>
                </a:lnTo>
                <a:lnTo>
                  <a:pt x="412467" y="2117475"/>
                </a:lnTo>
                <a:lnTo>
                  <a:pt x="379669" y="2087706"/>
                </a:lnTo>
                <a:lnTo>
                  <a:pt x="348024" y="2057079"/>
                </a:lnTo>
                <a:lnTo>
                  <a:pt x="317560" y="2025619"/>
                </a:lnTo>
                <a:lnTo>
                  <a:pt x="288306" y="1993347"/>
                </a:lnTo>
                <a:lnTo>
                  <a:pt x="260289" y="1960289"/>
                </a:lnTo>
                <a:lnTo>
                  <a:pt x="233538" y="1926467"/>
                </a:lnTo>
                <a:lnTo>
                  <a:pt x="208082" y="1891904"/>
                </a:lnTo>
                <a:lnTo>
                  <a:pt x="183949" y="1856625"/>
                </a:lnTo>
                <a:lnTo>
                  <a:pt x="161167" y="1820652"/>
                </a:lnTo>
                <a:lnTo>
                  <a:pt x="139765" y="1784008"/>
                </a:lnTo>
                <a:lnTo>
                  <a:pt x="119770" y="1746718"/>
                </a:lnTo>
                <a:lnTo>
                  <a:pt x="101213" y="1708804"/>
                </a:lnTo>
                <a:lnTo>
                  <a:pt x="84120" y="1670290"/>
                </a:lnTo>
                <a:lnTo>
                  <a:pt x="68520" y="1631200"/>
                </a:lnTo>
                <a:lnTo>
                  <a:pt x="54442" y="1591556"/>
                </a:lnTo>
                <a:lnTo>
                  <a:pt x="41914" y="1551383"/>
                </a:lnTo>
                <a:lnTo>
                  <a:pt x="30964" y="1510703"/>
                </a:lnTo>
                <a:lnTo>
                  <a:pt x="21621" y="1469540"/>
                </a:lnTo>
                <a:lnTo>
                  <a:pt x="13913" y="1427918"/>
                </a:lnTo>
                <a:lnTo>
                  <a:pt x="7868" y="1385859"/>
                </a:lnTo>
                <a:lnTo>
                  <a:pt x="3516" y="1343388"/>
                </a:lnTo>
                <a:lnTo>
                  <a:pt x="883" y="1300527"/>
                </a:lnTo>
                <a:lnTo>
                  <a:pt x="0" y="1257300"/>
                </a:lnTo>
                <a:close/>
              </a:path>
            </a:pathLst>
          </a:custGeom>
          <a:ln w="9144">
            <a:solidFill>
              <a:srgbClr val="000000"/>
            </a:solidFill>
          </a:ln>
        </p:spPr>
        <p:txBody>
          <a:bodyPr wrap="square" lIns="0" tIns="0" rIns="0" bIns="0" rtlCol="0"/>
          <a:lstStyle/>
          <a:p>
            <a:endParaRPr/>
          </a:p>
        </p:txBody>
      </p:sp>
      <p:sp>
        <p:nvSpPr>
          <p:cNvPr id="12" name="object 12"/>
          <p:cNvSpPr/>
          <p:nvPr/>
        </p:nvSpPr>
        <p:spPr>
          <a:xfrm>
            <a:off x="3593591" y="2641092"/>
            <a:ext cx="1064514" cy="787146"/>
          </a:xfrm>
          <a:prstGeom prst="rect">
            <a:avLst/>
          </a:prstGeom>
          <a:blipFill>
            <a:blip r:embed="rId7" cstate="print"/>
            <a:stretch>
              <a:fillRect/>
            </a:stretch>
          </a:blipFill>
        </p:spPr>
        <p:txBody>
          <a:bodyPr wrap="square" lIns="0" tIns="0" rIns="0" bIns="0" rtlCol="0"/>
          <a:lstStyle/>
          <a:p>
            <a:endParaRPr/>
          </a:p>
        </p:txBody>
      </p:sp>
      <p:sp>
        <p:nvSpPr>
          <p:cNvPr id="13" name="object 13"/>
          <p:cNvSpPr txBox="1"/>
          <p:nvPr/>
        </p:nvSpPr>
        <p:spPr>
          <a:xfrm>
            <a:off x="1577594" y="1279652"/>
            <a:ext cx="1604645" cy="757555"/>
          </a:xfrm>
          <a:prstGeom prst="rect">
            <a:avLst/>
          </a:prstGeom>
        </p:spPr>
        <p:txBody>
          <a:bodyPr vert="horz" wrap="square" lIns="0" tIns="12700" rIns="0" bIns="0" rtlCol="0">
            <a:spAutoFit/>
          </a:bodyPr>
          <a:lstStyle/>
          <a:p>
            <a:pPr marL="38100">
              <a:lnSpc>
                <a:spcPct val="100000"/>
              </a:lnSpc>
              <a:spcBef>
                <a:spcPts val="100"/>
              </a:spcBef>
            </a:pPr>
            <a:r>
              <a:rPr sz="2400" b="1" spc="-5" dirty="0">
                <a:latin typeface="Comic Sans MS"/>
                <a:cs typeface="Comic Sans MS"/>
              </a:rPr>
              <a:t>10%</a:t>
            </a:r>
            <a:r>
              <a:rPr sz="2400" b="1" spc="-75" dirty="0">
                <a:latin typeface="Comic Sans MS"/>
                <a:cs typeface="Comic Sans MS"/>
              </a:rPr>
              <a:t> </a:t>
            </a:r>
            <a:r>
              <a:rPr sz="2400" b="1" dirty="0">
                <a:latin typeface="Comic Sans MS"/>
                <a:cs typeface="Comic Sans MS"/>
              </a:rPr>
              <a:t>NaCL</a:t>
            </a:r>
            <a:endParaRPr sz="2400">
              <a:latin typeface="Comic Sans MS"/>
              <a:cs typeface="Comic Sans MS"/>
            </a:endParaRPr>
          </a:p>
          <a:p>
            <a:pPr marL="38100">
              <a:lnSpc>
                <a:spcPct val="100000"/>
              </a:lnSpc>
            </a:pPr>
            <a:r>
              <a:rPr sz="2400" b="1" spc="-5" dirty="0">
                <a:latin typeface="Comic Sans MS"/>
                <a:cs typeface="Comic Sans MS"/>
              </a:rPr>
              <a:t>90%</a:t>
            </a:r>
            <a:r>
              <a:rPr sz="2400" b="1" spc="-30" dirty="0">
                <a:latin typeface="Comic Sans MS"/>
                <a:cs typeface="Comic Sans MS"/>
              </a:rPr>
              <a:t> </a:t>
            </a:r>
            <a:r>
              <a:rPr sz="2400" b="1" spc="-5" dirty="0">
                <a:latin typeface="Comic Sans MS"/>
                <a:cs typeface="Comic Sans MS"/>
              </a:rPr>
              <a:t>H</a:t>
            </a:r>
            <a:r>
              <a:rPr sz="2400" b="1" spc="-7" baseline="-20833" dirty="0">
                <a:latin typeface="Comic Sans MS"/>
                <a:cs typeface="Comic Sans MS"/>
              </a:rPr>
              <a:t>2</a:t>
            </a:r>
            <a:r>
              <a:rPr sz="2400" b="1" spc="-5" dirty="0">
                <a:latin typeface="Comic Sans MS"/>
                <a:cs typeface="Comic Sans MS"/>
              </a:rPr>
              <a:t>O</a:t>
            </a:r>
            <a:endParaRPr sz="2400">
              <a:latin typeface="Comic Sans MS"/>
              <a:cs typeface="Comic Sans MS"/>
            </a:endParaRPr>
          </a:p>
        </p:txBody>
      </p:sp>
      <p:sp>
        <p:nvSpPr>
          <p:cNvPr id="14" name="object 14"/>
          <p:cNvSpPr txBox="1"/>
          <p:nvPr/>
        </p:nvSpPr>
        <p:spPr>
          <a:xfrm>
            <a:off x="3389121" y="2506897"/>
            <a:ext cx="1605280" cy="1588135"/>
          </a:xfrm>
          <a:prstGeom prst="rect">
            <a:avLst/>
          </a:prstGeom>
        </p:spPr>
        <p:txBody>
          <a:bodyPr vert="horz" wrap="square" lIns="0" tIns="229870" rIns="0" bIns="0" rtlCol="0">
            <a:spAutoFit/>
          </a:bodyPr>
          <a:lstStyle/>
          <a:p>
            <a:pPr marL="426084">
              <a:lnSpc>
                <a:spcPct val="100000"/>
              </a:lnSpc>
              <a:spcBef>
                <a:spcPts val="1810"/>
              </a:spcBef>
            </a:pPr>
            <a:r>
              <a:rPr sz="2800" b="1" spc="-5" dirty="0">
                <a:latin typeface="Comic Sans MS"/>
                <a:cs typeface="Comic Sans MS"/>
              </a:rPr>
              <a:t>MO</a:t>
            </a:r>
            <a:endParaRPr sz="2800">
              <a:latin typeface="Comic Sans MS"/>
              <a:cs typeface="Comic Sans MS"/>
            </a:endParaRPr>
          </a:p>
          <a:p>
            <a:pPr marL="38100">
              <a:lnSpc>
                <a:spcPct val="100000"/>
              </a:lnSpc>
              <a:spcBef>
                <a:spcPts val="1470"/>
              </a:spcBef>
            </a:pPr>
            <a:r>
              <a:rPr sz="2400" b="1" spc="-5" dirty="0">
                <a:latin typeface="Comic Sans MS"/>
                <a:cs typeface="Comic Sans MS"/>
              </a:rPr>
              <a:t>10%</a:t>
            </a:r>
            <a:r>
              <a:rPr sz="2400" b="1" spc="-75" dirty="0">
                <a:latin typeface="Comic Sans MS"/>
                <a:cs typeface="Comic Sans MS"/>
              </a:rPr>
              <a:t> </a:t>
            </a:r>
            <a:r>
              <a:rPr sz="2400" b="1" dirty="0">
                <a:latin typeface="Comic Sans MS"/>
                <a:cs typeface="Comic Sans MS"/>
              </a:rPr>
              <a:t>NaCL</a:t>
            </a:r>
            <a:endParaRPr sz="2400">
              <a:latin typeface="Comic Sans MS"/>
              <a:cs typeface="Comic Sans MS"/>
            </a:endParaRPr>
          </a:p>
          <a:p>
            <a:pPr marL="123189">
              <a:lnSpc>
                <a:spcPct val="100000"/>
              </a:lnSpc>
            </a:pPr>
            <a:r>
              <a:rPr sz="2400" b="1" spc="-5" dirty="0">
                <a:latin typeface="Comic Sans MS"/>
                <a:cs typeface="Comic Sans MS"/>
              </a:rPr>
              <a:t>90%</a:t>
            </a:r>
            <a:r>
              <a:rPr sz="2400" b="1" spc="-55" dirty="0">
                <a:latin typeface="Comic Sans MS"/>
                <a:cs typeface="Comic Sans MS"/>
              </a:rPr>
              <a:t> </a:t>
            </a:r>
            <a:r>
              <a:rPr sz="2400" b="1" dirty="0">
                <a:latin typeface="Comic Sans MS"/>
                <a:cs typeface="Comic Sans MS"/>
              </a:rPr>
              <a:t>H</a:t>
            </a:r>
            <a:r>
              <a:rPr sz="2400" b="1" baseline="-20833" dirty="0">
                <a:latin typeface="Comic Sans MS"/>
                <a:cs typeface="Comic Sans MS"/>
              </a:rPr>
              <a:t>2</a:t>
            </a:r>
            <a:r>
              <a:rPr sz="2400" b="1" dirty="0">
                <a:latin typeface="Comic Sans MS"/>
                <a:cs typeface="Comic Sans MS"/>
              </a:rPr>
              <a:t>O</a:t>
            </a:r>
            <a:endParaRPr sz="2400">
              <a:latin typeface="Comic Sans MS"/>
              <a:cs typeface="Comic Sans MS"/>
            </a:endParaRPr>
          </a:p>
        </p:txBody>
      </p:sp>
      <p:sp>
        <p:nvSpPr>
          <p:cNvPr id="15" name="object 15"/>
          <p:cNvSpPr/>
          <p:nvPr/>
        </p:nvSpPr>
        <p:spPr>
          <a:xfrm>
            <a:off x="5334761" y="3491484"/>
            <a:ext cx="1219200" cy="114300"/>
          </a:xfrm>
          <a:custGeom>
            <a:avLst/>
            <a:gdLst/>
            <a:ahLst/>
            <a:cxnLst/>
            <a:rect l="l" t="t" r="r" b="b"/>
            <a:pathLst>
              <a:path w="1219200" h="114300">
                <a:moveTo>
                  <a:pt x="1104900" y="0"/>
                </a:moveTo>
                <a:lnTo>
                  <a:pt x="1104900" y="114300"/>
                </a:lnTo>
                <a:lnTo>
                  <a:pt x="1181099" y="76200"/>
                </a:lnTo>
                <a:lnTo>
                  <a:pt x="1123950" y="76200"/>
                </a:lnTo>
                <a:lnTo>
                  <a:pt x="1123950" y="38100"/>
                </a:lnTo>
                <a:lnTo>
                  <a:pt x="1181099" y="38100"/>
                </a:lnTo>
                <a:lnTo>
                  <a:pt x="1104900" y="0"/>
                </a:lnTo>
                <a:close/>
              </a:path>
              <a:path w="1219200" h="114300">
                <a:moveTo>
                  <a:pt x="1104900" y="38100"/>
                </a:moveTo>
                <a:lnTo>
                  <a:pt x="0" y="38100"/>
                </a:lnTo>
                <a:lnTo>
                  <a:pt x="0" y="76200"/>
                </a:lnTo>
                <a:lnTo>
                  <a:pt x="1104900" y="76200"/>
                </a:lnTo>
                <a:lnTo>
                  <a:pt x="1104900" y="38100"/>
                </a:lnTo>
                <a:close/>
              </a:path>
              <a:path w="1219200" h="114300">
                <a:moveTo>
                  <a:pt x="1181099" y="38100"/>
                </a:moveTo>
                <a:lnTo>
                  <a:pt x="1123950" y="38100"/>
                </a:lnTo>
                <a:lnTo>
                  <a:pt x="1123950" y="76200"/>
                </a:lnTo>
                <a:lnTo>
                  <a:pt x="1181099" y="76200"/>
                </a:lnTo>
                <a:lnTo>
                  <a:pt x="1219199" y="57150"/>
                </a:lnTo>
                <a:lnTo>
                  <a:pt x="1181099" y="38100"/>
                </a:lnTo>
                <a:close/>
              </a:path>
            </a:pathLst>
          </a:custGeom>
          <a:solidFill>
            <a:srgbClr val="000000"/>
          </a:solidFill>
        </p:spPr>
        <p:txBody>
          <a:bodyPr wrap="square" lIns="0" tIns="0" rIns="0" bIns="0" rtlCol="0"/>
          <a:lstStyle/>
          <a:p>
            <a:endParaRPr/>
          </a:p>
        </p:txBody>
      </p:sp>
      <p:sp>
        <p:nvSpPr>
          <p:cNvPr id="16" name="object 16"/>
          <p:cNvSpPr/>
          <p:nvPr/>
        </p:nvSpPr>
        <p:spPr>
          <a:xfrm>
            <a:off x="5258561" y="3720084"/>
            <a:ext cx="1219200" cy="114300"/>
          </a:xfrm>
          <a:custGeom>
            <a:avLst/>
            <a:gdLst/>
            <a:ahLst/>
            <a:cxnLst/>
            <a:rect l="l" t="t" r="r" b="b"/>
            <a:pathLst>
              <a:path w="1219200" h="114300">
                <a:moveTo>
                  <a:pt x="114300" y="0"/>
                </a:moveTo>
                <a:lnTo>
                  <a:pt x="0" y="57150"/>
                </a:lnTo>
                <a:lnTo>
                  <a:pt x="114300" y="114300"/>
                </a:lnTo>
                <a:lnTo>
                  <a:pt x="114300" y="76200"/>
                </a:lnTo>
                <a:lnTo>
                  <a:pt x="95250" y="76200"/>
                </a:lnTo>
                <a:lnTo>
                  <a:pt x="95250" y="38100"/>
                </a:lnTo>
                <a:lnTo>
                  <a:pt x="114300" y="38100"/>
                </a:lnTo>
                <a:lnTo>
                  <a:pt x="114300" y="0"/>
                </a:lnTo>
                <a:close/>
              </a:path>
              <a:path w="1219200" h="114300">
                <a:moveTo>
                  <a:pt x="114300" y="38100"/>
                </a:moveTo>
                <a:lnTo>
                  <a:pt x="95250" y="38100"/>
                </a:lnTo>
                <a:lnTo>
                  <a:pt x="95250" y="76200"/>
                </a:lnTo>
                <a:lnTo>
                  <a:pt x="114300" y="76200"/>
                </a:lnTo>
                <a:lnTo>
                  <a:pt x="114300" y="38100"/>
                </a:lnTo>
                <a:close/>
              </a:path>
              <a:path w="1219200" h="114300">
                <a:moveTo>
                  <a:pt x="1219200" y="38100"/>
                </a:moveTo>
                <a:lnTo>
                  <a:pt x="114300" y="38100"/>
                </a:lnTo>
                <a:lnTo>
                  <a:pt x="114300" y="76200"/>
                </a:lnTo>
                <a:lnTo>
                  <a:pt x="1219200" y="76200"/>
                </a:lnTo>
                <a:lnTo>
                  <a:pt x="1219200" y="38100"/>
                </a:lnTo>
                <a:close/>
              </a:path>
            </a:pathLst>
          </a:custGeom>
          <a:solidFill>
            <a:srgbClr val="000000"/>
          </a:solidFill>
        </p:spPr>
        <p:txBody>
          <a:bodyPr wrap="square" lIns="0" tIns="0" rIns="0" bIns="0" rtlCol="0"/>
          <a:lstStyle/>
          <a:p>
            <a:endParaRPr/>
          </a:p>
        </p:txBody>
      </p:sp>
      <p:sp>
        <p:nvSpPr>
          <p:cNvPr id="17" name="object 17"/>
          <p:cNvSpPr/>
          <p:nvPr/>
        </p:nvSpPr>
        <p:spPr>
          <a:xfrm>
            <a:off x="3939540" y="1360932"/>
            <a:ext cx="2821686" cy="677418"/>
          </a:xfrm>
          <a:prstGeom prst="rect">
            <a:avLst/>
          </a:prstGeom>
          <a:blipFill>
            <a:blip r:embed="rId8" cstate="print"/>
            <a:stretch>
              <a:fillRect/>
            </a:stretch>
          </a:blipFill>
        </p:spPr>
        <p:txBody>
          <a:bodyPr wrap="square" lIns="0" tIns="0" rIns="0" bIns="0" rtlCol="0"/>
          <a:lstStyle/>
          <a:p>
            <a:endParaRPr/>
          </a:p>
        </p:txBody>
      </p:sp>
      <p:sp>
        <p:nvSpPr>
          <p:cNvPr id="18" name="object 18"/>
          <p:cNvSpPr txBox="1"/>
          <p:nvPr/>
        </p:nvSpPr>
        <p:spPr>
          <a:xfrm>
            <a:off x="4117975" y="1432052"/>
            <a:ext cx="244475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omic Sans MS"/>
                <a:cs typeface="Comic Sans MS"/>
              </a:rPr>
              <a:t>ENVIR</a:t>
            </a:r>
            <a:r>
              <a:rPr sz="2400" b="1" spc="5" dirty="0">
                <a:latin typeface="Comic Sans MS"/>
                <a:cs typeface="Comic Sans MS"/>
              </a:rPr>
              <a:t>O</a:t>
            </a:r>
            <a:r>
              <a:rPr sz="2400" b="1" dirty="0">
                <a:latin typeface="Comic Sans MS"/>
                <a:cs typeface="Comic Sans MS"/>
              </a:rPr>
              <a:t>N</a:t>
            </a:r>
            <a:r>
              <a:rPr sz="2400" b="1" spc="5" dirty="0">
                <a:latin typeface="Comic Sans MS"/>
                <a:cs typeface="Comic Sans MS"/>
              </a:rPr>
              <a:t>M</a:t>
            </a:r>
            <a:r>
              <a:rPr sz="2400" b="1" dirty="0">
                <a:latin typeface="Comic Sans MS"/>
                <a:cs typeface="Comic Sans MS"/>
              </a:rPr>
              <a:t>ENT</a:t>
            </a:r>
            <a:endParaRPr sz="2400">
              <a:latin typeface="Comic Sans MS"/>
              <a:cs typeface="Comic Sans MS"/>
            </a:endParaRPr>
          </a:p>
        </p:txBody>
      </p:sp>
      <p:sp>
        <p:nvSpPr>
          <p:cNvPr id="19" name="object 19"/>
          <p:cNvSpPr/>
          <p:nvPr/>
        </p:nvSpPr>
        <p:spPr>
          <a:xfrm>
            <a:off x="6530340" y="3113532"/>
            <a:ext cx="1808226" cy="677418"/>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6530340" y="3479291"/>
            <a:ext cx="2233422" cy="677417"/>
          </a:xfrm>
          <a:prstGeom prst="rect">
            <a:avLst/>
          </a:prstGeom>
          <a:blipFill>
            <a:blip r:embed="rId10" cstate="print"/>
            <a:stretch>
              <a:fillRect/>
            </a:stretch>
          </a:blipFill>
        </p:spPr>
        <p:txBody>
          <a:bodyPr wrap="square" lIns="0" tIns="0" rIns="0" bIns="0" rtlCol="0"/>
          <a:lstStyle/>
          <a:p>
            <a:endParaRPr/>
          </a:p>
        </p:txBody>
      </p:sp>
      <p:sp>
        <p:nvSpPr>
          <p:cNvPr id="21" name="object 21"/>
          <p:cNvSpPr txBox="1"/>
          <p:nvPr/>
        </p:nvSpPr>
        <p:spPr>
          <a:xfrm>
            <a:off x="6709409" y="3185286"/>
            <a:ext cx="1855470" cy="756920"/>
          </a:xfrm>
          <a:prstGeom prst="rect">
            <a:avLst/>
          </a:prstGeom>
        </p:spPr>
        <p:txBody>
          <a:bodyPr vert="horz" wrap="square" lIns="0" tIns="12700" rIns="0" bIns="0" rtlCol="0">
            <a:spAutoFit/>
          </a:bodyPr>
          <a:lstStyle/>
          <a:p>
            <a:pPr marL="12700" marR="5080">
              <a:lnSpc>
                <a:spcPct val="100000"/>
              </a:lnSpc>
              <a:spcBef>
                <a:spcPts val="100"/>
              </a:spcBef>
            </a:pPr>
            <a:r>
              <a:rPr sz="2400" b="1" dirty="0">
                <a:latin typeface="Comic Sans MS"/>
                <a:cs typeface="Comic Sans MS"/>
              </a:rPr>
              <a:t>NO NET  M</a:t>
            </a:r>
            <a:r>
              <a:rPr sz="2400" b="1" spc="5" dirty="0">
                <a:latin typeface="Comic Sans MS"/>
                <a:cs typeface="Comic Sans MS"/>
              </a:rPr>
              <a:t>O</a:t>
            </a:r>
            <a:r>
              <a:rPr sz="2400" b="1" dirty="0">
                <a:latin typeface="Comic Sans MS"/>
                <a:cs typeface="Comic Sans MS"/>
              </a:rPr>
              <a:t>VEME</a:t>
            </a:r>
            <a:r>
              <a:rPr sz="2400" b="1" spc="5" dirty="0">
                <a:latin typeface="Comic Sans MS"/>
                <a:cs typeface="Comic Sans MS"/>
              </a:rPr>
              <a:t>N</a:t>
            </a:r>
            <a:r>
              <a:rPr sz="2400" b="1" dirty="0">
                <a:latin typeface="Comic Sans MS"/>
                <a:cs typeface="Comic Sans MS"/>
              </a:rPr>
              <a:t>T</a:t>
            </a:r>
            <a:endParaRPr sz="2400">
              <a:latin typeface="Comic Sans MS"/>
              <a:cs typeface="Comic Sans MS"/>
            </a:endParaRPr>
          </a:p>
        </p:txBody>
      </p:sp>
      <p:sp>
        <p:nvSpPr>
          <p:cNvPr id="22" name="object 22"/>
          <p:cNvSpPr txBox="1"/>
          <p:nvPr/>
        </p:nvSpPr>
        <p:spPr>
          <a:xfrm>
            <a:off x="671576" y="5249926"/>
            <a:ext cx="7768590" cy="1401445"/>
          </a:xfrm>
          <a:prstGeom prst="rect">
            <a:avLst/>
          </a:prstGeom>
        </p:spPr>
        <p:txBody>
          <a:bodyPr vert="horz" wrap="square" lIns="0" tIns="12700" rIns="0" bIns="0" rtlCol="0">
            <a:spAutoFit/>
          </a:bodyPr>
          <a:lstStyle/>
          <a:p>
            <a:pPr algn="ctr">
              <a:lnSpc>
                <a:spcPct val="100000"/>
              </a:lnSpc>
              <a:spcBef>
                <a:spcPts val="100"/>
              </a:spcBef>
            </a:pPr>
            <a:r>
              <a:rPr sz="2000" b="1" dirty="0">
                <a:latin typeface="Calibri"/>
                <a:cs typeface="Calibri"/>
              </a:rPr>
              <a:t>MO is </a:t>
            </a:r>
            <a:r>
              <a:rPr sz="2000" b="1" spc="-20" dirty="0">
                <a:latin typeface="Calibri"/>
                <a:cs typeface="Calibri"/>
              </a:rPr>
              <a:t>at </a:t>
            </a:r>
            <a:r>
              <a:rPr sz="2000" b="1" dirty="0">
                <a:latin typeface="Calibri"/>
                <a:cs typeface="Calibri"/>
              </a:rPr>
              <a:t>equilibrium </a:t>
            </a:r>
            <a:r>
              <a:rPr sz="2000" b="1" spc="-5" dirty="0">
                <a:latin typeface="Calibri"/>
                <a:cs typeface="Calibri"/>
              </a:rPr>
              <a:t>with </a:t>
            </a:r>
            <a:r>
              <a:rPr sz="2000" b="1" dirty="0">
                <a:latin typeface="Calibri"/>
                <a:cs typeface="Calibri"/>
              </a:rPr>
              <a:t>its </a:t>
            </a:r>
            <a:r>
              <a:rPr sz="2000" b="1" spc="-10" dirty="0">
                <a:latin typeface="Calibri"/>
                <a:cs typeface="Calibri"/>
              </a:rPr>
              <a:t>environment </a:t>
            </a:r>
            <a:r>
              <a:rPr sz="2000" b="1" dirty="0">
                <a:latin typeface="Calibri"/>
                <a:cs typeface="Calibri"/>
              </a:rPr>
              <a:t>and its the </a:t>
            </a:r>
            <a:r>
              <a:rPr sz="2000" b="1" spc="-10" dirty="0">
                <a:latin typeface="Calibri"/>
                <a:cs typeface="Calibri"/>
              </a:rPr>
              <a:t>most </a:t>
            </a:r>
            <a:r>
              <a:rPr sz="2000" b="1" dirty="0">
                <a:latin typeface="Calibri"/>
                <a:cs typeface="Calibri"/>
              </a:rPr>
              <a:t>ideal</a:t>
            </a:r>
            <a:r>
              <a:rPr sz="2000" b="1" spc="-90" dirty="0">
                <a:latin typeface="Calibri"/>
                <a:cs typeface="Calibri"/>
              </a:rPr>
              <a:t> </a:t>
            </a:r>
            <a:r>
              <a:rPr sz="2000" b="1" spc="-5" dirty="0">
                <a:latin typeface="Calibri"/>
                <a:cs typeface="Calibri"/>
              </a:rPr>
              <a:t>situation</a:t>
            </a:r>
            <a:endParaRPr sz="2000">
              <a:latin typeface="Calibri"/>
              <a:cs typeface="Calibri"/>
            </a:endParaRPr>
          </a:p>
          <a:p>
            <a:pPr>
              <a:lnSpc>
                <a:spcPct val="100000"/>
              </a:lnSpc>
              <a:spcBef>
                <a:spcPts val="45"/>
              </a:spcBef>
            </a:pPr>
            <a:endParaRPr sz="2150">
              <a:latin typeface="Calibri"/>
              <a:cs typeface="Calibri"/>
            </a:endParaRPr>
          </a:p>
          <a:p>
            <a:pPr marR="34290" algn="ctr">
              <a:lnSpc>
                <a:spcPct val="100000"/>
              </a:lnSpc>
              <a:spcBef>
                <a:spcPts val="5"/>
              </a:spcBef>
            </a:pPr>
            <a:r>
              <a:rPr sz="2400" dirty="0">
                <a:latin typeface="Arial"/>
                <a:cs typeface="Arial"/>
              </a:rPr>
              <a:t>MO </a:t>
            </a:r>
            <a:r>
              <a:rPr sz="2400" spc="-5" dirty="0">
                <a:latin typeface="Arial"/>
                <a:cs typeface="Arial"/>
              </a:rPr>
              <a:t>has </a:t>
            </a:r>
            <a:r>
              <a:rPr sz="2400" b="1" spc="-5" dirty="0">
                <a:solidFill>
                  <a:srgbClr val="FF0000"/>
                </a:solidFill>
                <a:latin typeface="Arial"/>
                <a:cs typeface="Arial"/>
              </a:rPr>
              <a:t>equal solute concentration </a:t>
            </a:r>
            <a:r>
              <a:rPr sz="2400" spc="-5" dirty="0">
                <a:latin typeface="Arial"/>
                <a:cs typeface="Arial"/>
              </a:rPr>
              <a:t>compared </a:t>
            </a:r>
            <a:r>
              <a:rPr sz="2400" dirty="0">
                <a:latin typeface="Arial"/>
                <a:cs typeface="Arial"/>
              </a:rPr>
              <a:t>to</a:t>
            </a:r>
            <a:r>
              <a:rPr sz="2400" spc="45" dirty="0">
                <a:latin typeface="Arial"/>
                <a:cs typeface="Arial"/>
              </a:rPr>
              <a:t> </a:t>
            </a:r>
            <a:r>
              <a:rPr sz="2400" dirty="0">
                <a:latin typeface="Arial"/>
                <a:cs typeface="Arial"/>
              </a:rPr>
              <a:t>the</a:t>
            </a:r>
            <a:endParaRPr sz="2400">
              <a:latin typeface="Arial"/>
              <a:cs typeface="Arial"/>
            </a:endParaRPr>
          </a:p>
          <a:p>
            <a:pPr marR="34925" algn="ctr">
              <a:lnSpc>
                <a:spcPct val="100000"/>
              </a:lnSpc>
            </a:pPr>
            <a:r>
              <a:rPr sz="2400" b="1" dirty="0">
                <a:latin typeface="Arial"/>
                <a:cs typeface="Arial"/>
              </a:rPr>
              <a:t>solution in</a:t>
            </a:r>
            <a:r>
              <a:rPr sz="2400" b="1" spc="-50" dirty="0">
                <a:latin typeface="Arial"/>
                <a:cs typeface="Arial"/>
              </a:rPr>
              <a:t> </a:t>
            </a:r>
            <a:r>
              <a:rPr sz="2400" b="1" spc="-395" dirty="0">
                <a:latin typeface="Arial"/>
                <a:cs typeface="Arial"/>
              </a:rPr>
              <a:t>th</a:t>
            </a:r>
            <a:r>
              <a:rPr sz="1800" spc="-592" baseline="-4629" dirty="0">
                <a:solidFill>
                  <a:srgbClr val="888888"/>
                </a:solidFill>
                <a:latin typeface="Calibri"/>
                <a:cs typeface="Calibri"/>
              </a:rPr>
              <a:t>201</a:t>
            </a:r>
            <a:r>
              <a:rPr sz="2400" b="1" spc="-395" dirty="0">
                <a:latin typeface="Arial"/>
                <a:cs typeface="Arial"/>
              </a:rPr>
              <a:t>e</a:t>
            </a:r>
            <a:r>
              <a:rPr sz="1800" spc="-592" baseline="-4629" dirty="0">
                <a:solidFill>
                  <a:srgbClr val="888888"/>
                </a:solidFill>
                <a:latin typeface="Calibri"/>
                <a:cs typeface="Calibri"/>
              </a:rPr>
              <a:t>8/2</a:t>
            </a:r>
            <a:r>
              <a:rPr sz="2400" b="1" spc="-395" dirty="0">
                <a:latin typeface="Arial"/>
                <a:cs typeface="Arial"/>
              </a:rPr>
              <a:t>e</a:t>
            </a:r>
            <a:r>
              <a:rPr sz="1800" spc="-592" baseline="-4629" dirty="0">
                <a:solidFill>
                  <a:srgbClr val="888888"/>
                </a:solidFill>
                <a:latin typeface="Calibri"/>
                <a:cs typeface="Calibri"/>
              </a:rPr>
              <a:t>01</a:t>
            </a:r>
            <a:r>
              <a:rPr sz="2400" b="1" spc="-395" dirty="0">
                <a:latin typeface="Arial"/>
                <a:cs typeface="Arial"/>
              </a:rPr>
              <a:t>n</a:t>
            </a:r>
            <a:r>
              <a:rPr sz="1800" spc="-592" baseline="-4629" dirty="0">
                <a:solidFill>
                  <a:srgbClr val="888888"/>
                </a:solidFill>
                <a:latin typeface="Calibri"/>
                <a:cs typeface="Calibri"/>
              </a:rPr>
              <a:t>9</a:t>
            </a:r>
            <a:r>
              <a:rPr sz="1800" spc="794" baseline="-4629" dirty="0">
                <a:solidFill>
                  <a:srgbClr val="888888"/>
                </a:solidFill>
                <a:latin typeface="Calibri"/>
                <a:cs typeface="Calibri"/>
              </a:rPr>
              <a:t> </a:t>
            </a:r>
            <a:r>
              <a:rPr sz="2400" b="1" dirty="0">
                <a:latin typeface="Arial"/>
                <a:cs typeface="Arial"/>
              </a:rPr>
              <a:t>vironment</a:t>
            </a:r>
            <a:r>
              <a:rPr sz="2400" dirty="0">
                <a:latin typeface="Arial"/>
                <a:cs typeface="Arial"/>
              </a:rPr>
              <a:t>.</a:t>
            </a:r>
            <a:endParaRPr sz="24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2214" y="231202"/>
            <a:ext cx="6563328" cy="43520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38059" y="0"/>
            <a:ext cx="1433322" cy="9837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176259" y="0"/>
            <a:ext cx="717042" cy="983741"/>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931570" y="79959"/>
            <a:ext cx="7663815" cy="574675"/>
          </a:xfrm>
          <a:prstGeom prst="rect">
            <a:avLst/>
          </a:prstGeom>
        </p:spPr>
        <p:txBody>
          <a:bodyPr vert="horz" wrap="square" lIns="0" tIns="12700" rIns="0" bIns="0" rtlCol="0">
            <a:spAutoFit/>
          </a:bodyPr>
          <a:lstStyle/>
          <a:p>
            <a:pPr marL="12700">
              <a:lnSpc>
                <a:spcPct val="100000"/>
              </a:lnSpc>
              <a:spcBef>
                <a:spcPts val="100"/>
              </a:spcBef>
              <a:tabLst>
                <a:tab pos="4175760" algn="l"/>
              </a:tabLst>
            </a:pPr>
            <a:r>
              <a:rPr spc="-15" dirty="0"/>
              <a:t>Microorganism</a:t>
            </a:r>
            <a:r>
              <a:rPr spc="10" dirty="0"/>
              <a:t> </a:t>
            </a:r>
            <a:r>
              <a:rPr spc="-5" dirty="0"/>
              <a:t>(MO)	</a:t>
            </a:r>
            <a:r>
              <a:rPr dirty="0"/>
              <a:t>in </a:t>
            </a:r>
            <a:r>
              <a:rPr spc="-10" dirty="0"/>
              <a:t>Hypotonic</a:t>
            </a:r>
            <a:r>
              <a:rPr spc="-20" dirty="0"/>
              <a:t> </a:t>
            </a:r>
            <a:r>
              <a:rPr spc="-10" dirty="0"/>
              <a:t>Envt.</a:t>
            </a:r>
          </a:p>
        </p:txBody>
      </p:sp>
      <p:sp>
        <p:nvSpPr>
          <p:cNvPr id="6" name="object 6"/>
          <p:cNvSpPr/>
          <p:nvPr/>
        </p:nvSpPr>
        <p:spPr>
          <a:xfrm>
            <a:off x="1295400" y="914400"/>
            <a:ext cx="5791200" cy="4038600"/>
          </a:xfrm>
          <a:custGeom>
            <a:avLst/>
            <a:gdLst/>
            <a:ahLst/>
            <a:cxnLst/>
            <a:rect l="l" t="t" r="r" b="b"/>
            <a:pathLst>
              <a:path w="5791200" h="4038600">
                <a:moveTo>
                  <a:pt x="0" y="4038600"/>
                </a:moveTo>
                <a:lnTo>
                  <a:pt x="5791200" y="4038600"/>
                </a:lnTo>
                <a:lnTo>
                  <a:pt x="5791200" y="0"/>
                </a:lnTo>
                <a:lnTo>
                  <a:pt x="0" y="0"/>
                </a:lnTo>
                <a:lnTo>
                  <a:pt x="0" y="4038600"/>
                </a:lnTo>
                <a:close/>
              </a:path>
            </a:pathLst>
          </a:custGeom>
          <a:solidFill>
            <a:srgbClr val="4F81BC"/>
          </a:solidFill>
        </p:spPr>
        <p:txBody>
          <a:bodyPr wrap="square" lIns="0" tIns="0" rIns="0" bIns="0" rtlCol="0"/>
          <a:lstStyle/>
          <a:p>
            <a:endParaRPr/>
          </a:p>
        </p:txBody>
      </p:sp>
      <p:sp>
        <p:nvSpPr>
          <p:cNvPr id="7" name="object 7"/>
          <p:cNvSpPr/>
          <p:nvPr/>
        </p:nvSpPr>
        <p:spPr>
          <a:xfrm>
            <a:off x="1295400" y="914400"/>
            <a:ext cx="5791200" cy="4038600"/>
          </a:xfrm>
          <a:custGeom>
            <a:avLst/>
            <a:gdLst/>
            <a:ahLst/>
            <a:cxnLst/>
            <a:rect l="l" t="t" r="r" b="b"/>
            <a:pathLst>
              <a:path w="5791200" h="4038600">
                <a:moveTo>
                  <a:pt x="0" y="4038600"/>
                </a:moveTo>
                <a:lnTo>
                  <a:pt x="5791200" y="4038600"/>
                </a:lnTo>
                <a:lnTo>
                  <a:pt x="5791200" y="0"/>
                </a:lnTo>
                <a:lnTo>
                  <a:pt x="0" y="0"/>
                </a:lnTo>
                <a:lnTo>
                  <a:pt x="0" y="4038600"/>
                </a:lnTo>
                <a:close/>
              </a:path>
            </a:pathLst>
          </a:custGeom>
          <a:ln w="9144">
            <a:solidFill>
              <a:srgbClr val="000000"/>
            </a:solidFill>
          </a:ln>
        </p:spPr>
        <p:txBody>
          <a:bodyPr wrap="square" lIns="0" tIns="0" rIns="0" bIns="0" rtlCol="0"/>
          <a:lstStyle/>
          <a:p>
            <a:endParaRPr/>
          </a:p>
        </p:txBody>
      </p:sp>
      <p:sp>
        <p:nvSpPr>
          <p:cNvPr id="8" name="object 8"/>
          <p:cNvSpPr/>
          <p:nvPr/>
        </p:nvSpPr>
        <p:spPr>
          <a:xfrm>
            <a:off x="2590800" y="1981200"/>
            <a:ext cx="3048000" cy="2514600"/>
          </a:xfrm>
          <a:custGeom>
            <a:avLst/>
            <a:gdLst/>
            <a:ahLst/>
            <a:cxnLst/>
            <a:rect l="l" t="t" r="r" b="b"/>
            <a:pathLst>
              <a:path w="3048000" h="2514600">
                <a:moveTo>
                  <a:pt x="1524000" y="0"/>
                </a:moveTo>
                <a:lnTo>
                  <a:pt x="1471610" y="728"/>
                </a:lnTo>
                <a:lnTo>
                  <a:pt x="1419663" y="2900"/>
                </a:lnTo>
                <a:lnTo>
                  <a:pt x="1368188" y="6490"/>
                </a:lnTo>
                <a:lnTo>
                  <a:pt x="1317213" y="11476"/>
                </a:lnTo>
                <a:lnTo>
                  <a:pt x="1266766" y="17834"/>
                </a:lnTo>
                <a:lnTo>
                  <a:pt x="1216876" y="25541"/>
                </a:lnTo>
                <a:lnTo>
                  <a:pt x="1167570" y="34574"/>
                </a:lnTo>
                <a:lnTo>
                  <a:pt x="1118878" y="44908"/>
                </a:lnTo>
                <a:lnTo>
                  <a:pt x="1070828" y="56521"/>
                </a:lnTo>
                <a:lnTo>
                  <a:pt x="1023448" y="69389"/>
                </a:lnTo>
                <a:lnTo>
                  <a:pt x="976767" y="83489"/>
                </a:lnTo>
                <a:lnTo>
                  <a:pt x="930812" y="98798"/>
                </a:lnTo>
                <a:lnTo>
                  <a:pt x="885613" y="115291"/>
                </a:lnTo>
                <a:lnTo>
                  <a:pt x="841198" y="132946"/>
                </a:lnTo>
                <a:lnTo>
                  <a:pt x="797594" y="151739"/>
                </a:lnTo>
                <a:lnTo>
                  <a:pt x="754831" y="171647"/>
                </a:lnTo>
                <a:lnTo>
                  <a:pt x="712937" y="192646"/>
                </a:lnTo>
                <a:lnTo>
                  <a:pt x="671940" y="214714"/>
                </a:lnTo>
                <a:lnTo>
                  <a:pt x="631868" y="237826"/>
                </a:lnTo>
                <a:lnTo>
                  <a:pt x="592751" y="261959"/>
                </a:lnTo>
                <a:lnTo>
                  <a:pt x="554616" y="287090"/>
                </a:lnTo>
                <a:lnTo>
                  <a:pt x="517492" y="313196"/>
                </a:lnTo>
                <a:lnTo>
                  <a:pt x="481406" y="340252"/>
                </a:lnTo>
                <a:lnTo>
                  <a:pt x="446389" y="368236"/>
                </a:lnTo>
                <a:lnTo>
                  <a:pt x="412467" y="397124"/>
                </a:lnTo>
                <a:lnTo>
                  <a:pt x="379669" y="426893"/>
                </a:lnTo>
                <a:lnTo>
                  <a:pt x="348024" y="457520"/>
                </a:lnTo>
                <a:lnTo>
                  <a:pt x="317560" y="488980"/>
                </a:lnTo>
                <a:lnTo>
                  <a:pt x="288306" y="521252"/>
                </a:lnTo>
                <a:lnTo>
                  <a:pt x="260289" y="554310"/>
                </a:lnTo>
                <a:lnTo>
                  <a:pt x="233538" y="588132"/>
                </a:lnTo>
                <a:lnTo>
                  <a:pt x="208082" y="622695"/>
                </a:lnTo>
                <a:lnTo>
                  <a:pt x="183949" y="657974"/>
                </a:lnTo>
                <a:lnTo>
                  <a:pt x="161167" y="693947"/>
                </a:lnTo>
                <a:lnTo>
                  <a:pt x="139765" y="730591"/>
                </a:lnTo>
                <a:lnTo>
                  <a:pt x="119770" y="767881"/>
                </a:lnTo>
                <a:lnTo>
                  <a:pt x="101213" y="805795"/>
                </a:lnTo>
                <a:lnTo>
                  <a:pt x="84120" y="844309"/>
                </a:lnTo>
                <a:lnTo>
                  <a:pt x="68520" y="883399"/>
                </a:lnTo>
                <a:lnTo>
                  <a:pt x="54442" y="923043"/>
                </a:lnTo>
                <a:lnTo>
                  <a:pt x="41914" y="963216"/>
                </a:lnTo>
                <a:lnTo>
                  <a:pt x="30964" y="1003896"/>
                </a:lnTo>
                <a:lnTo>
                  <a:pt x="21621" y="1045059"/>
                </a:lnTo>
                <a:lnTo>
                  <a:pt x="13913" y="1086681"/>
                </a:lnTo>
                <a:lnTo>
                  <a:pt x="7868" y="1128740"/>
                </a:lnTo>
                <a:lnTo>
                  <a:pt x="3516" y="1171211"/>
                </a:lnTo>
                <a:lnTo>
                  <a:pt x="883" y="1214072"/>
                </a:lnTo>
                <a:lnTo>
                  <a:pt x="0" y="1257300"/>
                </a:lnTo>
                <a:lnTo>
                  <a:pt x="883" y="1300527"/>
                </a:lnTo>
                <a:lnTo>
                  <a:pt x="3516" y="1343388"/>
                </a:lnTo>
                <a:lnTo>
                  <a:pt x="7868" y="1385859"/>
                </a:lnTo>
                <a:lnTo>
                  <a:pt x="13913" y="1427918"/>
                </a:lnTo>
                <a:lnTo>
                  <a:pt x="21621" y="1469540"/>
                </a:lnTo>
                <a:lnTo>
                  <a:pt x="30964" y="1510703"/>
                </a:lnTo>
                <a:lnTo>
                  <a:pt x="41914" y="1551383"/>
                </a:lnTo>
                <a:lnTo>
                  <a:pt x="54442" y="1591556"/>
                </a:lnTo>
                <a:lnTo>
                  <a:pt x="68520" y="1631200"/>
                </a:lnTo>
                <a:lnTo>
                  <a:pt x="84120" y="1670290"/>
                </a:lnTo>
                <a:lnTo>
                  <a:pt x="101213" y="1708804"/>
                </a:lnTo>
                <a:lnTo>
                  <a:pt x="119770" y="1746718"/>
                </a:lnTo>
                <a:lnTo>
                  <a:pt x="139765" y="1784008"/>
                </a:lnTo>
                <a:lnTo>
                  <a:pt x="161167" y="1820652"/>
                </a:lnTo>
                <a:lnTo>
                  <a:pt x="183949" y="1856625"/>
                </a:lnTo>
                <a:lnTo>
                  <a:pt x="208082" y="1891904"/>
                </a:lnTo>
                <a:lnTo>
                  <a:pt x="233538" y="1926467"/>
                </a:lnTo>
                <a:lnTo>
                  <a:pt x="260289" y="1960289"/>
                </a:lnTo>
                <a:lnTo>
                  <a:pt x="288306" y="1993347"/>
                </a:lnTo>
                <a:lnTo>
                  <a:pt x="317560" y="2025619"/>
                </a:lnTo>
                <a:lnTo>
                  <a:pt x="348024" y="2057079"/>
                </a:lnTo>
                <a:lnTo>
                  <a:pt x="379669" y="2087706"/>
                </a:lnTo>
                <a:lnTo>
                  <a:pt x="412467" y="2117475"/>
                </a:lnTo>
                <a:lnTo>
                  <a:pt x="446389" y="2146363"/>
                </a:lnTo>
                <a:lnTo>
                  <a:pt x="481406" y="2174347"/>
                </a:lnTo>
                <a:lnTo>
                  <a:pt x="517492" y="2201403"/>
                </a:lnTo>
                <a:lnTo>
                  <a:pt x="554616" y="2227509"/>
                </a:lnTo>
                <a:lnTo>
                  <a:pt x="592751" y="2252640"/>
                </a:lnTo>
                <a:lnTo>
                  <a:pt x="631868" y="2276773"/>
                </a:lnTo>
                <a:lnTo>
                  <a:pt x="671940" y="2299885"/>
                </a:lnTo>
                <a:lnTo>
                  <a:pt x="712937" y="2321953"/>
                </a:lnTo>
                <a:lnTo>
                  <a:pt x="754831" y="2342952"/>
                </a:lnTo>
                <a:lnTo>
                  <a:pt x="797594" y="2362860"/>
                </a:lnTo>
                <a:lnTo>
                  <a:pt x="841198" y="2381653"/>
                </a:lnTo>
                <a:lnTo>
                  <a:pt x="885613" y="2399308"/>
                </a:lnTo>
                <a:lnTo>
                  <a:pt x="930812" y="2415801"/>
                </a:lnTo>
                <a:lnTo>
                  <a:pt x="976767" y="2431110"/>
                </a:lnTo>
                <a:lnTo>
                  <a:pt x="1023448" y="2445210"/>
                </a:lnTo>
                <a:lnTo>
                  <a:pt x="1070828" y="2458078"/>
                </a:lnTo>
                <a:lnTo>
                  <a:pt x="1118878" y="2469691"/>
                </a:lnTo>
                <a:lnTo>
                  <a:pt x="1167570" y="2480025"/>
                </a:lnTo>
                <a:lnTo>
                  <a:pt x="1216876" y="2489058"/>
                </a:lnTo>
                <a:lnTo>
                  <a:pt x="1266766" y="2496765"/>
                </a:lnTo>
                <a:lnTo>
                  <a:pt x="1317213" y="2503123"/>
                </a:lnTo>
                <a:lnTo>
                  <a:pt x="1368188" y="2508109"/>
                </a:lnTo>
                <a:lnTo>
                  <a:pt x="1419663" y="2511699"/>
                </a:lnTo>
                <a:lnTo>
                  <a:pt x="1471610" y="2513871"/>
                </a:lnTo>
                <a:lnTo>
                  <a:pt x="1524000" y="2514600"/>
                </a:lnTo>
                <a:lnTo>
                  <a:pt x="1576389" y="2513871"/>
                </a:lnTo>
                <a:lnTo>
                  <a:pt x="1628336" y="2511699"/>
                </a:lnTo>
                <a:lnTo>
                  <a:pt x="1679811" y="2508109"/>
                </a:lnTo>
                <a:lnTo>
                  <a:pt x="1730786" y="2503123"/>
                </a:lnTo>
                <a:lnTo>
                  <a:pt x="1781233" y="2496765"/>
                </a:lnTo>
                <a:lnTo>
                  <a:pt x="1831123" y="2489058"/>
                </a:lnTo>
                <a:lnTo>
                  <a:pt x="1880429" y="2480025"/>
                </a:lnTo>
                <a:lnTo>
                  <a:pt x="1929121" y="2469691"/>
                </a:lnTo>
                <a:lnTo>
                  <a:pt x="1977171" y="2458078"/>
                </a:lnTo>
                <a:lnTo>
                  <a:pt x="2024551" y="2445210"/>
                </a:lnTo>
                <a:lnTo>
                  <a:pt x="2071232" y="2431110"/>
                </a:lnTo>
                <a:lnTo>
                  <a:pt x="2117187" y="2415801"/>
                </a:lnTo>
                <a:lnTo>
                  <a:pt x="2162386" y="2399308"/>
                </a:lnTo>
                <a:lnTo>
                  <a:pt x="2206801" y="2381653"/>
                </a:lnTo>
                <a:lnTo>
                  <a:pt x="2250405" y="2362860"/>
                </a:lnTo>
                <a:lnTo>
                  <a:pt x="2293168" y="2342952"/>
                </a:lnTo>
                <a:lnTo>
                  <a:pt x="2335062" y="2321953"/>
                </a:lnTo>
                <a:lnTo>
                  <a:pt x="2376059" y="2299885"/>
                </a:lnTo>
                <a:lnTo>
                  <a:pt x="2416131" y="2276773"/>
                </a:lnTo>
                <a:lnTo>
                  <a:pt x="2455248" y="2252640"/>
                </a:lnTo>
                <a:lnTo>
                  <a:pt x="2493383" y="2227509"/>
                </a:lnTo>
                <a:lnTo>
                  <a:pt x="2530507" y="2201403"/>
                </a:lnTo>
                <a:lnTo>
                  <a:pt x="2566593" y="2174347"/>
                </a:lnTo>
                <a:lnTo>
                  <a:pt x="2601610" y="2146363"/>
                </a:lnTo>
                <a:lnTo>
                  <a:pt x="2635532" y="2117475"/>
                </a:lnTo>
                <a:lnTo>
                  <a:pt x="2668330" y="2087706"/>
                </a:lnTo>
                <a:lnTo>
                  <a:pt x="2699975" y="2057079"/>
                </a:lnTo>
                <a:lnTo>
                  <a:pt x="2730439" y="2025619"/>
                </a:lnTo>
                <a:lnTo>
                  <a:pt x="2759693" y="1993347"/>
                </a:lnTo>
                <a:lnTo>
                  <a:pt x="2787710" y="1960289"/>
                </a:lnTo>
                <a:lnTo>
                  <a:pt x="2814461" y="1926467"/>
                </a:lnTo>
                <a:lnTo>
                  <a:pt x="2839917" y="1891904"/>
                </a:lnTo>
                <a:lnTo>
                  <a:pt x="2864050" y="1856625"/>
                </a:lnTo>
                <a:lnTo>
                  <a:pt x="2886832" y="1820652"/>
                </a:lnTo>
                <a:lnTo>
                  <a:pt x="2908234" y="1784008"/>
                </a:lnTo>
                <a:lnTo>
                  <a:pt x="2928229" y="1746718"/>
                </a:lnTo>
                <a:lnTo>
                  <a:pt x="2946786" y="1708804"/>
                </a:lnTo>
                <a:lnTo>
                  <a:pt x="2963879" y="1670290"/>
                </a:lnTo>
                <a:lnTo>
                  <a:pt x="2979479" y="1631200"/>
                </a:lnTo>
                <a:lnTo>
                  <a:pt x="2993557" y="1591556"/>
                </a:lnTo>
                <a:lnTo>
                  <a:pt x="3006085" y="1551383"/>
                </a:lnTo>
                <a:lnTo>
                  <a:pt x="3017035" y="1510703"/>
                </a:lnTo>
                <a:lnTo>
                  <a:pt x="3026378" y="1469540"/>
                </a:lnTo>
                <a:lnTo>
                  <a:pt x="3034086" y="1427918"/>
                </a:lnTo>
                <a:lnTo>
                  <a:pt x="3040131" y="1385859"/>
                </a:lnTo>
                <a:lnTo>
                  <a:pt x="3044483" y="1343388"/>
                </a:lnTo>
                <a:lnTo>
                  <a:pt x="3047116" y="1300527"/>
                </a:lnTo>
                <a:lnTo>
                  <a:pt x="3048000" y="1257300"/>
                </a:lnTo>
                <a:lnTo>
                  <a:pt x="3047116" y="1214072"/>
                </a:lnTo>
                <a:lnTo>
                  <a:pt x="3044483" y="1171211"/>
                </a:lnTo>
                <a:lnTo>
                  <a:pt x="3040131" y="1128740"/>
                </a:lnTo>
                <a:lnTo>
                  <a:pt x="3034086" y="1086681"/>
                </a:lnTo>
                <a:lnTo>
                  <a:pt x="3026378" y="1045059"/>
                </a:lnTo>
                <a:lnTo>
                  <a:pt x="3017035" y="1003896"/>
                </a:lnTo>
                <a:lnTo>
                  <a:pt x="3006085" y="963216"/>
                </a:lnTo>
                <a:lnTo>
                  <a:pt x="2993557" y="923043"/>
                </a:lnTo>
                <a:lnTo>
                  <a:pt x="2979479" y="883399"/>
                </a:lnTo>
                <a:lnTo>
                  <a:pt x="2963879" y="844309"/>
                </a:lnTo>
                <a:lnTo>
                  <a:pt x="2946786" y="805795"/>
                </a:lnTo>
                <a:lnTo>
                  <a:pt x="2928229" y="767881"/>
                </a:lnTo>
                <a:lnTo>
                  <a:pt x="2908234" y="730591"/>
                </a:lnTo>
                <a:lnTo>
                  <a:pt x="2886832" y="693947"/>
                </a:lnTo>
                <a:lnTo>
                  <a:pt x="2864050" y="657974"/>
                </a:lnTo>
                <a:lnTo>
                  <a:pt x="2839917" y="622695"/>
                </a:lnTo>
                <a:lnTo>
                  <a:pt x="2814461" y="588132"/>
                </a:lnTo>
                <a:lnTo>
                  <a:pt x="2787710" y="554310"/>
                </a:lnTo>
                <a:lnTo>
                  <a:pt x="2759693" y="521252"/>
                </a:lnTo>
                <a:lnTo>
                  <a:pt x="2730439" y="488980"/>
                </a:lnTo>
                <a:lnTo>
                  <a:pt x="2699975" y="457520"/>
                </a:lnTo>
                <a:lnTo>
                  <a:pt x="2668330" y="426893"/>
                </a:lnTo>
                <a:lnTo>
                  <a:pt x="2635532" y="397124"/>
                </a:lnTo>
                <a:lnTo>
                  <a:pt x="2601610" y="368236"/>
                </a:lnTo>
                <a:lnTo>
                  <a:pt x="2566593" y="340252"/>
                </a:lnTo>
                <a:lnTo>
                  <a:pt x="2530507" y="313196"/>
                </a:lnTo>
                <a:lnTo>
                  <a:pt x="2493383" y="287090"/>
                </a:lnTo>
                <a:lnTo>
                  <a:pt x="2455248" y="261959"/>
                </a:lnTo>
                <a:lnTo>
                  <a:pt x="2416131" y="237826"/>
                </a:lnTo>
                <a:lnTo>
                  <a:pt x="2376059" y="214714"/>
                </a:lnTo>
                <a:lnTo>
                  <a:pt x="2335062" y="192646"/>
                </a:lnTo>
                <a:lnTo>
                  <a:pt x="2293168" y="171647"/>
                </a:lnTo>
                <a:lnTo>
                  <a:pt x="2250405" y="151739"/>
                </a:lnTo>
                <a:lnTo>
                  <a:pt x="2206801" y="132946"/>
                </a:lnTo>
                <a:lnTo>
                  <a:pt x="2162386" y="115291"/>
                </a:lnTo>
                <a:lnTo>
                  <a:pt x="2117187" y="98798"/>
                </a:lnTo>
                <a:lnTo>
                  <a:pt x="2071232" y="83489"/>
                </a:lnTo>
                <a:lnTo>
                  <a:pt x="2024551" y="69389"/>
                </a:lnTo>
                <a:lnTo>
                  <a:pt x="1977171" y="56521"/>
                </a:lnTo>
                <a:lnTo>
                  <a:pt x="1929121" y="44908"/>
                </a:lnTo>
                <a:lnTo>
                  <a:pt x="1880429" y="34574"/>
                </a:lnTo>
                <a:lnTo>
                  <a:pt x="1831123" y="25541"/>
                </a:lnTo>
                <a:lnTo>
                  <a:pt x="1781233" y="17834"/>
                </a:lnTo>
                <a:lnTo>
                  <a:pt x="1730786" y="11476"/>
                </a:lnTo>
                <a:lnTo>
                  <a:pt x="1679811" y="6490"/>
                </a:lnTo>
                <a:lnTo>
                  <a:pt x="1628336" y="2900"/>
                </a:lnTo>
                <a:lnTo>
                  <a:pt x="1576389" y="728"/>
                </a:lnTo>
                <a:lnTo>
                  <a:pt x="1524000" y="0"/>
                </a:lnTo>
                <a:close/>
              </a:path>
            </a:pathLst>
          </a:custGeom>
          <a:solidFill>
            <a:srgbClr val="FFFF00"/>
          </a:solidFill>
        </p:spPr>
        <p:txBody>
          <a:bodyPr wrap="square" lIns="0" tIns="0" rIns="0" bIns="0" rtlCol="0"/>
          <a:lstStyle/>
          <a:p>
            <a:endParaRPr/>
          </a:p>
        </p:txBody>
      </p:sp>
      <p:sp>
        <p:nvSpPr>
          <p:cNvPr id="9" name="object 9"/>
          <p:cNvSpPr/>
          <p:nvPr/>
        </p:nvSpPr>
        <p:spPr>
          <a:xfrm>
            <a:off x="2590800" y="1981200"/>
            <a:ext cx="3048000" cy="2514600"/>
          </a:xfrm>
          <a:custGeom>
            <a:avLst/>
            <a:gdLst/>
            <a:ahLst/>
            <a:cxnLst/>
            <a:rect l="l" t="t" r="r" b="b"/>
            <a:pathLst>
              <a:path w="3048000" h="2514600">
                <a:moveTo>
                  <a:pt x="0" y="1257300"/>
                </a:moveTo>
                <a:lnTo>
                  <a:pt x="883" y="1214072"/>
                </a:lnTo>
                <a:lnTo>
                  <a:pt x="3516" y="1171211"/>
                </a:lnTo>
                <a:lnTo>
                  <a:pt x="7868" y="1128740"/>
                </a:lnTo>
                <a:lnTo>
                  <a:pt x="13913" y="1086681"/>
                </a:lnTo>
                <a:lnTo>
                  <a:pt x="21621" y="1045059"/>
                </a:lnTo>
                <a:lnTo>
                  <a:pt x="30964" y="1003896"/>
                </a:lnTo>
                <a:lnTo>
                  <a:pt x="41914" y="963216"/>
                </a:lnTo>
                <a:lnTo>
                  <a:pt x="54442" y="923043"/>
                </a:lnTo>
                <a:lnTo>
                  <a:pt x="68520" y="883399"/>
                </a:lnTo>
                <a:lnTo>
                  <a:pt x="84120" y="844309"/>
                </a:lnTo>
                <a:lnTo>
                  <a:pt x="101213" y="805795"/>
                </a:lnTo>
                <a:lnTo>
                  <a:pt x="119770" y="767881"/>
                </a:lnTo>
                <a:lnTo>
                  <a:pt x="139765" y="730591"/>
                </a:lnTo>
                <a:lnTo>
                  <a:pt x="161167" y="693947"/>
                </a:lnTo>
                <a:lnTo>
                  <a:pt x="183949" y="657974"/>
                </a:lnTo>
                <a:lnTo>
                  <a:pt x="208082" y="622695"/>
                </a:lnTo>
                <a:lnTo>
                  <a:pt x="233538" y="588132"/>
                </a:lnTo>
                <a:lnTo>
                  <a:pt x="260289" y="554310"/>
                </a:lnTo>
                <a:lnTo>
                  <a:pt x="288306" y="521252"/>
                </a:lnTo>
                <a:lnTo>
                  <a:pt x="317560" y="488980"/>
                </a:lnTo>
                <a:lnTo>
                  <a:pt x="348024" y="457520"/>
                </a:lnTo>
                <a:lnTo>
                  <a:pt x="379669" y="426893"/>
                </a:lnTo>
                <a:lnTo>
                  <a:pt x="412467" y="397124"/>
                </a:lnTo>
                <a:lnTo>
                  <a:pt x="446389" y="368236"/>
                </a:lnTo>
                <a:lnTo>
                  <a:pt x="481406" y="340252"/>
                </a:lnTo>
                <a:lnTo>
                  <a:pt x="517492" y="313196"/>
                </a:lnTo>
                <a:lnTo>
                  <a:pt x="554616" y="287090"/>
                </a:lnTo>
                <a:lnTo>
                  <a:pt x="592751" y="261959"/>
                </a:lnTo>
                <a:lnTo>
                  <a:pt x="631868" y="237826"/>
                </a:lnTo>
                <a:lnTo>
                  <a:pt x="671940" y="214714"/>
                </a:lnTo>
                <a:lnTo>
                  <a:pt x="712937" y="192646"/>
                </a:lnTo>
                <a:lnTo>
                  <a:pt x="754831" y="171647"/>
                </a:lnTo>
                <a:lnTo>
                  <a:pt x="797594" y="151739"/>
                </a:lnTo>
                <a:lnTo>
                  <a:pt x="841198" y="132946"/>
                </a:lnTo>
                <a:lnTo>
                  <a:pt x="885613" y="115291"/>
                </a:lnTo>
                <a:lnTo>
                  <a:pt x="930812" y="98798"/>
                </a:lnTo>
                <a:lnTo>
                  <a:pt x="976767" y="83489"/>
                </a:lnTo>
                <a:lnTo>
                  <a:pt x="1023448" y="69389"/>
                </a:lnTo>
                <a:lnTo>
                  <a:pt x="1070828" y="56521"/>
                </a:lnTo>
                <a:lnTo>
                  <a:pt x="1118878" y="44908"/>
                </a:lnTo>
                <a:lnTo>
                  <a:pt x="1167570" y="34574"/>
                </a:lnTo>
                <a:lnTo>
                  <a:pt x="1216876" y="25541"/>
                </a:lnTo>
                <a:lnTo>
                  <a:pt x="1266766" y="17834"/>
                </a:lnTo>
                <a:lnTo>
                  <a:pt x="1317213" y="11476"/>
                </a:lnTo>
                <a:lnTo>
                  <a:pt x="1368188" y="6490"/>
                </a:lnTo>
                <a:lnTo>
                  <a:pt x="1419663" y="2900"/>
                </a:lnTo>
                <a:lnTo>
                  <a:pt x="1471610" y="728"/>
                </a:lnTo>
                <a:lnTo>
                  <a:pt x="1524000" y="0"/>
                </a:lnTo>
                <a:lnTo>
                  <a:pt x="1576389" y="728"/>
                </a:lnTo>
                <a:lnTo>
                  <a:pt x="1628336" y="2900"/>
                </a:lnTo>
                <a:lnTo>
                  <a:pt x="1679811" y="6490"/>
                </a:lnTo>
                <a:lnTo>
                  <a:pt x="1730786" y="11476"/>
                </a:lnTo>
                <a:lnTo>
                  <a:pt x="1781233" y="17834"/>
                </a:lnTo>
                <a:lnTo>
                  <a:pt x="1831123" y="25541"/>
                </a:lnTo>
                <a:lnTo>
                  <a:pt x="1880429" y="34574"/>
                </a:lnTo>
                <a:lnTo>
                  <a:pt x="1929121" y="44908"/>
                </a:lnTo>
                <a:lnTo>
                  <a:pt x="1977171" y="56521"/>
                </a:lnTo>
                <a:lnTo>
                  <a:pt x="2024551" y="69389"/>
                </a:lnTo>
                <a:lnTo>
                  <a:pt x="2071232" y="83489"/>
                </a:lnTo>
                <a:lnTo>
                  <a:pt x="2117187" y="98798"/>
                </a:lnTo>
                <a:lnTo>
                  <a:pt x="2162386" y="115291"/>
                </a:lnTo>
                <a:lnTo>
                  <a:pt x="2206801" y="132946"/>
                </a:lnTo>
                <a:lnTo>
                  <a:pt x="2250405" y="151739"/>
                </a:lnTo>
                <a:lnTo>
                  <a:pt x="2293168" y="171647"/>
                </a:lnTo>
                <a:lnTo>
                  <a:pt x="2335062" y="192646"/>
                </a:lnTo>
                <a:lnTo>
                  <a:pt x="2376059" y="214714"/>
                </a:lnTo>
                <a:lnTo>
                  <a:pt x="2416131" y="237826"/>
                </a:lnTo>
                <a:lnTo>
                  <a:pt x="2455248" y="261959"/>
                </a:lnTo>
                <a:lnTo>
                  <a:pt x="2493383" y="287090"/>
                </a:lnTo>
                <a:lnTo>
                  <a:pt x="2530507" y="313196"/>
                </a:lnTo>
                <a:lnTo>
                  <a:pt x="2566593" y="340252"/>
                </a:lnTo>
                <a:lnTo>
                  <a:pt x="2601610" y="368236"/>
                </a:lnTo>
                <a:lnTo>
                  <a:pt x="2635532" y="397124"/>
                </a:lnTo>
                <a:lnTo>
                  <a:pt x="2668330" y="426893"/>
                </a:lnTo>
                <a:lnTo>
                  <a:pt x="2699975" y="457520"/>
                </a:lnTo>
                <a:lnTo>
                  <a:pt x="2730439" y="488980"/>
                </a:lnTo>
                <a:lnTo>
                  <a:pt x="2759693" y="521252"/>
                </a:lnTo>
                <a:lnTo>
                  <a:pt x="2787710" y="554310"/>
                </a:lnTo>
                <a:lnTo>
                  <a:pt x="2814461" y="588132"/>
                </a:lnTo>
                <a:lnTo>
                  <a:pt x="2839917" y="622695"/>
                </a:lnTo>
                <a:lnTo>
                  <a:pt x="2864050" y="657974"/>
                </a:lnTo>
                <a:lnTo>
                  <a:pt x="2886832" y="693947"/>
                </a:lnTo>
                <a:lnTo>
                  <a:pt x="2908234" y="730591"/>
                </a:lnTo>
                <a:lnTo>
                  <a:pt x="2928229" y="767881"/>
                </a:lnTo>
                <a:lnTo>
                  <a:pt x="2946786" y="805795"/>
                </a:lnTo>
                <a:lnTo>
                  <a:pt x="2963879" y="844309"/>
                </a:lnTo>
                <a:lnTo>
                  <a:pt x="2979479" y="883399"/>
                </a:lnTo>
                <a:lnTo>
                  <a:pt x="2993557" y="923043"/>
                </a:lnTo>
                <a:lnTo>
                  <a:pt x="3006085" y="963216"/>
                </a:lnTo>
                <a:lnTo>
                  <a:pt x="3017035" y="1003896"/>
                </a:lnTo>
                <a:lnTo>
                  <a:pt x="3026378" y="1045059"/>
                </a:lnTo>
                <a:lnTo>
                  <a:pt x="3034086" y="1086681"/>
                </a:lnTo>
                <a:lnTo>
                  <a:pt x="3040131" y="1128740"/>
                </a:lnTo>
                <a:lnTo>
                  <a:pt x="3044483" y="1171211"/>
                </a:lnTo>
                <a:lnTo>
                  <a:pt x="3047116" y="1214072"/>
                </a:lnTo>
                <a:lnTo>
                  <a:pt x="3048000" y="1257300"/>
                </a:lnTo>
                <a:lnTo>
                  <a:pt x="3047116" y="1300527"/>
                </a:lnTo>
                <a:lnTo>
                  <a:pt x="3044483" y="1343388"/>
                </a:lnTo>
                <a:lnTo>
                  <a:pt x="3040131" y="1385859"/>
                </a:lnTo>
                <a:lnTo>
                  <a:pt x="3034086" y="1427918"/>
                </a:lnTo>
                <a:lnTo>
                  <a:pt x="3026378" y="1469540"/>
                </a:lnTo>
                <a:lnTo>
                  <a:pt x="3017035" y="1510703"/>
                </a:lnTo>
                <a:lnTo>
                  <a:pt x="3006085" y="1551383"/>
                </a:lnTo>
                <a:lnTo>
                  <a:pt x="2993557" y="1591556"/>
                </a:lnTo>
                <a:lnTo>
                  <a:pt x="2979479" y="1631200"/>
                </a:lnTo>
                <a:lnTo>
                  <a:pt x="2963879" y="1670290"/>
                </a:lnTo>
                <a:lnTo>
                  <a:pt x="2946786" y="1708804"/>
                </a:lnTo>
                <a:lnTo>
                  <a:pt x="2928229" y="1746718"/>
                </a:lnTo>
                <a:lnTo>
                  <a:pt x="2908234" y="1784008"/>
                </a:lnTo>
                <a:lnTo>
                  <a:pt x="2886832" y="1820652"/>
                </a:lnTo>
                <a:lnTo>
                  <a:pt x="2864050" y="1856625"/>
                </a:lnTo>
                <a:lnTo>
                  <a:pt x="2839917" y="1891904"/>
                </a:lnTo>
                <a:lnTo>
                  <a:pt x="2814461" y="1926467"/>
                </a:lnTo>
                <a:lnTo>
                  <a:pt x="2787710" y="1960289"/>
                </a:lnTo>
                <a:lnTo>
                  <a:pt x="2759693" y="1993347"/>
                </a:lnTo>
                <a:lnTo>
                  <a:pt x="2730439" y="2025619"/>
                </a:lnTo>
                <a:lnTo>
                  <a:pt x="2699975" y="2057079"/>
                </a:lnTo>
                <a:lnTo>
                  <a:pt x="2668330" y="2087706"/>
                </a:lnTo>
                <a:lnTo>
                  <a:pt x="2635532" y="2117475"/>
                </a:lnTo>
                <a:lnTo>
                  <a:pt x="2601610" y="2146363"/>
                </a:lnTo>
                <a:lnTo>
                  <a:pt x="2566593" y="2174347"/>
                </a:lnTo>
                <a:lnTo>
                  <a:pt x="2530507" y="2201403"/>
                </a:lnTo>
                <a:lnTo>
                  <a:pt x="2493383" y="2227509"/>
                </a:lnTo>
                <a:lnTo>
                  <a:pt x="2455248" y="2252640"/>
                </a:lnTo>
                <a:lnTo>
                  <a:pt x="2416131" y="2276773"/>
                </a:lnTo>
                <a:lnTo>
                  <a:pt x="2376059" y="2299885"/>
                </a:lnTo>
                <a:lnTo>
                  <a:pt x="2335062" y="2321953"/>
                </a:lnTo>
                <a:lnTo>
                  <a:pt x="2293168" y="2342952"/>
                </a:lnTo>
                <a:lnTo>
                  <a:pt x="2250405" y="2362860"/>
                </a:lnTo>
                <a:lnTo>
                  <a:pt x="2206801" y="2381653"/>
                </a:lnTo>
                <a:lnTo>
                  <a:pt x="2162386" y="2399308"/>
                </a:lnTo>
                <a:lnTo>
                  <a:pt x="2117187" y="2415801"/>
                </a:lnTo>
                <a:lnTo>
                  <a:pt x="2071232" y="2431110"/>
                </a:lnTo>
                <a:lnTo>
                  <a:pt x="2024551" y="2445210"/>
                </a:lnTo>
                <a:lnTo>
                  <a:pt x="1977171" y="2458078"/>
                </a:lnTo>
                <a:lnTo>
                  <a:pt x="1929121" y="2469691"/>
                </a:lnTo>
                <a:lnTo>
                  <a:pt x="1880429" y="2480025"/>
                </a:lnTo>
                <a:lnTo>
                  <a:pt x="1831123" y="2489058"/>
                </a:lnTo>
                <a:lnTo>
                  <a:pt x="1781233" y="2496765"/>
                </a:lnTo>
                <a:lnTo>
                  <a:pt x="1730786" y="2503123"/>
                </a:lnTo>
                <a:lnTo>
                  <a:pt x="1679811" y="2508109"/>
                </a:lnTo>
                <a:lnTo>
                  <a:pt x="1628336" y="2511699"/>
                </a:lnTo>
                <a:lnTo>
                  <a:pt x="1576389" y="2513871"/>
                </a:lnTo>
                <a:lnTo>
                  <a:pt x="1524000" y="2514600"/>
                </a:lnTo>
                <a:lnTo>
                  <a:pt x="1471610" y="2513871"/>
                </a:lnTo>
                <a:lnTo>
                  <a:pt x="1419663" y="2511699"/>
                </a:lnTo>
                <a:lnTo>
                  <a:pt x="1368188" y="2508109"/>
                </a:lnTo>
                <a:lnTo>
                  <a:pt x="1317213" y="2503123"/>
                </a:lnTo>
                <a:lnTo>
                  <a:pt x="1266766" y="2496765"/>
                </a:lnTo>
                <a:lnTo>
                  <a:pt x="1216876" y="2489058"/>
                </a:lnTo>
                <a:lnTo>
                  <a:pt x="1167570" y="2480025"/>
                </a:lnTo>
                <a:lnTo>
                  <a:pt x="1118878" y="2469691"/>
                </a:lnTo>
                <a:lnTo>
                  <a:pt x="1070828" y="2458078"/>
                </a:lnTo>
                <a:lnTo>
                  <a:pt x="1023448" y="2445210"/>
                </a:lnTo>
                <a:lnTo>
                  <a:pt x="976767" y="2431110"/>
                </a:lnTo>
                <a:lnTo>
                  <a:pt x="930812" y="2415801"/>
                </a:lnTo>
                <a:lnTo>
                  <a:pt x="885613" y="2399308"/>
                </a:lnTo>
                <a:lnTo>
                  <a:pt x="841198" y="2381653"/>
                </a:lnTo>
                <a:lnTo>
                  <a:pt x="797594" y="2362860"/>
                </a:lnTo>
                <a:lnTo>
                  <a:pt x="754831" y="2342952"/>
                </a:lnTo>
                <a:lnTo>
                  <a:pt x="712937" y="2321953"/>
                </a:lnTo>
                <a:lnTo>
                  <a:pt x="671940" y="2299885"/>
                </a:lnTo>
                <a:lnTo>
                  <a:pt x="631868" y="2276773"/>
                </a:lnTo>
                <a:lnTo>
                  <a:pt x="592751" y="2252640"/>
                </a:lnTo>
                <a:lnTo>
                  <a:pt x="554616" y="2227509"/>
                </a:lnTo>
                <a:lnTo>
                  <a:pt x="517492" y="2201403"/>
                </a:lnTo>
                <a:lnTo>
                  <a:pt x="481406" y="2174347"/>
                </a:lnTo>
                <a:lnTo>
                  <a:pt x="446389" y="2146363"/>
                </a:lnTo>
                <a:lnTo>
                  <a:pt x="412467" y="2117475"/>
                </a:lnTo>
                <a:lnTo>
                  <a:pt x="379669" y="2087706"/>
                </a:lnTo>
                <a:lnTo>
                  <a:pt x="348024" y="2057079"/>
                </a:lnTo>
                <a:lnTo>
                  <a:pt x="317560" y="2025619"/>
                </a:lnTo>
                <a:lnTo>
                  <a:pt x="288306" y="1993347"/>
                </a:lnTo>
                <a:lnTo>
                  <a:pt x="260289" y="1960289"/>
                </a:lnTo>
                <a:lnTo>
                  <a:pt x="233538" y="1926467"/>
                </a:lnTo>
                <a:lnTo>
                  <a:pt x="208082" y="1891904"/>
                </a:lnTo>
                <a:lnTo>
                  <a:pt x="183949" y="1856625"/>
                </a:lnTo>
                <a:lnTo>
                  <a:pt x="161167" y="1820652"/>
                </a:lnTo>
                <a:lnTo>
                  <a:pt x="139765" y="1784008"/>
                </a:lnTo>
                <a:lnTo>
                  <a:pt x="119770" y="1746718"/>
                </a:lnTo>
                <a:lnTo>
                  <a:pt x="101213" y="1708804"/>
                </a:lnTo>
                <a:lnTo>
                  <a:pt x="84120" y="1670290"/>
                </a:lnTo>
                <a:lnTo>
                  <a:pt x="68520" y="1631200"/>
                </a:lnTo>
                <a:lnTo>
                  <a:pt x="54442" y="1591556"/>
                </a:lnTo>
                <a:lnTo>
                  <a:pt x="41914" y="1551383"/>
                </a:lnTo>
                <a:lnTo>
                  <a:pt x="30964" y="1510703"/>
                </a:lnTo>
                <a:lnTo>
                  <a:pt x="21621" y="1469540"/>
                </a:lnTo>
                <a:lnTo>
                  <a:pt x="13913" y="1427918"/>
                </a:lnTo>
                <a:lnTo>
                  <a:pt x="7868" y="1385859"/>
                </a:lnTo>
                <a:lnTo>
                  <a:pt x="3516" y="1343388"/>
                </a:lnTo>
                <a:lnTo>
                  <a:pt x="883" y="1300527"/>
                </a:lnTo>
                <a:lnTo>
                  <a:pt x="0" y="1257300"/>
                </a:lnTo>
                <a:close/>
              </a:path>
            </a:pathLst>
          </a:custGeom>
          <a:ln w="9144">
            <a:solidFill>
              <a:srgbClr val="000000"/>
            </a:solidFill>
          </a:ln>
        </p:spPr>
        <p:txBody>
          <a:bodyPr wrap="square" lIns="0" tIns="0" rIns="0" bIns="0" rtlCol="0"/>
          <a:lstStyle/>
          <a:p>
            <a:endParaRPr/>
          </a:p>
        </p:txBody>
      </p:sp>
      <p:sp>
        <p:nvSpPr>
          <p:cNvPr id="10" name="object 10"/>
          <p:cNvSpPr/>
          <p:nvPr/>
        </p:nvSpPr>
        <p:spPr>
          <a:xfrm>
            <a:off x="3593591" y="2293620"/>
            <a:ext cx="1064514" cy="787146"/>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1577594" y="1053973"/>
            <a:ext cx="1618615" cy="1123950"/>
          </a:xfrm>
          <a:prstGeom prst="rect">
            <a:avLst/>
          </a:prstGeom>
        </p:spPr>
        <p:txBody>
          <a:bodyPr vert="horz" wrap="square" lIns="0" tIns="195580" rIns="0" bIns="0" rtlCol="0">
            <a:spAutoFit/>
          </a:bodyPr>
          <a:lstStyle/>
          <a:p>
            <a:pPr marL="38100">
              <a:lnSpc>
                <a:spcPct val="100000"/>
              </a:lnSpc>
              <a:spcBef>
                <a:spcPts val="1540"/>
              </a:spcBef>
            </a:pPr>
            <a:r>
              <a:rPr sz="2400" b="1" spc="-5" dirty="0">
                <a:latin typeface="Comic Sans MS"/>
                <a:cs typeface="Comic Sans MS"/>
              </a:rPr>
              <a:t>100%</a:t>
            </a:r>
            <a:r>
              <a:rPr sz="2400" b="1" spc="-80" dirty="0">
                <a:latin typeface="Comic Sans MS"/>
                <a:cs typeface="Comic Sans MS"/>
              </a:rPr>
              <a:t> </a:t>
            </a:r>
            <a:r>
              <a:rPr sz="2400" b="1" dirty="0">
                <a:latin typeface="Comic Sans MS"/>
                <a:cs typeface="Comic Sans MS"/>
              </a:rPr>
              <a:t>H</a:t>
            </a:r>
            <a:r>
              <a:rPr sz="2400" b="1" baseline="-20833" dirty="0">
                <a:latin typeface="Comic Sans MS"/>
                <a:cs typeface="Comic Sans MS"/>
              </a:rPr>
              <a:t>2</a:t>
            </a:r>
            <a:r>
              <a:rPr sz="2400" b="1" dirty="0">
                <a:latin typeface="Comic Sans MS"/>
                <a:cs typeface="Comic Sans MS"/>
              </a:rPr>
              <a:t>O</a:t>
            </a:r>
            <a:endParaRPr sz="2400">
              <a:latin typeface="Comic Sans MS"/>
              <a:cs typeface="Comic Sans MS"/>
            </a:endParaRPr>
          </a:p>
          <a:p>
            <a:pPr marL="38100">
              <a:lnSpc>
                <a:spcPct val="100000"/>
              </a:lnSpc>
              <a:spcBef>
                <a:spcPts val="1445"/>
              </a:spcBef>
            </a:pPr>
            <a:r>
              <a:rPr sz="2400" b="1" spc="-5" dirty="0">
                <a:latin typeface="Comic Sans MS"/>
                <a:cs typeface="Comic Sans MS"/>
              </a:rPr>
              <a:t>0%</a:t>
            </a:r>
            <a:r>
              <a:rPr sz="2400" b="1" spc="-30" dirty="0">
                <a:latin typeface="Comic Sans MS"/>
                <a:cs typeface="Comic Sans MS"/>
              </a:rPr>
              <a:t> </a:t>
            </a:r>
            <a:r>
              <a:rPr sz="2400" b="1" dirty="0">
                <a:latin typeface="Comic Sans MS"/>
                <a:cs typeface="Comic Sans MS"/>
              </a:rPr>
              <a:t>NaCl</a:t>
            </a:r>
            <a:endParaRPr sz="2400">
              <a:latin typeface="Comic Sans MS"/>
              <a:cs typeface="Comic Sans MS"/>
            </a:endParaRPr>
          </a:p>
        </p:txBody>
      </p:sp>
      <p:sp>
        <p:nvSpPr>
          <p:cNvPr id="12" name="object 12"/>
          <p:cNvSpPr txBox="1"/>
          <p:nvPr/>
        </p:nvSpPr>
        <p:spPr>
          <a:xfrm>
            <a:off x="3389121" y="2377567"/>
            <a:ext cx="1604645" cy="1598930"/>
          </a:xfrm>
          <a:prstGeom prst="rect">
            <a:avLst/>
          </a:prstGeom>
        </p:spPr>
        <p:txBody>
          <a:bodyPr vert="horz" wrap="square" lIns="0" tIns="12065" rIns="0" bIns="0" rtlCol="0">
            <a:spAutoFit/>
          </a:bodyPr>
          <a:lstStyle/>
          <a:p>
            <a:pPr marL="426084">
              <a:lnSpc>
                <a:spcPct val="100000"/>
              </a:lnSpc>
              <a:spcBef>
                <a:spcPts val="95"/>
              </a:spcBef>
            </a:pPr>
            <a:r>
              <a:rPr sz="2800" b="1" spc="-5" dirty="0">
                <a:latin typeface="Comic Sans MS"/>
                <a:cs typeface="Comic Sans MS"/>
              </a:rPr>
              <a:t>MO</a:t>
            </a:r>
            <a:endParaRPr sz="2800">
              <a:latin typeface="Comic Sans MS"/>
              <a:cs typeface="Comic Sans MS"/>
            </a:endParaRPr>
          </a:p>
          <a:p>
            <a:pPr marL="38100">
              <a:lnSpc>
                <a:spcPct val="100000"/>
              </a:lnSpc>
              <a:spcBef>
                <a:spcPts val="3270"/>
              </a:spcBef>
            </a:pPr>
            <a:r>
              <a:rPr sz="2400" b="1" spc="-5" dirty="0">
                <a:latin typeface="Comic Sans MS"/>
                <a:cs typeface="Comic Sans MS"/>
              </a:rPr>
              <a:t>20%</a:t>
            </a:r>
            <a:r>
              <a:rPr sz="2400" b="1" spc="-80" dirty="0">
                <a:latin typeface="Comic Sans MS"/>
                <a:cs typeface="Comic Sans MS"/>
              </a:rPr>
              <a:t> </a:t>
            </a:r>
            <a:r>
              <a:rPr sz="2400" b="1" dirty="0">
                <a:latin typeface="Comic Sans MS"/>
                <a:cs typeface="Comic Sans MS"/>
              </a:rPr>
              <a:t>NaCL</a:t>
            </a:r>
            <a:endParaRPr sz="2400">
              <a:latin typeface="Comic Sans MS"/>
              <a:cs typeface="Comic Sans MS"/>
            </a:endParaRPr>
          </a:p>
          <a:p>
            <a:pPr marL="123189">
              <a:lnSpc>
                <a:spcPct val="100000"/>
              </a:lnSpc>
            </a:pPr>
            <a:r>
              <a:rPr sz="2400" b="1" spc="-5" dirty="0">
                <a:latin typeface="Comic Sans MS"/>
                <a:cs typeface="Comic Sans MS"/>
              </a:rPr>
              <a:t>80%</a:t>
            </a:r>
            <a:r>
              <a:rPr sz="2400" b="1" spc="-55" dirty="0">
                <a:latin typeface="Comic Sans MS"/>
                <a:cs typeface="Comic Sans MS"/>
              </a:rPr>
              <a:t> </a:t>
            </a:r>
            <a:r>
              <a:rPr sz="2400" b="1" dirty="0">
                <a:latin typeface="Comic Sans MS"/>
                <a:cs typeface="Comic Sans MS"/>
              </a:rPr>
              <a:t>H</a:t>
            </a:r>
            <a:r>
              <a:rPr sz="2400" b="1" baseline="-20833" dirty="0">
                <a:latin typeface="Comic Sans MS"/>
                <a:cs typeface="Comic Sans MS"/>
              </a:rPr>
              <a:t>2</a:t>
            </a:r>
            <a:r>
              <a:rPr sz="2400" b="1" dirty="0">
                <a:latin typeface="Comic Sans MS"/>
                <a:cs typeface="Comic Sans MS"/>
              </a:rPr>
              <a:t>O</a:t>
            </a:r>
            <a:endParaRPr sz="2400">
              <a:latin typeface="Comic Sans MS"/>
              <a:cs typeface="Comic Sans MS"/>
            </a:endParaRPr>
          </a:p>
        </p:txBody>
      </p:sp>
      <p:sp>
        <p:nvSpPr>
          <p:cNvPr id="13" name="object 13"/>
          <p:cNvSpPr/>
          <p:nvPr/>
        </p:nvSpPr>
        <p:spPr>
          <a:xfrm>
            <a:off x="5258561" y="3220211"/>
            <a:ext cx="1219200" cy="114300"/>
          </a:xfrm>
          <a:custGeom>
            <a:avLst/>
            <a:gdLst/>
            <a:ahLst/>
            <a:cxnLst/>
            <a:rect l="l" t="t" r="r" b="b"/>
            <a:pathLst>
              <a:path w="1219200" h="114300">
                <a:moveTo>
                  <a:pt x="114300" y="0"/>
                </a:moveTo>
                <a:lnTo>
                  <a:pt x="0" y="57150"/>
                </a:lnTo>
                <a:lnTo>
                  <a:pt x="114300" y="114300"/>
                </a:lnTo>
                <a:lnTo>
                  <a:pt x="114300" y="76200"/>
                </a:lnTo>
                <a:lnTo>
                  <a:pt x="95250" y="76200"/>
                </a:lnTo>
                <a:lnTo>
                  <a:pt x="95250" y="38100"/>
                </a:lnTo>
                <a:lnTo>
                  <a:pt x="114300" y="38100"/>
                </a:lnTo>
                <a:lnTo>
                  <a:pt x="114300" y="0"/>
                </a:lnTo>
                <a:close/>
              </a:path>
              <a:path w="1219200" h="114300">
                <a:moveTo>
                  <a:pt x="114300" y="38100"/>
                </a:moveTo>
                <a:lnTo>
                  <a:pt x="95250" y="38100"/>
                </a:lnTo>
                <a:lnTo>
                  <a:pt x="95250" y="76200"/>
                </a:lnTo>
                <a:lnTo>
                  <a:pt x="114300" y="76200"/>
                </a:lnTo>
                <a:lnTo>
                  <a:pt x="114300" y="38100"/>
                </a:lnTo>
                <a:close/>
              </a:path>
              <a:path w="1219200" h="114300">
                <a:moveTo>
                  <a:pt x="1219200" y="38100"/>
                </a:moveTo>
                <a:lnTo>
                  <a:pt x="114300" y="38100"/>
                </a:lnTo>
                <a:lnTo>
                  <a:pt x="114300" y="76200"/>
                </a:lnTo>
                <a:lnTo>
                  <a:pt x="1219200" y="76200"/>
                </a:lnTo>
                <a:lnTo>
                  <a:pt x="1219200" y="38100"/>
                </a:lnTo>
                <a:close/>
              </a:path>
            </a:pathLst>
          </a:custGeom>
          <a:solidFill>
            <a:srgbClr val="000000"/>
          </a:solidFill>
        </p:spPr>
        <p:txBody>
          <a:bodyPr wrap="square" lIns="0" tIns="0" rIns="0" bIns="0" rtlCol="0"/>
          <a:lstStyle/>
          <a:p>
            <a:endParaRPr/>
          </a:p>
        </p:txBody>
      </p:sp>
      <p:sp>
        <p:nvSpPr>
          <p:cNvPr id="14" name="object 14"/>
          <p:cNvSpPr/>
          <p:nvPr/>
        </p:nvSpPr>
        <p:spPr>
          <a:xfrm>
            <a:off x="3710940" y="1318260"/>
            <a:ext cx="2821686" cy="677418"/>
          </a:xfrm>
          <a:prstGeom prst="rect">
            <a:avLst/>
          </a:prstGeom>
          <a:blipFill>
            <a:blip r:embed="rId6" cstate="print"/>
            <a:stretch>
              <a:fillRect/>
            </a:stretch>
          </a:blipFill>
        </p:spPr>
        <p:txBody>
          <a:bodyPr wrap="square" lIns="0" tIns="0" rIns="0" bIns="0" rtlCol="0"/>
          <a:lstStyle/>
          <a:p>
            <a:endParaRPr/>
          </a:p>
        </p:txBody>
      </p:sp>
      <p:sp>
        <p:nvSpPr>
          <p:cNvPr id="15" name="object 15"/>
          <p:cNvSpPr txBox="1"/>
          <p:nvPr/>
        </p:nvSpPr>
        <p:spPr>
          <a:xfrm>
            <a:off x="3889375" y="1389634"/>
            <a:ext cx="244475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omic Sans MS"/>
                <a:cs typeface="Comic Sans MS"/>
              </a:rPr>
              <a:t>ENVIR</a:t>
            </a:r>
            <a:r>
              <a:rPr sz="2400" b="1" spc="5" dirty="0">
                <a:latin typeface="Comic Sans MS"/>
                <a:cs typeface="Comic Sans MS"/>
              </a:rPr>
              <a:t>O</a:t>
            </a:r>
            <a:r>
              <a:rPr sz="2400" b="1" dirty="0">
                <a:latin typeface="Comic Sans MS"/>
                <a:cs typeface="Comic Sans MS"/>
              </a:rPr>
              <a:t>N</a:t>
            </a:r>
            <a:r>
              <a:rPr sz="2400" b="1" spc="5" dirty="0">
                <a:latin typeface="Comic Sans MS"/>
                <a:cs typeface="Comic Sans MS"/>
              </a:rPr>
              <a:t>M</a:t>
            </a:r>
            <a:r>
              <a:rPr sz="2400" b="1" dirty="0">
                <a:latin typeface="Comic Sans MS"/>
                <a:cs typeface="Comic Sans MS"/>
              </a:rPr>
              <a:t>ENT</a:t>
            </a:r>
            <a:endParaRPr sz="2400">
              <a:latin typeface="Comic Sans MS"/>
              <a:cs typeface="Comic Sans MS"/>
            </a:endParaRPr>
          </a:p>
        </p:txBody>
      </p:sp>
      <p:sp>
        <p:nvSpPr>
          <p:cNvPr id="16" name="object 16"/>
          <p:cNvSpPr txBox="1"/>
          <p:nvPr/>
        </p:nvSpPr>
        <p:spPr>
          <a:xfrm>
            <a:off x="417372" y="5124450"/>
            <a:ext cx="8429625" cy="1247775"/>
          </a:xfrm>
          <a:prstGeom prst="rect">
            <a:avLst/>
          </a:prstGeom>
        </p:spPr>
        <p:txBody>
          <a:bodyPr vert="horz" wrap="square" lIns="0" tIns="12700" rIns="0" bIns="0" rtlCol="0">
            <a:spAutoFit/>
          </a:bodyPr>
          <a:lstStyle/>
          <a:p>
            <a:pPr marL="741045">
              <a:lnSpc>
                <a:spcPct val="100000"/>
              </a:lnSpc>
              <a:spcBef>
                <a:spcPts val="100"/>
              </a:spcBef>
              <a:tabLst>
                <a:tab pos="2666365" algn="l"/>
              </a:tabLst>
            </a:pPr>
            <a:r>
              <a:rPr sz="2400" b="1" dirty="0">
                <a:latin typeface="Comic Sans MS"/>
                <a:cs typeface="Comic Sans MS"/>
              </a:rPr>
              <a:t>What </a:t>
            </a:r>
            <a:r>
              <a:rPr sz="2400" b="1" spc="-5" dirty="0">
                <a:latin typeface="Comic Sans MS"/>
                <a:cs typeface="Comic Sans MS"/>
              </a:rPr>
              <a:t>is</a:t>
            </a:r>
            <a:r>
              <a:rPr sz="2400" b="1" spc="-10" dirty="0">
                <a:latin typeface="Comic Sans MS"/>
                <a:cs typeface="Comic Sans MS"/>
              </a:rPr>
              <a:t> </a:t>
            </a:r>
            <a:r>
              <a:rPr sz="2400" b="1" spc="-5" dirty="0">
                <a:latin typeface="Comic Sans MS"/>
                <a:cs typeface="Comic Sans MS"/>
              </a:rPr>
              <a:t>the	</a:t>
            </a:r>
            <a:r>
              <a:rPr sz="2400" b="1" spc="-10" dirty="0">
                <a:latin typeface="Comic Sans MS"/>
                <a:cs typeface="Comic Sans MS"/>
              </a:rPr>
              <a:t>direction </a:t>
            </a:r>
            <a:r>
              <a:rPr sz="2400" b="1" dirty="0">
                <a:latin typeface="Comic Sans MS"/>
                <a:cs typeface="Comic Sans MS"/>
              </a:rPr>
              <a:t>of </a:t>
            </a:r>
            <a:r>
              <a:rPr sz="2400" b="1" spc="-5" dirty="0">
                <a:latin typeface="Comic Sans MS"/>
                <a:cs typeface="Comic Sans MS"/>
              </a:rPr>
              <a:t>water</a:t>
            </a:r>
            <a:r>
              <a:rPr sz="2400" b="1" spc="-25" dirty="0">
                <a:latin typeface="Comic Sans MS"/>
                <a:cs typeface="Comic Sans MS"/>
              </a:rPr>
              <a:t> </a:t>
            </a:r>
            <a:r>
              <a:rPr sz="2400" b="1" spc="-5" dirty="0">
                <a:latin typeface="Comic Sans MS"/>
                <a:cs typeface="Comic Sans MS"/>
              </a:rPr>
              <a:t>movement?</a:t>
            </a:r>
            <a:endParaRPr sz="2400">
              <a:latin typeface="Comic Sans MS"/>
              <a:cs typeface="Comic Sans MS"/>
            </a:endParaRPr>
          </a:p>
          <a:p>
            <a:pPr marL="12700" marR="5080">
              <a:lnSpc>
                <a:spcPct val="100000"/>
              </a:lnSpc>
              <a:spcBef>
                <a:spcPts val="1939"/>
              </a:spcBef>
            </a:pPr>
            <a:r>
              <a:rPr sz="2000" spc="-5" dirty="0">
                <a:latin typeface="Calibri"/>
                <a:cs typeface="Calibri"/>
              </a:rPr>
              <a:t>Bacteria </a:t>
            </a:r>
            <a:r>
              <a:rPr sz="2000" dirty="0">
                <a:latin typeface="Calibri"/>
                <a:cs typeface="Calibri"/>
              </a:rPr>
              <a:t>in </a:t>
            </a:r>
            <a:r>
              <a:rPr sz="2000" spc="-5" dirty="0">
                <a:latin typeface="Calibri"/>
                <a:cs typeface="Calibri"/>
              </a:rPr>
              <a:t>distilled </a:t>
            </a:r>
            <a:r>
              <a:rPr sz="2000" spc="-15" dirty="0">
                <a:latin typeface="Calibri"/>
                <a:cs typeface="Calibri"/>
              </a:rPr>
              <a:t>water </a:t>
            </a:r>
            <a:r>
              <a:rPr sz="2000" spc="-20" dirty="0">
                <a:latin typeface="Calibri"/>
                <a:cs typeface="Calibri"/>
              </a:rPr>
              <a:t>have </a:t>
            </a:r>
            <a:r>
              <a:rPr sz="2000" dirty="0">
                <a:latin typeface="Calibri"/>
                <a:cs typeface="Calibri"/>
              </a:rPr>
              <a:t>a </a:t>
            </a:r>
            <a:r>
              <a:rPr sz="2000" b="1" dirty="0">
                <a:solidFill>
                  <a:srgbClr val="FF0000"/>
                </a:solidFill>
                <a:latin typeface="Calibri"/>
                <a:cs typeface="Calibri"/>
              </a:rPr>
              <a:t>higher </a:t>
            </a:r>
            <a:r>
              <a:rPr sz="2000" b="1" spc="-5" dirty="0">
                <a:solidFill>
                  <a:srgbClr val="FF0000"/>
                </a:solidFill>
                <a:latin typeface="Calibri"/>
                <a:cs typeface="Calibri"/>
              </a:rPr>
              <a:t>osmotic </a:t>
            </a:r>
            <a:r>
              <a:rPr sz="2000" b="1" spc="-10" dirty="0">
                <a:solidFill>
                  <a:srgbClr val="FF0000"/>
                </a:solidFill>
                <a:latin typeface="Calibri"/>
                <a:cs typeface="Calibri"/>
              </a:rPr>
              <a:t>pressure </a:t>
            </a:r>
            <a:r>
              <a:rPr sz="2000" dirty="0">
                <a:latin typeface="Calibri"/>
                <a:cs typeface="Calibri"/>
              </a:rPr>
              <a:t>than their </a:t>
            </a:r>
            <a:r>
              <a:rPr sz="2000" spc="-15" dirty="0">
                <a:latin typeface="Calibri"/>
                <a:cs typeface="Calibri"/>
              </a:rPr>
              <a:t>environment  </a:t>
            </a:r>
            <a:r>
              <a:rPr sz="2000" dirty="0">
                <a:latin typeface="Calibri"/>
                <a:cs typeface="Calibri"/>
              </a:rPr>
              <a:t>and in </a:t>
            </a:r>
            <a:r>
              <a:rPr sz="2000" spc="-5" dirty="0">
                <a:latin typeface="Calibri"/>
                <a:cs typeface="Calibri"/>
              </a:rPr>
              <a:t>such cases they </a:t>
            </a:r>
            <a:r>
              <a:rPr sz="2000" spc="-10" dirty="0">
                <a:latin typeface="Calibri"/>
                <a:cs typeface="Calibri"/>
              </a:rPr>
              <a:t>gain </a:t>
            </a:r>
            <a:r>
              <a:rPr sz="2000" spc="-15" dirty="0">
                <a:latin typeface="Calibri"/>
                <a:cs typeface="Calibri"/>
              </a:rPr>
              <a:t>water </a:t>
            </a:r>
            <a:r>
              <a:rPr sz="2000" dirty="0">
                <a:latin typeface="Calibri"/>
                <a:cs typeface="Calibri"/>
              </a:rPr>
              <a:t>and </a:t>
            </a:r>
            <a:r>
              <a:rPr sz="2000" spc="-5" dirty="0">
                <a:latin typeface="Calibri"/>
                <a:cs typeface="Calibri"/>
              </a:rPr>
              <a:t>become </a:t>
            </a:r>
            <a:r>
              <a:rPr sz="2000" b="1" spc="-5" dirty="0">
                <a:solidFill>
                  <a:srgbClr val="FF0000"/>
                </a:solidFill>
                <a:latin typeface="Calibri"/>
                <a:cs typeface="Calibri"/>
              </a:rPr>
              <a:t>TURGID </a:t>
            </a:r>
            <a:r>
              <a:rPr sz="2000" dirty="0">
                <a:latin typeface="Calibri"/>
                <a:cs typeface="Calibri"/>
              </a:rPr>
              <a:t>but in </a:t>
            </a:r>
            <a:r>
              <a:rPr sz="2000" spc="-5" dirty="0">
                <a:latin typeface="Calibri"/>
                <a:cs typeface="Calibri"/>
              </a:rPr>
              <a:t>bacteria with </a:t>
            </a:r>
            <a:r>
              <a:rPr sz="2000" dirty="0">
                <a:latin typeface="Calibri"/>
                <a:cs typeface="Calibri"/>
              </a:rPr>
              <a:t>a</a:t>
            </a:r>
            <a:r>
              <a:rPr sz="2000" spc="20" dirty="0">
                <a:latin typeface="Calibri"/>
                <a:cs typeface="Calibri"/>
              </a:rPr>
              <a:t> </a:t>
            </a:r>
            <a:r>
              <a:rPr sz="2000" dirty="0">
                <a:latin typeface="Calibri"/>
                <a:cs typeface="Calibri"/>
              </a:rPr>
              <a:t>cell</a:t>
            </a:r>
            <a:endParaRPr sz="2000">
              <a:latin typeface="Calibri"/>
              <a:cs typeface="Calibri"/>
            </a:endParaRPr>
          </a:p>
        </p:txBody>
      </p:sp>
      <p:sp>
        <p:nvSpPr>
          <p:cNvPr id="17" name="object 17"/>
          <p:cNvSpPr txBox="1"/>
          <p:nvPr/>
        </p:nvSpPr>
        <p:spPr>
          <a:xfrm>
            <a:off x="417372" y="6345732"/>
            <a:ext cx="355981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wall </a:t>
            </a:r>
            <a:r>
              <a:rPr sz="2000" dirty="0">
                <a:latin typeface="Calibri"/>
                <a:cs typeface="Calibri"/>
              </a:rPr>
              <a:t>this </a:t>
            </a:r>
            <a:r>
              <a:rPr sz="2000" spc="-15" dirty="0">
                <a:latin typeface="Calibri"/>
                <a:cs typeface="Calibri"/>
              </a:rPr>
              <a:t>prevents </a:t>
            </a:r>
            <a:r>
              <a:rPr sz="2000" dirty="0">
                <a:latin typeface="Calibri"/>
                <a:cs typeface="Calibri"/>
              </a:rPr>
              <a:t>it </a:t>
            </a:r>
            <a:r>
              <a:rPr sz="2000" spc="-15" dirty="0">
                <a:latin typeface="Calibri"/>
                <a:cs typeface="Calibri"/>
              </a:rPr>
              <a:t>from</a:t>
            </a:r>
            <a:r>
              <a:rPr sz="2000" spc="45" dirty="0">
                <a:latin typeface="Calibri"/>
                <a:cs typeface="Calibri"/>
              </a:rPr>
              <a:t> </a:t>
            </a:r>
            <a:r>
              <a:rPr sz="2000" spc="-10" dirty="0">
                <a:latin typeface="Calibri"/>
                <a:cs typeface="Calibri"/>
              </a:rPr>
              <a:t>bursting.</a:t>
            </a:r>
            <a:endParaRPr sz="2000">
              <a:latin typeface="Calibri"/>
              <a:cs typeface="Calibri"/>
            </a:endParaRPr>
          </a:p>
        </p:txBody>
      </p:sp>
      <p:sp>
        <p:nvSpPr>
          <p:cNvPr id="18" name="object 18"/>
          <p:cNvSpPr txBox="1"/>
          <p:nvPr/>
        </p:nvSpPr>
        <p:spPr>
          <a:xfrm>
            <a:off x="4219194" y="6427114"/>
            <a:ext cx="70548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a:t>
            </a:r>
            <a:r>
              <a:rPr sz="1200" spc="5" dirty="0">
                <a:solidFill>
                  <a:srgbClr val="888888"/>
                </a:solidFill>
                <a:latin typeface="Calibri"/>
                <a:cs typeface="Calibri"/>
              </a:rPr>
              <a:t>0</a:t>
            </a:r>
            <a:r>
              <a:rPr sz="1200" dirty="0">
                <a:solidFill>
                  <a:srgbClr val="888888"/>
                </a:solidFill>
                <a:latin typeface="Calibri"/>
                <a:cs typeface="Calibri"/>
              </a:rPr>
              <a:t>1</a:t>
            </a:r>
            <a:r>
              <a:rPr sz="1200" spc="5" dirty="0">
                <a:solidFill>
                  <a:srgbClr val="888888"/>
                </a:solidFill>
                <a:latin typeface="Calibri"/>
                <a:cs typeface="Calibri"/>
              </a:rPr>
              <a:t>8</a:t>
            </a:r>
            <a:r>
              <a:rPr sz="1200" dirty="0">
                <a:solidFill>
                  <a:srgbClr val="888888"/>
                </a:solidFill>
                <a:latin typeface="Calibri"/>
                <a:cs typeface="Calibri"/>
              </a:rPr>
              <a:t>/2</a:t>
            </a:r>
            <a:r>
              <a:rPr sz="1200" spc="5" dirty="0">
                <a:solidFill>
                  <a:srgbClr val="888888"/>
                </a:solidFill>
                <a:latin typeface="Calibri"/>
                <a:cs typeface="Calibri"/>
              </a:rPr>
              <a:t>0</a:t>
            </a:r>
            <a:r>
              <a:rPr sz="1200" dirty="0">
                <a:solidFill>
                  <a:srgbClr val="888888"/>
                </a:solidFill>
                <a:latin typeface="Calibri"/>
                <a:cs typeface="Calibri"/>
              </a:rPr>
              <a:t>19</a:t>
            </a:r>
            <a:endParaRPr sz="12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4040" y="208412"/>
            <a:ext cx="7915154" cy="41229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76478" y="65023"/>
            <a:ext cx="7959090" cy="543560"/>
          </a:xfrm>
          <a:prstGeom prst="rect">
            <a:avLst/>
          </a:prstGeom>
        </p:spPr>
        <p:txBody>
          <a:bodyPr vert="horz" wrap="square" lIns="0" tIns="12065" rIns="0" bIns="0" rtlCol="0">
            <a:spAutoFit/>
          </a:bodyPr>
          <a:lstStyle/>
          <a:p>
            <a:pPr marL="12700">
              <a:lnSpc>
                <a:spcPct val="100000"/>
              </a:lnSpc>
              <a:spcBef>
                <a:spcPts val="95"/>
              </a:spcBef>
              <a:tabLst>
                <a:tab pos="3942715" algn="l"/>
              </a:tabLst>
            </a:pPr>
            <a:r>
              <a:rPr sz="3400" spc="-15" dirty="0"/>
              <a:t>Microorganism</a:t>
            </a:r>
            <a:r>
              <a:rPr sz="3400" spc="20" dirty="0"/>
              <a:t> </a:t>
            </a:r>
            <a:r>
              <a:rPr sz="3400" spc="-5" dirty="0"/>
              <a:t>(MO)	in </a:t>
            </a:r>
            <a:r>
              <a:rPr sz="3400" spc="-10" dirty="0"/>
              <a:t>Hypertonic</a:t>
            </a:r>
            <a:r>
              <a:rPr sz="3400" dirty="0"/>
              <a:t> </a:t>
            </a:r>
            <a:r>
              <a:rPr sz="3400" spc="-5" dirty="0"/>
              <a:t>Solution</a:t>
            </a:r>
            <a:endParaRPr sz="3400"/>
          </a:p>
        </p:txBody>
      </p:sp>
      <p:sp>
        <p:nvSpPr>
          <p:cNvPr id="4" name="object 4"/>
          <p:cNvSpPr/>
          <p:nvPr/>
        </p:nvSpPr>
        <p:spPr>
          <a:xfrm>
            <a:off x="1685544" y="880872"/>
            <a:ext cx="5581015" cy="3691254"/>
          </a:xfrm>
          <a:custGeom>
            <a:avLst/>
            <a:gdLst/>
            <a:ahLst/>
            <a:cxnLst/>
            <a:rect l="l" t="t" r="r" b="b"/>
            <a:pathLst>
              <a:path w="5581015" h="3691254">
                <a:moveTo>
                  <a:pt x="0" y="3691128"/>
                </a:moveTo>
                <a:lnTo>
                  <a:pt x="5580887" y="3691128"/>
                </a:lnTo>
                <a:lnTo>
                  <a:pt x="5580887" y="0"/>
                </a:lnTo>
                <a:lnTo>
                  <a:pt x="0" y="0"/>
                </a:lnTo>
                <a:lnTo>
                  <a:pt x="0" y="3691128"/>
                </a:lnTo>
                <a:close/>
              </a:path>
            </a:pathLst>
          </a:custGeom>
          <a:solidFill>
            <a:srgbClr val="4F81BC"/>
          </a:solidFill>
        </p:spPr>
        <p:txBody>
          <a:bodyPr wrap="square" lIns="0" tIns="0" rIns="0" bIns="0" rtlCol="0"/>
          <a:lstStyle/>
          <a:p>
            <a:endParaRPr/>
          </a:p>
        </p:txBody>
      </p:sp>
      <p:sp>
        <p:nvSpPr>
          <p:cNvPr id="5" name="object 5"/>
          <p:cNvSpPr/>
          <p:nvPr/>
        </p:nvSpPr>
        <p:spPr>
          <a:xfrm>
            <a:off x="1685544" y="880872"/>
            <a:ext cx="5581015" cy="3691254"/>
          </a:xfrm>
          <a:custGeom>
            <a:avLst/>
            <a:gdLst/>
            <a:ahLst/>
            <a:cxnLst/>
            <a:rect l="l" t="t" r="r" b="b"/>
            <a:pathLst>
              <a:path w="5581015" h="3691254">
                <a:moveTo>
                  <a:pt x="0" y="3691128"/>
                </a:moveTo>
                <a:lnTo>
                  <a:pt x="5580887" y="3691128"/>
                </a:lnTo>
                <a:lnTo>
                  <a:pt x="5580887" y="0"/>
                </a:lnTo>
                <a:lnTo>
                  <a:pt x="0" y="0"/>
                </a:lnTo>
                <a:lnTo>
                  <a:pt x="0" y="3691128"/>
                </a:lnTo>
                <a:close/>
              </a:path>
            </a:pathLst>
          </a:custGeom>
          <a:ln w="9144">
            <a:solidFill>
              <a:srgbClr val="000000"/>
            </a:solidFill>
          </a:ln>
        </p:spPr>
        <p:txBody>
          <a:bodyPr wrap="square" lIns="0" tIns="0" rIns="0" bIns="0" rtlCol="0"/>
          <a:lstStyle/>
          <a:p>
            <a:endParaRPr/>
          </a:p>
        </p:txBody>
      </p:sp>
      <p:sp>
        <p:nvSpPr>
          <p:cNvPr id="6" name="object 6"/>
          <p:cNvSpPr/>
          <p:nvPr/>
        </p:nvSpPr>
        <p:spPr>
          <a:xfrm>
            <a:off x="2933700" y="1839467"/>
            <a:ext cx="2938780" cy="2299970"/>
          </a:xfrm>
          <a:custGeom>
            <a:avLst/>
            <a:gdLst/>
            <a:ahLst/>
            <a:cxnLst/>
            <a:rect l="l" t="t" r="r" b="b"/>
            <a:pathLst>
              <a:path w="2938779" h="2299970">
                <a:moveTo>
                  <a:pt x="1469136" y="0"/>
                </a:moveTo>
                <a:lnTo>
                  <a:pt x="1415275" y="758"/>
                </a:lnTo>
                <a:lnTo>
                  <a:pt x="1361903" y="3016"/>
                </a:lnTo>
                <a:lnTo>
                  <a:pt x="1309053" y="6747"/>
                </a:lnTo>
                <a:lnTo>
                  <a:pt x="1256758" y="11926"/>
                </a:lnTo>
                <a:lnTo>
                  <a:pt x="1205051" y="18527"/>
                </a:lnTo>
                <a:lnTo>
                  <a:pt x="1153965" y="26523"/>
                </a:lnTo>
                <a:lnTo>
                  <a:pt x="1103533" y="35889"/>
                </a:lnTo>
                <a:lnTo>
                  <a:pt x="1053790" y="46598"/>
                </a:lnTo>
                <a:lnTo>
                  <a:pt x="1004767" y="58625"/>
                </a:lnTo>
                <a:lnTo>
                  <a:pt x="956498" y="71943"/>
                </a:lnTo>
                <a:lnTo>
                  <a:pt x="909016" y="86527"/>
                </a:lnTo>
                <a:lnTo>
                  <a:pt x="862355" y="102351"/>
                </a:lnTo>
                <a:lnTo>
                  <a:pt x="816547" y="119388"/>
                </a:lnTo>
                <a:lnTo>
                  <a:pt x="771626" y="137613"/>
                </a:lnTo>
                <a:lnTo>
                  <a:pt x="727625" y="157000"/>
                </a:lnTo>
                <a:lnTo>
                  <a:pt x="684577" y="177522"/>
                </a:lnTo>
                <a:lnTo>
                  <a:pt x="642515" y="199154"/>
                </a:lnTo>
                <a:lnTo>
                  <a:pt x="601474" y="221870"/>
                </a:lnTo>
                <a:lnTo>
                  <a:pt x="561484" y="245643"/>
                </a:lnTo>
                <a:lnTo>
                  <a:pt x="522581" y="270448"/>
                </a:lnTo>
                <a:lnTo>
                  <a:pt x="484797" y="296259"/>
                </a:lnTo>
                <a:lnTo>
                  <a:pt x="448165" y="323049"/>
                </a:lnTo>
                <a:lnTo>
                  <a:pt x="412718" y="350793"/>
                </a:lnTo>
                <a:lnTo>
                  <a:pt x="378491" y="379465"/>
                </a:lnTo>
                <a:lnTo>
                  <a:pt x="345515" y="409039"/>
                </a:lnTo>
                <a:lnTo>
                  <a:pt x="313824" y="439488"/>
                </a:lnTo>
                <a:lnTo>
                  <a:pt x="283451" y="470787"/>
                </a:lnTo>
                <a:lnTo>
                  <a:pt x="254430" y="502911"/>
                </a:lnTo>
                <a:lnTo>
                  <a:pt x="226794" y="535831"/>
                </a:lnTo>
                <a:lnTo>
                  <a:pt x="200575" y="569524"/>
                </a:lnTo>
                <a:lnTo>
                  <a:pt x="175807" y="603962"/>
                </a:lnTo>
                <a:lnTo>
                  <a:pt x="152524" y="639121"/>
                </a:lnTo>
                <a:lnTo>
                  <a:pt x="130757" y="674973"/>
                </a:lnTo>
                <a:lnTo>
                  <a:pt x="110542" y="711493"/>
                </a:lnTo>
                <a:lnTo>
                  <a:pt x="91910" y="748655"/>
                </a:lnTo>
                <a:lnTo>
                  <a:pt x="74895" y="786432"/>
                </a:lnTo>
                <a:lnTo>
                  <a:pt x="59530" y="824800"/>
                </a:lnTo>
                <a:lnTo>
                  <a:pt x="45849" y="863731"/>
                </a:lnTo>
                <a:lnTo>
                  <a:pt x="33884" y="903201"/>
                </a:lnTo>
                <a:lnTo>
                  <a:pt x="23669" y="943182"/>
                </a:lnTo>
                <a:lnTo>
                  <a:pt x="15236" y="983649"/>
                </a:lnTo>
                <a:lnTo>
                  <a:pt x="8620" y="1024576"/>
                </a:lnTo>
                <a:lnTo>
                  <a:pt x="3853" y="1065937"/>
                </a:lnTo>
                <a:lnTo>
                  <a:pt x="968" y="1107706"/>
                </a:lnTo>
                <a:lnTo>
                  <a:pt x="0" y="1149858"/>
                </a:lnTo>
                <a:lnTo>
                  <a:pt x="968" y="1192009"/>
                </a:lnTo>
                <a:lnTo>
                  <a:pt x="3853" y="1233778"/>
                </a:lnTo>
                <a:lnTo>
                  <a:pt x="8620" y="1275139"/>
                </a:lnTo>
                <a:lnTo>
                  <a:pt x="15236" y="1316066"/>
                </a:lnTo>
                <a:lnTo>
                  <a:pt x="23669" y="1356533"/>
                </a:lnTo>
                <a:lnTo>
                  <a:pt x="33884" y="1396514"/>
                </a:lnTo>
                <a:lnTo>
                  <a:pt x="45849" y="1435984"/>
                </a:lnTo>
                <a:lnTo>
                  <a:pt x="59530" y="1474915"/>
                </a:lnTo>
                <a:lnTo>
                  <a:pt x="74895" y="1513283"/>
                </a:lnTo>
                <a:lnTo>
                  <a:pt x="91910" y="1551060"/>
                </a:lnTo>
                <a:lnTo>
                  <a:pt x="110542" y="1588222"/>
                </a:lnTo>
                <a:lnTo>
                  <a:pt x="130757" y="1624742"/>
                </a:lnTo>
                <a:lnTo>
                  <a:pt x="152524" y="1660594"/>
                </a:lnTo>
                <a:lnTo>
                  <a:pt x="175807" y="1695753"/>
                </a:lnTo>
                <a:lnTo>
                  <a:pt x="200575" y="1730191"/>
                </a:lnTo>
                <a:lnTo>
                  <a:pt x="226794" y="1763884"/>
                </a:lnTo>
                <a:lnTo>
                  <a:pt x="254430" y="1796804"/>
                </a:lnTo>
                <a:lnTo>
                  <a:pt x="283451" y="1828928"/>
                </a:lnTo>
                <a:lnTo>
                  <a:pt x="313824" y="1860227"/>
                </a:lnTo>
                <a:lnTo>
                  <a:pt x="345515" y="1890676"/>
                </a:lnTo>
                <a:lnTo>
                  <a:pt x="378491" y="1920250"/>
                </a:lnTo>
                <a:lnTo>
                  <a:pt x="412718" y="1948922"/>
                </a:lnTo>
                <a:lnTo>
                  <a:pt x="448165" y="1976666"/>
                </a:lnTo>
                <a:lnTo>
                  <a:pt x="484797" y="2003456"/>
                </a:lnTo>
                <a:lnTo>
                  <a:pt x="522581" y="2029267"/>
                </a:lnTo>
                <a:lnTo>
                  <a:pt x="561484" y="2054072"/>
                </a:lnTo>
                <a:lnTo>
                  <a:pt x="601474" y="2077845"/>
                </a:lnTo>
                <a:lnTo>
                  <a:pt x="642515" y="2100561"/>
                </a:lnTo>
                <a:lnTo>
                  <a:pt x="684577" y="2122193"/>
                </a:lnTo>
                <a:lnTo>
                  <a:pt x="727625" y="2142715"/>
                </a:lnTo>
                <a:lnTo>
                  <a:pt x="771626" y="2162102"/>
                </a:lnTo>
                <a:lnTo>
                  <a:pt x="816547" y="2180327"/>
                </a:lnTo>
                <a:lnTo>
                  <a:pt x="862355" y="2197364"/>
                </a:lnTo>
                <a:lnTo>
                  <a:pt x="909016" y="2213188"/>
                </a:lnTo>
                <a:lnTo>
                  <a:pt x="956498" y="2227772"/>
                </a:lnTo>
                <a:lnTo>
                  <a:pt x="1004767" y="2241090"/>
                </a:lnTo>
                <a:lnTo>
                  <a:pt x="1053790" y="2253117"/>
                </a:lnTo>
                <a:lnTo>
                  <a:pt x="1103533" y="2263826"/>
                </a:lnTo>
                <a:lnTo>
                  <a:pt x="1153965" y="2273192"/>
                </a:lnTo>
                <a:lnTo>
                  <a:pt x="1205051" y="2281188"/>
                </a:lnTo>
                <a:lnTo>
                  <a:pt x="1256758" y="2287789"/>
                </a:lnTo>
                <a:lnTo>
                  <a:pt x="1309053" y="2292968"/>
                </a:lnTo>
                <a:lnTo>
                  <a:pt x="1361903" y="2296699"/>
                </a:lnTo>
                <a:lnTo>
                  <a:pt x="1415275" y="2298957"/>
                </a:lnTo>
                <a:lnTo>
                  <a:pt x="1469136" y="2299716"/>
                </a:lnTo>
                <a:lnTo>
                  <a:pt x="1522996" y="2298957"/>
                </a:lnTo>
                <a:lnTo>
                  <a:pt x="1576368" y="2296699"/>
                </a:lnTo>
                <a:lnTo>
                  <a:pt x="1629218" y="2292968"/>
                </a:lnTo>
                <a:lnTo>
                  <a:pt x="1681513" y="2287789"/>
                </a:lnTo>
                <a:lnTo>
                  <a:pt x="1733220" y="2281188"/>
                </a:lnTo>
                <a:lnTo>
                  <a:pt x="1784306" y="2273192"/>
                </a:lnTo>
                <a:lnTo>
                  <a:pt x="1834738" y="2263826"/>
                </a:lnTo>
                <a:lnTo>
                  <a:pt x="1884481" y="2253117"/>
                </a:lnTo>
                <a:lnTo>
                  <a:pt x="1933504" y="2241090"/>
                </a:lnTo>
                <a:lnTo>
                  <a:pt x="1981773" y="2227772"/>
                </a:lnTo>
                <a:lnTo>
                  <a:pt x="2029255" y="2213188"/>
                </a:lnTo>
                <a:lnTo>
                  <a:pt x="2075916" y="2197364"/>
                </a:lnTo>
                <a:lnTo>
                  <a:pt x="2121724" y="2180327"/>
                </a:lnTo>
                <a:lnTo>
                  <a:pt x="2166645" y="2162102"/>
                </a:lnTo>
                <a:lnTo>
                  <a:pt x="2210646" y="2142715"/>
                </a:lnTo>
                <a:lnTo>
                  <a:pt x="2253694" y="2122193"/>
                </a:lnTo>
                <a:lnTo>
                  <a:pt x="2295756" y="2100561"/>
                </a:lnTo>
                <a:lnTo>
                  <a:pt x="2336797" y="2077845"/>
                </a:lnTo>
                <a:lnTo>
                  <a:pt x="2376787" y="2054072"/>
                </a:lnTo>
                <a:lnTo>
                  <a:pt x="2415690" y="2029267"/>
                </a:lnTo>
                <a:lnTo>
                  <a:pt x="2453474" y="2003456"/>
                </a:lnTo>
                <a:lnTo>
                  <a:pt x="2490106" y="1976666"/>
                </a:lnTo>
                <a:lnTo>
                  <a:pt x="2525553" y="1948922"/>
                </a:lnTo>
                <a:lnTo>
                  <a:pt x="2559780" y="1920250"/>
                </a:lnTo>
                <a:lnTo>
                  <a:pt x="2592756" y="1890676"/>
                </a:lnTo>
                <a:lnTo>
                  <a:pt x="2624447" y="1860227"/>
                </a:lnTo>
                <a:lnTo>
                  <a:pt x="2654820" y="1828928"/>
                </a:lnTo>
                <a:lnTo>
                  <a:pt x="2683841" y="1796804"/>
                </a:lnTo>
                <a:lnTo>
                  <a:pt x="2711477" y="1763884"/>
                </a:lnTo>
                <a:lnTo>
                  <a:pt x="2737696" y="1730191"/>
                </a:lnTo>
                <a:lnTo>
                  <a:pt x="2762464" y="1695753"/>
                </a:lnTo>
                <a:lnTo>
                  <a:pt x="2785747" y="1660594"/>
                </a:lnTo>
                <a:lnTo>
                  <a:pt x="2807514" y="1624742"/>
                </a:lnTo>
                <a:lnTo>
                  <a:pt x="2827729" y="1588222"/>
                </a:lnTo>
                <a:lnTo>
                  <a:pt x="2846361" y="1551060"/>
                </a:lnTo>
                <a:lnTo>
                  <a:pt x="2863376" y="1513283"/>
                </a:lnTo>
                <a:lnTo>
                  <a:pt x="2878741" y="1474915"/>
                </a:lnTo>
                <a:lnTo>
                  <a:pt x="2892422" y="1435984"/>
                </a:lnTo>
                <a:lnTo>
                  <a:pt x="2904387" y="1396514"/>
                </a:lnTo>
                <a:lnTo>
                  <a:pt x="2914602" y="1356533"/>
                </a:lnTo>
                <a:lnTo>
                  <a:pt x="2923035" y="1316066"/>
                </a:lnTo>
                <a:lnTo>
                  <a:pt x="2929651" y="1275139"/>
                </a:lnTo>
                <a:lnTo>
                  <a:pt x="2934418" y="1233778"/>
                </a:lnTo>
                <a:lnTo>
                  <a:pt x="2937303" y="1192009"/>
                </a:lnTo>
                <a:lnTo>
                  <a:pt x="2938272" y="1149858"/>
                </a:lnTo>
                <a:lnTo>
                  <a:pt x="2937303" y="1107706"/>
                </a:lnTo>
                <a:lnTo>
                  <a:pt x="2934418" y="1065937"/>
                </a:lnTo>
                <a:lnTo>
                  <a:pt x="2929651" y="1024576"/>
                </a:lnTo>
                <a:lnTo>
                  <a:pt x="2923035" y="983649"/>
                </a:lnTo>
                <a:lnTo>
                  <a:pt x="2914602" y="943182"/>
                </a:lnTo>
                <a:lnTo>
                  <a:pt x="2904387" y="903201"/>
                </a:lnTo>
                <a:lnTo>
                  <a:pt x="2892422" y="863731"/>
                </a:lnTo>
                <a:lnTo>
                  <a:pt x="2878741" y="824800"/>
                </a:lnTo>
                <a:lnTo>
                  <a:pt x="2863376" y="786432"/>
                </a:lnTo>
                <a:lnTo>
                  <a:pt x="2846361" y="748655"/>
                </a:lnTo>
                <a:lnTo>
                  <a:pt x="2827729" y="711493"/>
                </a:lnTo>
                <a:lnTo>
                  <a:pt x="2807514" y="674973"/>
                </a:lnTo>
                <a:lnTo>
                  <a:pt x="2785747" y="639121"/>
                </a:lnTo>
                <a:lnTo>
                  <a:pt x="2762464" y="603962"/>
                </a:lnTo>
                <a:lnTo>
                  <a:pt x="2737696" y="569524"/>
                </a:lnTo>
                <a:lnTo>
                  <a:pt x="2711477" y="535831"/>
                </a:lnTo>
                <a:lnTo>
                  <a:pt x="2683841" y="502911"/>
                </a:lnTo>
                <a:lnTo>
                  <a:pt x="2654820" y="470787"/>
                </a:lnTo>
                <a:lnTo>
                  <a:pt x="2624447" y="439488"/>
                </a:lnTo>
                <a:lnTo>
                  <a:pt x="2592756" y="409039"/>
                </a:lnTo>
                <a:lnTo>
                  <a:pt x="2559780" y="379465"/>
                </a:lnTo>
                <a:lnTo>
                  <a:pt x="2525553" y="350793"/>
                </a:lnTo>
                <a:lnTo>
                  <a:pt x="2490106" y="323049"/>
                </a:lnTo>
                <a:lnTo>
                  <a:pt x="2453474" y="296259"/>
                </a:lnTo>
                <a:lnTo>
                  <a:pt x="2415690" y="270448"/>
                </a:lnTo>
                <a:lnTo>
                  <a:pt x="2376787" y="245643"/>
                </a:lnTo>
                <a:lnTo>
                  <a:pt x="2336797" y="221870"/>
                </a:lnTo>
                <a:lnTo>
                  <a:pt x="2295756" y="199154"/>
                </a:lnTo>
                <a:lnTo>
                  <a:pt x="2253694" y="177522"/>
                </a:lnTo>
                <a:lnTo>
                  <a:pt x="2210646" y="157000"/>
                </a:lnTo>
                <a:lnTo>
                  <a:pt x="2166645" y="137613"/>
                </a:lnTo>
                <a:lnTo>
                  <a:pt x="2121724" y="119388"/>
                </a:lnTo>
                <a:lnTo>
                  <a:pt x="2075916" y="102351"/>
                </a:lnTo>
                <a:lnTo>
                  <a:pt x="2029255" y="86527"/>
                </a:lnTo>
                <a:lnTo>
                  <a:pt x="1981773" y="71943"/>
                </a:lnTo>
                <a:lnTo>
                  <a:pt x="1933504" y="58625"/>
                </a:lnTo>
                <a:lnTo>
                  <a:pt x="1884481" y="46598"/>
                </a:lnTo>
                <a:lnTo>
                  <a:pt x="1834738" y="35889"/>
                </a:lnTo>
                <a:lnTo>
                  <a:pt x="1784306" y="26523"/>
                </a:lnTo>
                <a:lnTo>
                  <a:pt x="1733220" y="18527"/>
                </a:lnTo>
                <a:lnTo>
                  <a:pt x="1681513" y="11926"/>
                </a:lnTo>
                <a:lnTo>
                  <a:pt x="1629218" y="6747"/>
                </a:lnTo>
                <a:lnTo>
                  <a:pt x="1576368" y="3016"/>
                </a:lnTo>
                <a:lnTo>
                  <a:pt x="1522996" y="758"/>
                </a:lnTo>
                <a:lnTo>
                  <a:pt x="1469136" y="0"/>
                </a:lnTo>
                <a:close/>
              </a:path>
            </a:pathLst>
          </a:custGeom>
          <a:solidFill>
            <a:srgbClr val="FFFF00"/>
          </a:solidFill>
        </p:spPr>
        <p:txBody>
          <a:bodyPr wrap="square" lIns="0" tIns="0" rIns="0" bIns="0" rtlCol="0"/>
          <a:lstStyle/>
          <a:p>
            <a:endParaRPr/>
          </a:p>
        </p:txBody>
      </p:sp>
      <p:sp>
        <p:nvSpPr>
          <p:cNvPr id="7" name="object 7"/>
          <p:cNvSpPr/>
          <p:nvPr/>
        </p:nvSpPr>
        <p:spPr>
          <a:xfrm>
            <a:off x="2933700" y="1839467"/>
            <a:ext cx="2938780" cy="2299970"/>
          </a:xfrm>
          <a:custGeom>
            <a:avLst/>
            <a:gdLst/>
            <a:ahLst/>
            <a:cxnLst/>
            <a:rect l="l" t="t" r="r" b="b"/>
            <a:pathLst>
              <a:path w="2938779" h="2299970">
                <a:moveTo>
                  <a:pt x="0" y="1149858"/>
                </a:moveTo>
                <a:lnTo>
                  <a:pt x="968" y="1107706"/>
                </a:lnTo>
                <a:lnTo>
                  <a:pt x="3853" y="1065937"/>
                </a:lnTo>
                <a:lnTo>
                  <a:pt x="8620" y="1024576"/>
                </a:lnTo>
                <a:lnTo>
                  <a:pt x="15236" y="983649"/>
                </a:lnTo>
                <a:lnTo>
                  <a:pt x="23669" y="943182"/>
                </a:lnTo>
                <a:lnTo>
                  <a:pt x="33884" y="903201"/>
                </a:lnTo>
                <a:lnTo>
                  <a:pt x="45849" y="863731"/>
                </a:lnTo>
                <a:lnTo>
                  <a:pt x="59530" y="824800"/>
                </a:lnTo>
                <a:lnTo>
                  <a:pt x="74895" y="786432"/>
                </a:lnTo>
                <a:lnTo>
                  <a:pt x="91910" y="748655"/>
                </a:lnTo>
                <a:lnTo>
                  <a:pt x="110542" y="711493"/>
                </a:lnTo>
                <a:lnTo>
                  <a:pt x="130757" y="674973"/>
                </a:lnTo>
                <a:lnTo>
                  <a:pt x="152524" y="639121"/>
                </a:lnTo>
                <a:lnTo>
                  <a:pt x="175807" y="603962"/>
                </a:lnTo>
                <a:lnTo>
                  <a:pt x="200575" y="569524"/>
                </a:lnTo>
                <a:lnTo>
                  <a:pt x="226794" y="535831"/>
                </a:lnTo>
                <a:lnTo>
                  <a:pt x="254430" y="502911"/>
                </a:lnTo>
                <a:lnTo>
                  <a:pt x="283451" y="470787"/>
                </a:lnTo>
                <a:lnTo>
                  <a:pt x="313824" y="439488"/>
                </a:lnTo>
                <a:lnTo>
                  <a:pt x="345515" y="409039"/>
                </a:lnTo>
                <a:lnTo>
                  <a:pt x="378491" y="379465"/>
                </a:lnTo>
                <a:lnTo>
                  <a:pt x="412718" y="350793"/>
                </a:lnTo>
                <a:lnTo>
                  <a:pt x="448165" y="323049"/>
                </a:lnTo>
                <a:lnTo>
                  <a:pt x="484797" y="296259"/>
                </a:lnTo>
                <a:lnTo>
                  <a:pt x="522581" y="270448"/>
                </a:lnTo>
                <a:lnTo>
                  <a:pt x="561484" y="245643"/>
                </a:lnTo>
                <a:lnTo>
                  <a:pt x="601474" y="221870"/>
                </a:lnTo>
                <a:lnTo>
                  <a:pt x="642515" y="199154"/>
                </a:lnTo>
                <a:lnTo>
                  <a:pt x="684577" y="177522"/>
                </a:lnTo>
                <a:lnTo>
                  <a:pt x="727625" y="157000"/>
                </a:lnTo>
                <a:lnTo>
                  <a:pt x="771626" y="137613"/>
                </a:lnTo>
                <a:lnTo>
                  <a:pt x="816547" y="119388"/>
                </a:lnTo>
                <a:lnTo>
                  <a:pt x="862355" y="102351"/>
                </a:lnTo>
                <a:lnTo>
                  <a:pt x="909016" y="86527"/>
                </a:lnTo>
                <a:lnTo>
                  <a:pt x="956498" y="71943"/>
                </a:lnTo>
                <a:lnTo>
                  <a:pt x="1004767" y="58625"/>
                </a:lnTo>
                <a:lnTo>
                  <a:pt x="1053790" y="46598"/>
                </a:lnTo>
                <a:lnTo>
                  <a:pt x="1103533" y="35889"/>
                </a:lnTo>
                <a:lnTo>
                  <a:pt x="1153965" y="26523"/>
                </a:lnTo>
                <a:lnTo>
                  <a:pt x="1205051" y="18527"/>
                </a:lnTo>
                <a:lnTo>
                  <a:pt x="1256758" y="11926"/>
                </a:lnTo>
                <a:lnTo>
                  <a:pt x="1309053" y="6747"/>
                </a:lnTo>
                <a:lnTo>
                  <a:pt x="1361903" y="3016"/>
                </a:lnTo>
                <a:lnTo>
                  <a:pt x="1415275" y="758"/>
                </a:lnTo>
                <a:lnTo>
                  <a:pt x="1469136" y="0"/>
                </a:lnTo>
                <a:lnTo>
                  <a:pt x="1522996" y="758"/>
                </a:lnTo>
                <a:lnTo>
                  <a:pt x="1576368" y="3016"/>
                </a:lnTo>
                <a:lnTo>
                  <a:pt x="1629218" y="6747"/>
                </a:lnTo>
                <a:lnTo>
                  <a:pt x="1681513" y="11926"/>
                </a:lnTo>
                <a:lnTo>
                  <a:pt x="1733220" y="18527"/>
                </a:lnTo>
                <a:lnTo>
                  <a:pt x="1784306" y="26523"/>
                </a:lnTo>
                <a:lnTo>
                  <a:pt x="1834738" y="35889"/>
                </a:lnTo>
                <a:lnTo>
                  <a:pt x="1884481" y="46598"/>
                </a:lnTo>
                <a:lnTo>
                  <a:pt x="1933504" y="58625"/>
                </a:lnTo>
                <a:lnTo>
                  <a:pt x="1981773" y="71943"/>
                </a:lnTo>
                <a:lnTo>
                  <a:pt x="2029255" y="86527"/>
                </a:lnTo>
                <a:lnTo>
                  <a:pt x="2075916" y="102351"/>
                </a:lnTo>
                <a:lnTo>
                  <a:pt x="2121724" y="119388"/>
                </a:lnTo>
                <a:lnTo>
                  <a:pt x="2166645" y="137613"/>
                </a:lnTo>
                <a:lnTo>
                  <a:pt x="2210646" y="157000"/>
                </a:lnTo>
                <a:lnTo>
                  <a:pt x="2253694" y="177522"/>
                </a:lnTo>
                <a:lnTo>
                  <a:pt x="2295756" y="199154"/>
                </a:lnTo>
                <a:lnTo>
                  <a:pt x="2336797" y="221870"/>
                </a:lnTo>
                <a:lnTo>
                  <a:pt x="2376787" y="245643"/>
                </a:lnTo>
                <a:lnTo>
                  <a:pt x="2415690" y="270448"/>
                </a:lnTo>
                <a:lnTo>
                  <a:pt x="2453474" y="296259"/>
                </a:lnTo>
                <a:lnTo>
                  <a:pt x="2490106" y="323049"/>
                </a:lnTo>
                <a:lnTo>
                  <a:pt x="2525553" y="350793"/>
                </a:lnTo>
                <a:lnTo>
                  <a:pt x="2559780" y="379465"/>
                </a:lnTo>
                <a:lnTo>
                  <a:pt x="2592756" y="409039"/>
                </a:lnTo>
                <a:lnTo>
                  <a:pt x="2624447" y="439488"/>
                </a:lnTo>
                <a:lnTo>
                  <a:pt x="2654820" y="470787"/>
                </a:lnTo>
                <a:lnTo>
                  <a:pt x="2683841" y="502911"/>
                </a:lnTo>
                <a:lnTo>
                  <a:pt x="2711477" y="535831"/>
                </a:lnTo>
                <a:lnTo>
                  <a:pt x="2737696" y="569524"/>
                </a:lnTo>
                <a:lnTo>
                  <a:pt x="2762464" y="603962"/>
                </a:lnTo>
                <a:lnTo>
                  <a:pt x="2785747" y="639121"/>
                </a:lnTo>
                <a:lnTo>
                  <a:pt x="2807514" y="674973"/>
                </a:lnTo>
                <a:lnTo>
                  <a:pt x="2827729" y="711493"/>
                </a:lnTo>
                <a:lnTo>
                  <a:pt x="2846361" y="748655"/>
                </a:lnTo>
                <a:lnTo>
                  <a:pt x="2863376" y="786432"/>
                </a:lnTo>
                <a:lnTo>
                  <a:pt x="2878741" y="824800"/>
                </a:lnTo>
                <a:lnTo>
                  <a:pt x="2892422" y="863731"/>
                </a:lnTo>
                <a:lnTo>
                  <a:pt x="2904387" y="903201"/>
                </a:lnTo>
                <a:lnTo>
                  <a:pt x="2914602" y="943182"/>
                </a:lnTo>
                <a:lnTo>
                  <a:pt x="2923035" y="983649"/>
                </a:lnTo>
                <a:lnTo>
                  <a:pt x="2929651" y="1024576"/>
                </a:lnTo>
                <a:lnTo>
                  <a:pt x="2934418" y="1065937"/>
                </a:lnTo>
                <a:lnTo>
                  <a:pt x="2937303" y="1107706"/>
                </a:lnTo>
                <a:lnTo>
                  <a:pt x="2938272" y="1149858"/>
                </a:lnTo>
                <a:lnTo>
                  <a:pt x="2937303" y="1192009"/>
                </a:lnTo>
                <a:lnTo>
                  <a:pt x="2934418" y="1233778"/>
                </a:lnTo>
                <a:lnTo>
                  <a:pt x="2929651" y="1275139"/>
                </a:lnTo>
                <a:lnTo>
                  <a:pt x="2923035" y="1316066"/>
                </a:lnTo>
                <a:lnTo>
                  <a:pt x="2914602" y="1356533"/>
                </a:lnTo>
                <a:lnTo>
                  <a:pt x="2904387" y="1396514"/>
                </a:lnTo>
                <a:lnTo>
                  <a:pt x="2892422" y="1435984"/>
                </a:lnTo>
                <a:lnTo>
                  <a:pt x="2878741" y="1474915"/>
                </a:lnTo>
                <a:lnTo>
                  <a:pt x="2863376" y="1513283"/>
                </a:lnTo>
                <a:lnTo>
                  <a:pt x="2846361" y="1551060"/>
                </a:lnTo>
                <a:lnTo>
                  <a:pt x="2827729" y="1588222"/>
                </a:lnTo>
                <a:lnTo>
                  <a:pt x="2807514" y="1624742"/>
                </a:lnTo>
                <a:lnTo>
                  <a:pt x="2785747" y="1660594"/>
                </a:lnTo>
                <a:lnTo>
                  <a:pt x="2762464" y="1695753"/>
                </a:lnTo>
                <a:lnTo>
                  <a:pt x="2737696" y="1730191"/>
                </a:lnTo>
                <a:lnTo>
                  <a:pt x="2711477" y="1763884"/>
                </a:lnTo>
                <a:lnTo>
                  <a:pt x="2683841" y="1796804"/>
                </a:lnTo>
                <a:lnTo>
                  <a:pt x="2654820" y="1828928"/>
                </a:lnTo>
                <a:lnTo>
                  <a:pt x="2624447" y="1860227"/>
                </a:lnTo>
                <a:lnTo>
                  <a:pt x="2592756" y="1890676"/>
                </a:lnTo>
                <a:lnTo>
                  <a:pt x="2559780" y="1920250"/>
                </a:lnTo>
                <a:lnTo>
                  <a:pt x="2525553" y="1948922"/>
                </a:lnTo>
                <a:lnTo>
                  <a:pt x="2490106" y="1976666"/>
                </a:lnTo>
                <a:lnTo>
                  <a:pt x="2453474" y="2003456"/>
                </a:lnTo>
                <a:lnTo>
                  <a:pt x="2415690" y="2029267"/>
                </a:lnTo>
                <a:lnTo>
                  <a:pt x="2376787" y="2054072"/>
                </a:lnTo>
                <a:lnTo>
                  <a:pt x="2336797" y="2077845"/>
                </a:lnTo>
                <a:lnTo>
                  <a:pt x="2295756" y="2100561"/>
                </a:lnTo>
                <a:lnTo>
                  <a:pt x="2253694" y="2122193"/>
                </a:lnTo>
                <a:lnTo>
                  <a:pt x="2210646" y="2142715"/>
                </a:lnTo>
                <a:lnTo>
                  <a:pt x="2166645" y="2162102"/>
                </a:lnTo>
                <a:lnTo>
                  <a:pt x="2121724" y="2180327"/>
                </a:lnTo>
                <a:lnTo>
                  <a:pt x="2075916" y="2197364"/>
                </a:lnTo>
                <a:lnTo>
                  <a:pt x="2029255" y="2213188"/>
                </a:lnTo>
                <a:lnTo>
                  <a:pt x="1981773" y="2227772"/>
                </a:lnTo>
                <a:lnTo>
                  <a:pt x="1933504" y="2241090"/>
                </a:lnTo>
                <a:lnTo>
                  <a:pt x="1884481" y="2253117"/>
                </a:lnTo>
                <a:lnTo>
                  <a:pt x="1834738" y="2263826"/>
                </a:lnTo>
                <a:lnTo>
                  <a:pt x="1784306" y="2273192"/>
                </a:lnTo>
                <a:lnTo>
                  <a:pt x="1733220" y="2281188"/>
                </a:lnTo>
                <a:lnTo>
                  <a:pt x="1681513" y="2287789"/>
                </a:lnTo>
                <a:lnTo>
                  <a:pt x="1629218" y="2292968"/>
                </a:lnTo>
                <a:lnTo>
                  <a:pt x="1576368" y="2296699"/>
                </a:lnTo>
                <a:lnTo>
                  <a:pt x="1522996" y="2298957"/>
                </a:lnTo>
                <a:lnTo>
                  <a:pt x="1469136" y="2299716"/>
                </a:lnTo>
                <a:lnTo>
                  <a:pt x="1415275" y="2298957"/>
                </a:lnTo>
                <a:lnTo>
                  <a:pt x="1361903" y="2296699"/>
                </a:lnTo>
                <a:lnTo>
                  <a:pt x="1309053" y="2292968"/>
                </a:lnTo>
                <a:lnTo>
                  <a:pt x="1256758" y="2287789"/>
                </a:lnTo>
                <a:lnTo>
                  <a:pt x="1205051" y="2281188"/>
                </a:lnTo>
                <a:lnTo>
                  <a:pt x="1153965" y="2273192"/>
                </a:lnTo>
                <a:lnTo>
                  <a:pt x="1103533" y="2263826"/>
                </a:lnTo>
                <a:lnTo>
                  <a:pt x="1053790" y="2253117"/>
                </a:lnTo>
                <a:lnTo>
                  <a:pt x="1004767" y="2241090"/>
                </a:lnTo>
                <a:lnTo>
                  <a:pt x="956498" y="2227772"/>
                </a:lnTo>
                <a:lnTo>
                  <a:pt x="909016" y="2213188"/>
                </a:lnTo>
                <a:lnTo>
                  <a:pt x="862355" y="2197364"/>
                </a:lnTo>
                <a:lnTo>
                  <a:pt x="816547" y="2180327"/>
                </a:lnTo>
                <a:lnTo>
                  <a:pt x="771626" y="2162102"/>
                </a:lnTo>
                <a:lnTo>
                  <a:pt x="727625" y="2142715"/>
                </a:lnTo>
                <a:lnTo>
                  <a:pt x="684577" y="2122193"/>
                </a:lnTo>
                <a:lnTo>
                  <a:pt x="642515" y="2100561"/>
                </a:lnTo>
                <a:lnTo>
                  <a:pt x="601474" y="2077845"/>
                </a:lnTo>
                <a:lnTo>
                  <a:pt x="561484" y="2054072"/>
                </a:lnTo>
                <a:lnTo>
                  <a:pt x="522581" y="2029267"/>
                </a:lnTo>
                <a:lnTo>
                  <a:pt x="484797" y="2003456"/>
                </a:lnTo>
                <a:lnTo>
                  <a:pt x="448165" y="1976666"/>
                </a:lnTo>
                <a:lnTo>
                  <a:pt x="412718" y="1948922"/>
                </a:lnTo>
                <a:lnTo>
                  <a:pt x="378491" y="1920250"/>
                </a:lnTo>
                <a:lnTo>
                  <a:pt x="345515" y="1890676"/>
                </a:lnTo>
                <a:lnTo>
                  <a:pt x="313824" y="1860227"/>
                </a:lnTo>
                <a:lnTo>
                  <a:pt x="283451" y="1828928"/>
                </a:lnTo>
                <a:lnTo>
                  <a:pt x="254430" y="1796804"/>
                </a:lnTo>
                <a:lnTo>
                  <a:pt x="226794" y="1763884"/>
                </a:lnTo>
                <a:lnTo>
                  <a:pt x="200575" y="1730191"/>
                </a:lnTo>
                <a:lnTo>
                  <a:pt x="175807" y="1695753"/>
                </a:lnTo>
                <a:lnTo>
                  <a:pt x="152524" y="1660594"/>
                </a:lnTo>
                <a:lnTo>
                  <a:pt x="130757" y="1624742"/>
                </a:lnTo>
                <a:lnTo>
                  <a:pt x="110542" y="1588222"/>
                </a:lnTo>
                <a:lnTo>
                  <a:pt x="91910" y="1551060"/>
                </a:lnTo>
                <a:lnTo>
                  <a:pt x="74895" y="1513283"/>
                </a:lnTo>
                <a:lnTo>
                  <a:pt x="59530" y="1474915"/>
                </a:lnTo>
                <a:lnTo>
                  <a:pt x="45849" y="1435984"/>
                </a:lnTo>
                <a:lnTo>
                  <a:pt x="33884" y="1396514"/>
                </a:lnTo>
                <a:lnTo>
                  <a:pt x="23669" y="1356533"/>
                </a:lnTo>
                <a:lnTo>
                  <a:pt x="15236" y="1316066"/>
                </a:lnTo>
                <a:lnTo>
                  <a:pt x="8620" y="1275139"/>
                </a:lnTo>
                <a:lnTo>
                  <a:pt x="3853" y="1233778"/>
                </a:lnTo>
                <a:lnTo>
                  <a:pt x="968" y="1192009"/>
                </a:lnTo>
                <a:lnTo>
                  <a:pt x="0" y="1149858"/>
                </a:lnTo>
                <a:close/>
              </a:path>
            </a:pathLst>
          </a:custGeom>
          <a:ln w="9144">
            <a:solidFill>
              <a:srgbClr val="000000"/>
            </a:solidFill>
          </a:ln>
        </p:spPr>
        <p:txBody>
          <a:bodyPr wrap="square" lIns="0" tIns="0" rIns="0" bIns="0" rtlCol="0"/>
          <a:lstStyle/>
          <a:p>
            <a:endParaRPr/>
          </a:p>
        </p:txBody>
      </p:sp>
      <p:sp>
        <p:nvSpPr>
          <p:cNvPr id="8" name="object 8"/>
          <p:cNvSpPr/>
          <p:nvPr/>
        </p:nvSpPr>
        <p:spPr>
          <a:xfrm>
            <a:off x="3881628" y="2119883"/>
            <a:ext cx="1064514" cy="787146"/>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958975" y="1161669"/>
            <a:ext cx="1604645" cy="757555"/>
          </a:xfrm>
          <a:prstGeom prst="rect">
            <a:avLst/>
          </a:prstGeom>
        </p:spPr>
        <p:txBody>
          <a:bodyPr vert="horz" wrap="square" lIns="0" tIns="12700" rIns="0" bIns="0" rtlCol="0">
            <a:spAutoFit/>
          </a:bodyPr>
          <a:lstStyle/>
          <a:p>
            <a:pPr marL="38100">
              <a:lnSpc>
                <a:spcPct val="100000"/>
              </a:lnSpc>
              <a:spcBef>
                <a:spcPts val="100"/>
              </a:spcBef>
            </a:pPr>
            <a:r>
              <a:rPr sz="2400" b="1" spc="-5" dirty="0">
                <a:latin typeface="Comic Sans MS"/>
                <a:cs typeface="Comic Sans MS"/>
              </a:rPr>
              <a:t>15%</a:t>
            </a:r>
            <a:r>
              <a:rPr sz="2400" b="1" spc="-75" dirty="0">
                <a:latin typeface="Comic Sans MS"/>
                <a:cs typeface="Comic Sans MS"/>
              </a:rPr>
              <a:t> </a:t>
            </a:r>
            <a:r>
              <a:rPr sz="2400" b="1" dirty="0">
                <a:latin typeface="Comic Sans MS"/>
                <a:cs typeface="Comic Sans MS"/>
              </a:rPr>
              <a:t>NaCL</a:t>
            </a:r>
            <a:endParaRPr sz="2400">
              <a:latin typeface="Comic Sans MS"/>
              <a:cs typeface="Comic Sans MS"/>
            </a:endParaRPr>
          </a:p>
          <a:p>
            <a:pPr marL="38100">
              <a:lnSpc>
                <a:spcPct val="100000"/>
              </a:lnSpc>
            </a:pPr>
            <a:r>
              <a:rPr sz="2400" b="1" spc="-5" dirty="0">
                <a:latin typeface="Comic Sans MS"/>
                <a:cs typeface="Comic Sans MS"/>
              </a:rPr>
              <a:t>85%</a:t>
            </a:r>
            <a:r>
              <a:rPr sz="2400" b="1" spc="-40" dirty="0">
                <a:latin typeface="Comic Sans MS"/>
                <a:cs typeface="Comic Sans MS"/>
              </a:rPr>
              <a:t> </a:t>
            </a:r>
            <a:r>
              <a:rPr sz="2400" b="1" spc="-5" dirty="0">
                <a:latin typeface="Comic Sans MS"/>
                <a:cs typeface="Comic Sans MS"/>
              </a:rPr>
              <a:t>H</a:t>
            </a:r>
            <a:r>
              <a:rPr sz="2400" b="1" spc="-7" baseline="-20833" dirty="0">
                <a:latin typeface="Comic Sans MS"/>
                <a:cs typeface="Comic Sans MS"/>
              </a:rPr>
              <a:t>2</a:t>
            </a:r>
            <a:r>
              <a:rPr sz="2400" b="1" spc="-5" dirty="0">
                <a:latin typeface="Comic Sans MS"/>
                <a:cs typeface="Comic Sans MS"/>
              </a:rPr>
              <a:t>O</a:t>
            </a:r>
            <a:endParaRPr sz="2400">
              <a:latin typeface="Comic Sans MS"/>
              <a:cs typeface="Comic Sans MS"/>
            </a:endParaRPr>
          </a:p>
        </p:txBody>
      </p:sp>
      <p:sp>
        <p:nvSpPr>
          <p:cNvPr id="10" name="object 10"/>
          <p:cNvSpPr/>
          <p:nvPr/>
        </p:nvSpPr>
        <p:spPr>
          <a:xfrm>
            <a:off x="3936491" y="1089660"/>
            <a:ext cx="2821686" cy="677418"/>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4114546" y="1161669"/>
            <a:ext cx="244475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omic Sans MS"/>
                <a:cs typeface="Comic Sans MS"/>
              </a:rPr>
              <a:t>ENVIR</a:t>
            </a:r>
            <a:r>
              <a:rPr sz="2400" b="1" spc="5" dirty="0">
                <a:latin typeface="Comic Sans MS"/>
                <a:cs typeface="Comic Sans MS"/>
              </a:rPr>
              <a:t>O</a:t>
            </a:r>
            <a:r>
              <a:rPr sz="2400" b="1" dirty="0">
                <a:latin typeface="Comic Sans MS"/>
                <a:cs typeface="Comic Sans MS"/>
              </a:rPr>
              <a:t>N</a:t>
            </a:r>
            <a:r>
              <a:rPr sz="2400" b="1" spc="5" dirty="0">
                <a:latin typeface="Comic Sans MS"/>
                <a:cs typeface="Comic Sans MS"/>
              </a:rPr>
              <a:t>M</a:t>
            </a:r>
            <a:r>
              <a:rPr sz="2400" b="1" dirty="0">
                <a:latin typeface="Comic Sans MS"/>
                <a:cs typeface="Comic Sans MS"/>
              </a:rPr>
              <a:t>ENT</a:t>
            </a:r>
            <a:endParaRPr sz="2400">
              <a:latin typeface="Comic Sans MS"/>
              <a:cs typeface="Comic Sans MS"/>
            </a:endParaRPr>
          </a:p>
        </p:txBody>
      </p:sp>
      <p:sp>
        <p:nvSpPr>
          <p:cNvPr id="12" name="object 12"/>
          <p:cNvSpPr txBox="1"/>
          <p:nvPr/>
        </p:nvSpPr>
        <p:spPr>
          <a:xfrm>
            <a:off x="259283" y="2203830"/>
            <a:ext cx="8646160" cy="4336415"/>
          </a:xfrm>
          <a:prstGeom prst="rect">
            <a:avLst/>
          </a:prstGeom>
        </p:spPr>
        <p:txBody>
          <a:bodyPr vert="horz" wrap="square" lIns="0" tIns="12065" rIns="0" bIns="0" rtlCol="0">
            <a:spAutoFit/>
          </a:bodyPr>
          <a:lstStyle/>
          <a:p>
            <a:pPr marR="351155" algn="ctr">
              <a:lnSpc>
                <a:spcPct val="100000"/>
              </a:lnSpc>
              <a:spcBef>
                <a:spcPts val="95"/>
              </a:spcBef>
            </a:pPr>
            <a:r>
              <a:rPr sz="2800" b="1" spc="-5" dirty="0">
                <a:latin typeface="Comic Sans MS"/>
                <a:cs typeface="Comic Sans MS"/>
              </a:rPr>
              <a:t>MO</a:t>
            </a:r>
            <a:endParaRPr sz="2800">
              <a:latin typeface="Comic Sans MS"/>
              <a:cs typeface="Comic Sans MS"/>
            </a:endParaRPr>
          </a:p>
          <a:p>
            <a:pPr marR="205740" algn="ctr">
              <a:lnSpc>
                <a:spcPct val="100000"/>
              </a:lnSpc>
              <a:spcBef>
                <a:spcPts val="2700"/>
              </a:spcBef>
            </a:pPr>
            <a:r>
              <a:rPr sz="2400" b="1" spc="-5" dirty="0">
                <a:latin typeface="Comic Sans MS"/>
                <a:cs typeface="Comic Sans MS"/>
              </a:rPr>
              <a:t>5%</a:t>
            </a:r>
            <a:r>
              <a:rPr sz="2400" b="1" spc="-100" dirty="0">
                <a:latin typeface="Comic Sans MS"/>
                <a:cs typeface="Comic Sans MS"/>
              </a:rPr>
              <a:t> </a:t>
            </a:r>
            <a:r>
              <a:rPr sz="2400" b="1" dirty="0">
                <a:latin typeface="Comic Sans MS"/>
                <a:cs typeface="Comic Sans MS"/>
              </a:rPr>
              <a:t>NaCL</a:t>
            </a:r>
            <a:endParaRPr sz="2400">
              <a:latin typeface="Comic Sans MS"/>
              <a:cs typeface="Comic Sans MS"/>
            </a:endParaRPr>
          </a:p>
          <a:p>
            <a:pPr marR="205104" algn="ctr">
              <a:lnSpc>
                <a:spcPct val="100000"/>
              </a:lnSpc>
            </a:pPr>
            <a:r>
              <a:rPr sz="2400" b="1" spc="-5" dirty="0">
                <a:latin typeface="Comic Sans MS"/>
                <a:cs typeface="Comic Sans MS"/>
              </a:rPr>
              <a:t>95%</a:t>
            </a:r>
            <a:r>
              <a:rPr sz="2400" b="1" spc="-90" dirty="0">
                <a:latin typeface="Comic Sans MS"/>
                <a:cs typeface="Comic Sans MS"/>
              </a:rPr>
              <a:t> </a:t>
            </a:r>
            <a:r>
              <a:rPr sz="2400" b="1" spc="-5" dirty="0">
                <a:latin typeface="Comic Sans MS"/>
                <a:cs typeface="Comic Sans MS"/>
              </a:rPr>
              <a:t>H</a:t>
            </a:r>
            <a:r>
              <a:rPr sz="2400" b="1" spc="-7" baseline="-20833" dirty="0">
                <a:latin typeface="Comic Sans MS"/>
                <a:cs typeface="Comic Sans MS"/>
              </a:rPr>
              <a:t>2</a:t>
            </a:r>
            <a:r>
              <a:rPr sz="2400" b="1" spc="-5" dirty="0">
                <a:latin typeface="Comic Sans MS"/>
                <a:cs typeface="Comic Sans MS"/>
              </a:rPr>
              <a:t>O</a:t>
            </a:r>
            <a:endParaRPr sz="2400">
              <a:latin typeface="Comic Sans MS"/>
              <a:cs typeface="Comic Sans MS"/>
            </a:endParaRPr>
          </a:p>
          <a:p>
            <a:pPr>
              <a:lnSpc>
                <a:spcPct val="100000"/>
              </a:lnSpc>
              <a:spcBef>
                <a:spcPts val="15"/>
              </a:spcBef>
            </a:pPr>
            <a:endParaRPr sz="5450">
              <a:latin typeface="Comic Sans MS"/>
              <a:cs typeface="Comic Sans MS"/>
            </a:endParaRPr>
          </a:p>
          <a:p>
            <a:pPr marR="546100" algn="ctr">
              <a:lnSpc>
                <a:spcPct val="100000"/>
              </a:lnSpc>
            </a:pPr>
            <a:r>
              <a:rPr sz="2400" b="1" spc="-10" dirty="0">
                <a:latin typeface="Calibri"/>
                <a:cs typeface="Calibri"/>
              </a:rPr>
              <a:t>What </a:t>
            </a:r>
            <a:r>
              <a:rPr sz="2400" b="1" dirty="0">
                <a:latin typeface="Calibri"/>
                <a:cs typeface="Calibri"/>
              </a:rPr>
              <a:t>is the </a:t>
            </a:r>
            <a:r>
              <a:rPr sz="2400" b="1" spc="-10" dirty="0">
                <a:latin typeface="Calibri"/>
                <a:cs typeface="Calibri"/>
              </a:rPr>
              <a:t>direction </a:t>
            </a:r>
            <a:r>
              <a:rPr sz="2400" b="1" dirty="0">
                <a:latin typeface="Calibri"/>
                <a:cs typeface="Calibri"/>
              </a:rPr>
              <a:t>of </a:t>
            </a:r>
            <a:r>
              <a:rPr sz="2400" b="1" spc="-20" dirty="0">
                <a:latin typeface="Calibri"/>
                <a:cs typeface="Calibri"/>
              </a:rPr>
              <a:t>water</a:t>
            </a:r>
            <a:r>
              <a:rPr sz="2400" b="1" dirty="0">
                <a:latin typeface="Calibri"/>
                <a:cs typeface="Calibri"/>
              </a:rPr>
              <a:t> </a:t>
            </a:r>
            <a:r>
              <a:rPr sz="2400" b="1" spc="-10" dirty="0">
                <a:latin typeface="Calibri"/>
                <a:cs typeface="Calibri"/>
              </a:rPr>
              <a:t>movement?</a:t>
            </a:r>
            <a:endParaRPr sz="2400">
              <a:latin typeface="Calibri"/>
              <a:cs typeface="Calibri"/>
            </a:endParaRPr>
          </a:p>
          <a:p>
            <a:pPr marL="25400" marR="17780" indent="3810" algn="ctr">
              <a:lnSpc>
                <a:spcPct val="100000"/>
              </a:lnSpc>
              <a:spcBef>
                <a:spcPts val="1075"/>
              </a:spcBef>
            </a:pPr>
            <a:r>
              <a:rPr sz="2200" spc="-15" dirty="0">
                <a:latin typeface="Calibri"/>
                <a:cs typeface="Calibri"/>
              </a:rPr>
              <a:t>Environment </a:t>
            </a:r>
            <a:r>
              <a:rPr sz="2200" spc="-5" dirty="0">
                <a:latin typeface="Calibri"/>
                <a:cs typeface="Calibri"/>
              </a:rPr>
              <a:t>has a </a:t>
            </a:r>
            <a:r>
              <a:rPr sz="2200" b="1" spc="-20" dirty="0">
                <a:solidFill>
                  <a:srgbClr val="FF0000"/>
                </a:solidFill>
                <a:latin typeface="Calibri"/>
                <a:cs typeface="Calibri"/>
              </a:rPr>
              <a:t>greater </a:t>
            </a:r>
            <a:r>
              <a:rPr sz="2200" b="1" spc="-10" dirty="0">
                <a:solidFill>
                  <a:srgbClr val="FF0000"/>
                </a:solidFill>
                <a:latin typeface="Calibri"/>
                <a:cs typeface="Calibri"/>
              </a:rPr>
              <a:t>solute </a:t>
            </a:r>
            <a:r>
              <a:rPr sz="2200" b="1" spc="-15" dirty="0">
                <a:solidFill>
                  <a:srgbClr val="FF0000"/>
                </a:solidFill>
                <a:latin typeface="Calibri"/>
                <a:cs typeface="Calibri"/>
              </a:rPr>
              <a:t>concentration </a:t>
            </a:r>
            <a:r>
              <a:rPr sz="2200" spc="-10" dirty="0">
                <a:latin typeface="Calibri"/>
                <a:cs typeface="Calibri"/>
              </a:rPr>
              <a:t>compared </a:t>
            </a:r>
            <a:r>
              <a:rPr sz="2200" spc="-15" dirty="0">
                <a:latin typeface="Calibri"/>
                <a:cs typeface="Calibri"/>
              </a:rPr>
              <a:t>to </a:t>
            </a:r>
            <a:r>
              <a:rPr sz="2200" spc="-5" dirty="0">
                <a:latin typeface="Calibri"/>
                <a:cs typeface="Calibri"/>
              </a:rPr>
              <a:t>the </a:t>
            </a:r>
            <a:r>
              <a:rPr sz="2200" spc="-20" dirty="0">
                <a:latin typeface="Calibri"/>
                <a:cs typeface="Calibri"/>
              </a:rPr>
              <a:t>MO.  </a:t>
            </a:r>
            <a:r>
              <a:rPr sz="2200" spc="-10" dirty="0">
                <a:solidFill>
                  <a:srgbClr val="FF0000"/>
                </a:solidFill>
                <a:latin typeface="Calibri"/>
                <a:cs typeface="Calibri"/>
              </a:rPr>
              <a:t>Most microbes </a:t>
            </a:r>
            <a:r>
              <a:rPr sz="2200" spc="-15" dirty="0">
                <a:solidFill>
                  <a:srgbClr val="FF0000"/>
                </a:solidFill>
                <a:latin typeface="Calibri"/>
                <a:cs typeface="Calibri"/>
              </a:rPr>
              <a:t>can </a:t>
            </a:r>
            <a:r>
              <a:rPr sz="2200" spc="-20" dirty="0">
                <a:solidFill>
                  <a:srgbClr val="FF0000"/>
                </a:solidFill>
                <a:latin typeface="Calibri"/>
                <a:cs typeface="Calibri"/>
              </a:rPr>
              <a:t>tolerate </a:t>
            </a:r>
            <a:r>
              <a:rPr sz="2200" spc="-5" dirty="0">
                <a:solidFill>
                  <a:srgbClr val="FF0000"/>
                </a:solidFill>
                <a:latin typeface="Calibri"/>
                <a:cs typeface="Calibri"/>
              </a:rPr>
              <a:t>a </a:t>
            </a:r>
            <a:r>
              <a:rPr sz="2200" spc="-15" dirty="0">
                <a:solidFill>
                  <a:srgbClr val="FF0000"/>
                </a:solidFill>
                <a:latin typeface="Calibri"/>
                <a:cs typeface="Calibri"/>
              </a:rPr>
              <a:t>fair </a:t>
            </a:r>
            <a:r>
              <a:rPr sz="2200" spc="-10" dirty="0">
                <a:solidFill>
                  <a:srgbClr val="FF0000"/>
                </a:solidFill>
                <a:latin typeface="Calibri"/>
                <a:cs typeface="Calibri"/>
              </a:rPr>
              <a:t>amount </a:t>
            </a:r>
            <a:r>
              <a:rPr sz="2200" spc="-5" dirty="0">
                <a:solidFill>
                  <a:srgbClr val="FF0000"/>
                </a:solidFill>
                <a:latin typeface="Calibri"/>
                <a:cs typeface="Calibri"/>
              </a:rPr>
              <a:t>of </a:t>
            </a:r>
            <a:r>
              <a:rPr sz="2200" spc="-10" dirty="0">
                <a:solidFill>
                  <a:srgbClr val="FF0000"/>
                </a:solidFill>
                <a:latin typeface="Calibri"/>
                <a:cs typeface="Calibri"/>
              </a:rPr>
              <a:t>dissolved substances </a:t>
            </a:r>
            <a:r>
              <a:rPr sz="2200" spc="-5" dirty="0">
                <a:solidFill>
                  <a:srgbClr val="FF0000"/>
                </a:solidFill>
                <a:latin typeface="Calibri"/>
                <a:cs typeface="Calibri"/>
              </a:rPr>
              <a:t>in their  </a:t>
            </a:r>
            <a:r>
              <a:rPr sz="2200" spc="-15" dirty="0">
                <a:solidFill>
                  <a:srgbClr val="FF0000"/>
                </a:solidFill>
                <a:latin typeface="Calibri"/>
                <a:cs typeface="Calibri"/>
              </a:rPr>
              <a:t>environment </a:t>
            </a:r>
            <a:r>
              <a:rPr sz="2200" spc="-10" dirty="0">
                <a:solidFill>
                  <a:srgbClr val="FF0000"/>
                </a:solidFill>
                <a:latin typeface="Calibri"/>
                <a:cs typeface="Calibri"/>
              </a:rPr>
              <a:t>but </a:t>
            </a:r>
            <a:r>
              <a:rPr sz="2200" spc="-5" dirty="0">
                <a:solidFill>
                  <a:srgbClr val="FF0000"/>
                </a:solidFill>
                <a:latin typeface="Calibri"/>
                <a:cs typeface="Calibri"/>
              </a:rPr>
              <a:t>if this </a:t>
            </a:r>
            <a:r>
              <a:rPr sz="2200" spc="-10" dirty="0">
                <a:solidFill>
                  <a:srgbClr val="FF0000"/>
                </a:solidFill>
                <a:latin typeface="Calibri"/>
                <a:cs typeface="Calibri"/>
              </a:rPr>
              <a:t>becomes </a:t>
            </a:r>
            <a:r>
              <a:rPr sz="2200" spc="-15" dirty="0">
                <a:solidFill>
                  <a:srgbClr val="FF0000"/>
                </a:solidFill>
                <a:latin typeface="Calibri"/>
                <a:cs typeface="Calibri"/>
              </a:rPr>
              <a:t>too </a:t>
            </a:r>
            <a:r>
              <a:rPr sz="2200" spc="-10" dirty="0">
                <a:solidFill>
                  <a:srgbClr val="FF0000"/>
                </a:solidFill>
                <a:latin typeface="Calibri"/>
                <a:cs typeface="Calibri"/>
              </a:rPr>
              <a:t>high </a:t>
            </a:r>
            <a:r>
              <a:rPr sz="2200" spc="-5" dirty="0">
                <a:solidFill>
                  <a:srgbClr val="FF0000"/>
                </a:solidFill>
                <a:latin typeface="Calibri"/>
                <a:cs typeface="Calibri"/>
              </a:rPr>
              <a:t>then </a:t>
            </a:r>
            <a:r>
              <a:rPr sz="2200" spc="-20" dirty="0">
                <a:solidFill>
                  <a:srgbClr val="FF0000"/>
                </a:solidFill>
                <a:latin typeface="Calibri"/>
                <a:cs typeface="Calibri"/>
              </a:rPr>
              <a:t>water </a:t>
            </a:r>
            <a:r>
              <a:rPr sz="2200" spc="-5" dirty="0">
                <a:solidFill>
                  <a:srgbClr val="FF0000"/>
                </a:solidFill>
                <a:latin typeface="Calibri"/>
                <a:cs typeface="Calibri"/>
              </a:rPr>
              <a:t>loss </a:t>
            </a:r>
            <a:r>
              <a:rPr sz="2200" spc="-15" dirty="0">
                <a:solidFill>
                  <a:srgbClr val="FF0000"/>
                </a:solidFill>
                <a:latin typeface="Calibri"/>
                <a:cs typeface="Calibri"/>
              </a:rPr>
              <a:t>can </a:t>
            </a:r>
            <a:r>
              <a:rPr sz="2200" spc="-5" dirty="0">
                <a:solidFill>
                  <a:srgbClr val="FF0000"/>
                </a:solidFill>
                <a:latin typeface="Calibri"/>
                <a:cs typeface="Calibri"/>
              </a:rPr>
              <a:t>inhibit </a:t>
            </a:r>
            <a:r>
              <a:rPr sz="2200" spc="-15" dirty="0">
                <a:solidFill>
                  <a:srgbClr val="FF0000"/>
                </a:solidFill>
                <a:latin typeface="Calibri"/>
                <a:cs typeface="Calibri"/>
              </a:rPr>
              <a:t>growth  </a:t>
            </a:r>
            <a:r>
              <a:rPr sz="2200" spc="-5" dirty="0">
                <a:solidFill>
                  <a:srgbClr val="FF0000"/>
                </a:solidFill>
                <a:latin typeface="Calibri"/>
                <a:cs typeface="Calibri"/>
              </a:rPr>
              <a:t>and or </a:t>
            </a:r>
            <a:r>
              <a:rPr sz="2200" spc="-10" dirty="0">
                <a:solidFill>
                  <a:srgbClr val="FF0000"/>
                </a:solidFill>
                <a:latin typeface="Calibri"/>
                <a:cs typeface="Calibri"/>
              </a:rPr>
              <a:t>even </a:t>
            </a:r>
            <a:r>
              <a:rPr sz="2200" spc="-5" dirty="0">
                <a:solidFill>
                  <a:srgbClr val="FF0000"/>
                </a:solidFill>
                <a:latin typeface="Calibri"/>
                <a:cs typeface="Calibri"/>
              </a:rPr>
              <a:t>kill </a:t>
            </a:r>
            <a:r>
              <a:rPr sz="2200" spc="-10" dirty="0">
                <a:solidFill>
                  <a:srgbClr val="FF0000"/>
                </a:solidFill>
                <a:latin typeface="Calibri"/>
                <a:cs typeface="Calibri"/>
              </a:rPr>
              <a:t>the</a:t>
            </a:r>
            <a:r>
              <a:rPr sz="2200" spc="15" dirty="0">
                <a:solidFill>
                  <a:srgbClr val="FF0000"/>
                </a:solidFill>
                <a:latin typeface="Calibri"/>
                <a:cs typeface="Calibri"/>
              </a:rPr>
              <a:t> </a:t>
            </a:r>
            <a:r>
              <a:rPr sz="2200" spc="-5" dirty="0">
                <a:solidFill>
                  <a:srgbClr val="FF0000"/>
                </a:solidFill>
                <a:latin typeface="Calibri"/>
                <a:cs typeface="Calibri"/>
              </a:rPr>
              <a:t>cell</a:t>
            </a:r>
            <a:r>
              <a:rPr sz="2200" spc="-5" dirty="0">
                <a:latin typeface="Calibri"/>
                <a:cs typeface="Calibri"/>
              </a:rPr>
              <a:t>.</a:t>
            </a:r>
            <a:endParaRPr sz="2200">
              <a:latin typeface="Calibri"/>
              <a:cs typeface="Calibri"/>
            </a:endParaRPr>
          </a:p>
        </p:txBody>
      </p:sp>
      <p:sp>
        <p:nvSpPr>
          <p:cNvPr id="13" name="object 13"/>
          <p:cNvSpPr/>
          <p:nvPr/>
        </p:nvSpPr>
        <p:spPr>
          <a:xfrm>
            <a:off x="5416296" y="2763050"/>
            <a:ext cx="1322831" cy="237832"/>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459729" y="2825495"/>
            <a:ext cx="1163955" cy="78105"/>
          </a:xfrm>
          <a:custGeom>
            <a:avLst/>
            <a:gdLst/>
            <a:ahLst/>
            <a:cxnLst/>
            <a:rect l="l" t="t" r="r" b="b"/>
            <a:pathLst>
              <a:path w="1163954" h="78105">
                <a:moveTo>
                  <a:pt x="1086103" y="0"/>
                </a:moveTo>
                <a:lnTo>
                  <a:pt x="1086103" y="77724"/>
                </a:lnTo>
                <a:lnTo>
                  <a:pt x="1137920" y="51815"/>
                </a:lnTo>
                <a:lnTo>
                  <a:pt x="1099058" y="51815"/>
                </a:lnTo>
                <a:lnTo>
                  <a:pt x="1099058" y="25907"/>
                </a:lnTo>
                <a:lnTo>
                  <a:pt x="1137919" y="25907"/>
                </a:lnTo>
                <a:lnTo>
                  <a:pt x="1086103" y="0"/>
                </a:lnTo>
                <a:close/>
              </a:path>
              <a:path w="1163954" h="78105">
                <a:moveTo>
                  <a:pt x="1086103" y="25907"/>
                </a:moveTo>
                <a:lnTo>
                  <a:pt x="0" y="25907"/>
                </a:lnTo>
                <a:lnTo>
                  <a:pt x="0" y="51815"/>
                </a:lnTo>
                <a:lnTo>
                  <a:pt x="1086103" y="51815"/>
                </a:lnTo>
                <a:lnTo>
                  <a:pt x="1086103" y="25907"/>
                </a:lnTo>
                <a:close/>
              </a:path>
              <a:path w="1163954" h="78105">
                <a:moveTo>
                  <a:pt x="1137919" y="25907"/>
                </a:moveTo>
                <a:lnTo>
                  <a:pt x="1099058" y="25907"/>
                </a:lnTo>
                <a:lnTo>
                  <a:pt x="1099058" y="51815"/>
                </a:lnTo>
                <a:lnTo>
                  <a:pt x="1137920" y="51815"/>
                </a:lnTo>
                <a:lnTo>
                  <a:pt x="1163827" y="38862"/>
                </a:lnTo>
                <a:lnTo>
                  <a:pt x="1137919" y="25907"/>
                </a:lnTo>
                <a:close/>
              </a:path>
            </a:pathLst>
          </a:custGeom>
          <a:solidFill>
            <a:srgbClr val="000000"/>
          </a:solidFill>
        </p:spPr>
        <p:txBody>
          <a:bodyPr wrap="square" lIns="0" tIns="0" rIns="0" bIns="0" rtlCol="0"/>
          <a:lstStyle/>
          <a:p>
            <a:endParaRPr/>
          </a:p>
        </p:txBody>
      </p:sp>
      <p:sp>
        <p:nvSpPr>
          <p:cNvPr id="15" name="object 15"/>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4104" y="784352"/>
            <a:ext cx="8269605" cy="3013075"/>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libri"/>
                <a:cs typeface="Calibri"/>
              </a:rPr>
              <a:t>Applications:</a:t>
            </a:r>
            <a:endParaRPr sz="2800">
              <a:latin typeface="Calibri"/>
              <a:cs typeface="Calibri"/>
            </a:endParaRPr>
          </a:p>
          <a:p>
            <a:pPr>
              <a:lnSpc>
                <a:spcPct val="100000"/>
              </a:lnSpc>
            </a:pPr>
            <a:endParaRPr sz="2750">
              <a:latin typeface="Calibri"/>
              <a:cs typeface="Calibri"/>
            </a:endParaRPr>
          </a:p>
          <a:p>
            <a:pPr marL="268605" marR="5080" indent="-256540">
              <a:lnSpc>
                <a:spcPct val="100000"/>
              </a:lnSpc>
              <a:spcBef>
                <a:spcPts val="5"/>
              </a:spcBef>
              <a:buFont typeface="Wingdings 3"/>
              <a:buChar char=""/>
              <a:tabLst>
                <a:tab pos="269240" algn="l"/>
              </a:tabLst>
            </a:pPr>
            <a:r>
              <a:rPr sz="2800" spc="-5" dirty="0">
                <a:latin typeface="Calibri"/>
                <a:cs typeface="Calibri"/>
              </a:rPr>
              <a:t>Salt </a:t>
            </a:r>
            <a:r>
              <a:rPr sz="2800" spc="-10" dirty="0">
                <a:latin typeface="Calibri"/>
                <a:cs typeface="Calibri"/>
              </a:rPr>
              <a:t>use </a:t>
            </a:r>
            <a:r>
              <a:rPr sz="2800" spc="-5" dirty="0">
                <a:latin typeface="Calibri"/>
                <a:cs typeface="Calibri"/>
              </a:rPr>
              <a:t>as a </a:t>
            </a:r>
            <a:r>
              <a:rPr sz="2800" spc="-15" dirty="0">
                <a:latin typeface="Calibri"/>
                <a:cs typeface="Calibri"/>
              </a:rPr>
              <a:t>preservative </a:t>
            </a:r>
            <a:r>
              <a:rPr sz="2800" spc="-5" dirty="0">
                <a:latin typeface="Calibri"/>
                <a:cs typeface="Calibri"/>
              </a:rPr>
              <a:t>in </a:t>
            </a:r>
            <a:r>
              <a:rPr sz="2800" spc="-10" dirty="0">
                <a:latin typeface="Calibri"/>
                <a:cs typeface="Calibri"/>
              </a:rPr>
              <a:t>salted fish, </a:t>
            </a:r>
            <a:r>
              <a:rPr sz="2800" spc="-5" dirty="0">
                <a:latin typeface="Calibri"/>
                <a:cs typeface="Calibri"/>
              </a:rPr>
              <a:t>ham, </a:t>
            </a:r>
            <a:r>
              <a:rPr sz="2800" spc="-10" dirty="0">
                <a:latin typeface="Calibri"/>
                <a:cs typeface="Calibri"/>
              </a:rPr>
              <a:t>bacon, </a:t>
            </a:r>
            <a:r>
              <a:rPr sz="2800" spc="-20" dirty="0">
                <a:latin typeface="Calibri"/>
                <a:cs typeface="Calibri"/>
              </a:rPr>
              <a:t>etc  </a:t>
            </a:r>
            <a:r>
              <a:rPr sz="2800" spc="-5" dirty="0">
                <a:latin typeface="Calibri"/>
                <a:cs typeface="Calibri"/>
              </a:rPr>
              <a:t>and in making </a:t>
            </a:r>
            <a:r>
              <a:rPr sz="2800" spc="-10" dirty="0">
                <a:latin typeface="Calibri"/>
                <a:cs typeface="Calibri"/>
              </a:rPr>
              <a:t>pickles </a:t>
            </a:r>
            <a:r>
              <a:rPr sz="2800" spc="-20" dirty="0">
                <a:latin typeface="Calibri"/>
                <a:cs typeface="Calibri"/>
              </a:rPr>
              <a:t>follows </a:t>
            </a:r>
            <a:r>
              <a:rPr sz="2800" spc="-10" dirty="0">
                <a:latin typeface="Calibri"/>
                <a:cs typeface="Calibri"/>
              </a:rPr>
              <a:t>this</a:t>
            </a:r>
            <a:r>
              <a:rPr sz="2800" spc="100" dirty="0">
                <a:latin typeface="Calibri"/>
                <a:cs typeface="Calibri"/>
              </a:rPr>
              <a:t> </a:t>
            </a:r>
            <a:r>
              <a:rPr sz="2800" spc="-10" dirty="0">
                <a:latin typeface="Calibri"/>
                <a:cs typeface="Calibri"/>
              </a:rPr>
              <a:t>principle</a:t>
            </a:r>
            <a:endParaRPr sz="2800">
              <a:latin typeface="Calibri"/>
              <a:cs typeface="Calibri"/>
            </a:endParaRPr>
          </a:p>
          <a:p>
            <a:pPr>
              <a:lnSpc>
                <a:spcPct val="100000"/>
              </a:lnSpc>
              <a:buChar char=""/>
            </a:pPr>
            <a:endParaRPr sz="2800">
              <a:latin typeface="Calibri"/>
              <a:cs typeface="Calibri"/>
            </a:endParaRPr>
          </a:p>
          <a:p>
            <a:pPr>
              <a:lnSpc>
                <a:spcPct val="100000"/>
              </a:lnSpc>
              <a:spcBef>
                <a:spcPts val="10"/>
              </a:spcBef>
              <a:buChar char=""/>
            </a:pPr>
            <a:endParaRPr sz="2700">
              <a:latin typeface="Calibri"/>
              <a:cs typeface="Calibri"/>
            </a:endParaRPr>
          </a:p>
          <a:p>
            <a:pPr marL="268605" indent="-256540">
              <a:lnSpc>
                <a:spcPct val="100000"/>
              </a:lnSpc>
              <a:buFont typeface="Wingdings 3"/>
              <a:buChar char=""/>
              <a:tabLst>
                <a:tab pos="269240" algn="l"/>
              </a:tabLst>
            </a:pPr>
            <a:r>
              <a:rPr sz="2800" spc="-15" dirty="0">
                <a:solidFill>
                  <a:srgbClr val="FF0000"/>
                </a:solidFill>
                <a:latin typeface="Calibri"/>
                <a:cs typeface="Calibri"/>
              </a:rPr>
              <a:t>Sugar </a:t>
            </a:r>
            <a:r>
              <a:rPr sz="2800" spc="-10" dirty="0">
                <a:solidFill>
                  <a:srgbClr val="FF0000"/>
                </a:solidFill>
                <a:latin typeface="Calibri"/>
                <a:cs typeface="Calibri"/>
              </a:rPr>
              <a:t>use </a:t>
            </a:r>
            <a:r>
              <a:rPr sz="2800" spc="-5" dirty="0">
                <a:solidFill>
                  <a:srgbClr val="FF0000"/>
                </a:solidFill>
                <a:latin typeface="Calibri"/>
                <a:cs typeface="Calibri"/>
              </a:rPr>
              <a:t>in jams and </a:t>
            </a:r>
            <a:r>
              <a:rPr sz="2800" spc="-10" dirty="0">
                <a:solidFill>
                  <a:srgbClr val="FF0000"/>
                </a:solidFill>
                <a:latin typeface="Calibri"/>
                <a:cs typeface="Calibri"/>
              </a:rPr>
              <a:t>jellies </a:t>
            </a:r>
            <a:r>
              <a:rPr sz="2800" spc="-20" dirty="0">
                <a:solidFill>
                  <a:srgbClr val="FF0000"/>
                </a:solidFill>
                <a:latin typeface="Calibri"/>
                <a:cs typeface="Calibri"/>
              </a:rPr>
              <a:t>follows </a:t>
            </a:r>
            <a:r>
              <a:rPr sz="2800" spc="-5" dirty="0">
                <a:solidFill>
                  <a:srgbClr val="FF0000"/>
                </a:solidFill>
                <a:latin typeface="Calibri"/>
                <a:cs typeface="Calibri"/>
              </a:rPr>
              <a:t>this </a:t>
            </a:r>
            <a:r>
              <a:rPr sz="2800" spc="-10" dirty="0">
                <a:solidFill>
                  <a:srgbClr val="FF0000"/>
                </a:solidFill>
                <a:latin typeface="Calibri"/>
                <a:cs typeface="Calibri"/>
              </a:rPr>
              <a:t>same</a:t>
            </a:r>
            <a:r>
              <a:rPr sz="2800" spc="150" dirty="0">
                <a:solidFill>
                  <a:srgbClr val="FF0000"/>
                </a:solidFill>
                <a:latin typeface="Calibri"/>
                <a:cs typeface="Calibri"/>
              </a:rPr>
              <a:t> </a:t>
            </a:r>
            <a:r>
              <a:rPr sz="2800" spc="-10" dirty="0">
                <a:solidFill>
                  <a:srgbClr val="FF0000"/>
                </a:solidFill>
                <a:latin typeface="Calibri"/>
                <a:cs typeface="Calibri"/>
              </a:rPr>
              <a:t>principle</a:t>
            </a:r>
            <a:endParaRPr sz="28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90575" y="788873"/>
            <a:ext cx="8639175" cy="452120"/>
          </a:xfrm>
          <a:prstGeom prst="rect">
            <a:avLst/>
          </a:prstGeom>
        </p:spPr>
        <p:txBody>
          <a:bodyPr vert="horz" wrap="square" lIns="0" tIns="12065" rIns="0" bIns="0" rtlCol="0">
            <a:spAutoFit/>
          </a:bodyPr>
          <a:lstStyle/>
          <a:p>
            <a:pPr marL="12700">
              <a:lnSpc>
                <a:spcPct val="100000"/>
              </a:lnSpc>
              <a:spcBef>
                <a:spcPts val="95"/>
              </a:spcBef>
            </a:pPr>
            <a:r>
              <a:rPr sz="2800" b="0" spc="-15" dirty="0">
                <a:latin typeface="Calibri"/>
                <a:cs typeface="Calibri"/>
              </a:rPr>
              <a:t>Everybody </a:t>
            </a:r>
            <a:r>
              <a:rPr sz="2800" b="0" spc="-5" dirty="0">
                <a:latin typeface="Calibri"/>
                <a:cs typeface="Calibri"/>
              </a:rPr>
              <a:t>has a </a:t>
            </a:r>
            <a:r>
              <a:rPr sz="2800" b="0" spc="-10" dirty="0">
                <a:latin typeface="Calibri"/>
                <a:cs typeface="Calibri"/>
              </a:rPr>
              <a:t>unique number </a:t>
            </a:r>
            <a:r>
              <a:rPr sz="2800" b="0" spc="-5" dirty="0">
                <a:latin typeface="Calibri"/>
                <a:cs typeface="Calibri"/>
              </a:rPr>
              <a:t>in </a:t>
            </a:r>
            <a:r>
              <a:rPr sz="2800" b="0" spc="-15" dirty="0">
                <a:latin typeface="Calibri"/>
                <a:cs typeface="Calibri"/>
              </a:rPr>
              <a:t>combination </a:t>
            </a:r>
            <a:r>
              <a:rPr sz="2800" b="0" spc="-5" dirty="0">
                <a:latin typeface="Calibri"/>
                <a:cs typeface="Calibri"/>
              </a:rPr>
              <a:t>with</a:t>
            </a:r>
            <a:r>
              <a:rPr sz="2800" b="0" spc="250" dirty="0">
                <a:latin typeface="Calibri"/>
                <a:cs typeface="Calibri"/>
              </a:rPr>
              <a:t> </a:t>
            </a:r>
            <a:r>
              <a:rPr sz="2800" b="0" spc="-10" dirty="0">
                <a:latin typeface="Calibri"/>
                <a:cs typeface="Calibri"/>
              </a:rPr>
              <a:t>colour</a:t>
            </a:r>
            <a:endParaRPr sz="2800">
              <a:latin typeface="Calibri"/>
              <a:cs typeface="Calibri"/>
            </a:endParaRPr>
          </a:p>
        </p:txBody>
      </p:sp>
      <p:sp>
        <p:nvSpPr>
          <p:cNvPr id="6" name="object 6"/>
          <p:cNvSpPr/>
          <p:nvPr/>
        </p:nvSpPr>
        <p:spPr>
          <a:xfrm>
            <a:off x="80741" y="2084761"/>
            <a:ext cx="1357944" cy="117208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18871" y="2100072"/>
            <a:ext cx="1286510" cy="1100455"/>
          </a:xfrm>
          <a:custGeom>
            <a:avLst/>
            <a:gdLst/>
            <a:ahLst/>
            <a:cxnLst/>
            <a:rect l="l" t="t" r="r" b="b"/>
            <a:pathLst>
              <a:path w="1286510" h="1100455">
                <a:moveTo>
                  <a:pt x="0" y="1100327"/>
                </a:moveTo>
                <a:lnTo>
                  <a:pt x="1286256" y="1100327"/>
                </a:lnTo>
                <a:lnTo>
                  <a:pt x="1286256" y="0"/>
                </a:lnTo>
                <a:lnTo>
                  <a:pt x="0" y="0"/>
                </a:lnTo>
                <a:lnTo>
                  <a:pt x="0" y="1100327"/>
                </a:lnTo>
                <a:close/>
              </a:path>
            </a:pathLst>
          </a:custGeom>
          <a:solidFill>
            <a:srgbClr val="F79546"/>
          </a:solidFill>
        </p:spPr>
        <p:txBody>
          <a:bodyPr wrap="square" lIns="0" tIns="0" rIns="0" bIns="0" rtlCol="0"/>
          <a:lstStyle/>
          <a:p>
            <a:endParaRPr/>
          </a:p>
        </p:txBody>
      </p:sp>
      <p:sp>
        <p:nvSpPr>
          <p:cNvPr id="8" name="object 8"/>
          <p:cNvSpPr/>
          <p:nvPr/>
        </p:nvSpPr>
        <p:spPr>
          <a:xfrm>
            <a:off x="118871" y="2100072"/>
            <a:ext cx="1286510" cy="1100455"/>
          </a:xfrm>
          <a:custGeom>
            <a:avLst/>
            <a:gdLst/>
            <a:ahLst/>
            <a:cxnLst/>
            <a:rect l="l" t="t" r="r" b="b"/>
            <a:pathLst>
              <a:path w="1286510" h="1100455">
                <a:moveTo>
                  <a:pt x="0" y="1100327"/>
                </a:moveTo>
                <a:lnTo>
                  <a:pt x="1286256" y="1100327"/>
                </a:lnTo>
                <a:lnTo>
                  <a:pt x="1286256" y="0"/>
                </a:lnTo>
                <a:lnTo>
                  <a:pt x="0" y="0"/>
                </a:lnTo>
                <a:lnTo>
                  <a:pt x="0" y="1100327"/>
                </a:lnTo>
                <a:close/>
              </a:path>
            </a:pathLst>
          </a:custGeom>
          <a:ln w="9144">
            <a:solidFill>
              <a:srgbClr val="497DBA"/>
            </a:solidFill>
          </a:ln>
        </p:spPr>
        <p:txBody>
          <a:bodyPr wrap="square" lIns="0" tIns="0" rIns="0" bIns="0" rtlCol="0"/>
          <a:lstStyle/>
          <a:p>
            <a:endParaRPr/>
          </a:p>
        </p:txBody>
      </p:sp>
      <p:sp>
        <p:nvSpPr>
          <p:cNvPr id="9" name="object 9"/>
          <p:cNvSpPr/>
          <p:nvPr/>
        </p:nvSpPr>
        <p:spPr>
          <a:xfrm>
            <a:off x="1571213" y="2084761"/>
            <a:ext cx="1357944" cy="117208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609344" y="2100072"/>
            <a:ext cx="1286510" cy="1100455"/>
          </a:xfrm>
          <a:custGeom>
            <a:avLst/>
            <a:gdLst/>
            <a:ahLst/>
            <a:cxnLst/>
            <a:rect l="l" t="t" r="r" b="b"/>
            <a:pathLst>
              <a:path w="1286510" h="1100455">
                <a:moveTo>
                  <a:pt x="0" y="1100327"/>
                </a:moveTo>
                <a:lnTo>
                  <a:pt x="1286256" y="1100327"/>
                </a:lnTo>
                <a:lnTo>
                  <a:pt x="1286256" y="0"/>
                </a:lnTo>
                <a:lnTo>
                  <a:pt x="0" y="0"/>
                </a:lnTo>
                <a:lnTo>
                  <a:pt x="0" y="1100327"/>
                </a:lnTo>
                <a:close/>
              </a:path>
            </a:pathLst>
          </a:custGeom>
          <a:solidFill>
            <a:srgbClr val="D99593"/>
          </a:solidFill>
        </p:spPr>
        <p:txBody>
          <a:bodyPr wrap="square" lIns="0" tIns="0" rIns="0" bIns="0" rtlCol="0"/>
          <a:lstStyle/>
          <a:p>
            <a:endParaRPr/>
          </a:p>
        </p:txBody>
      </p:sp>
      <p:sp>
        <p:nvSpPr>
          <p:cNvPr id="11" name="object 11"/>
          <p:cNvSpPr/>
          <p:nvPr/>
        </p:nvSpPr>
        <p:spPr>
          <a:xfrm>
            <a:off x="1609344" y="2100072"/>
            <a:ext cx="1286510" cy="1100455"/>
          </a:xfrm>
          <a:custGeom>
            <a:avLst/>
            <a:gdLst/>
            <a:ahLst/>
            <a:cxnLst/>
            <a:rect l="l" t="t" r="r" b="b"/>
            <a:pathLst>
              <a:path w="1286510" h="1100455">
                <a:moveTo>
                  <a:pt x="0" y="1100327"/>
                </a:moveTo>
                <a:lnTo>
                  <a:pt x="1286256" y="1100327"/>
                </a:lnTo>
                <a:lnTo>
                  <a:pt x="1286256" y="0"/>
                </a:lnTo>
                <a:lnTo>
                  <a:pt x="0" y="0"/>
                </a:lnTo>
                <a:lnTo>
                  <a:pt x="0" y="1100327"/>
                </a:lnTo>
                <a:close/>
              </a:path>
            </a:pathLst>
          </a:custGeom>
          <a:ln w="9144">
            <a:solidFill>
              <a:srgbClr val="497DBA"/>
            </a:solidFill>
          </a:ln>
        </p:spPr>
        <p:txBody>
          <a:bodyPr wrap="square" lIns="0" tIns="0" rIns="0" bIns="0" rtlCol="0"/>
          <a:lstStyle/>
          <a:p>
            <a:endParaRPr/>
          </a:p>
        </p:txBody>
      </p:sp>
      <p:sp>
        <p:nvSpPr>
          <p:cNvPr id="12" name="object 12"/>
          <p:cNvSpPr/>
          <p:nvPr/>
        </p:nvSpPr>
        <p:spPr>
          <a:xfrm>
            <a:off x="3145505" y="2084761"/>
            <a:ext cx="1357944" cy="117208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3183635" y="2100072"/>
            <a:ext cx="1286510" cy="1100455"/>
          </a:xfrm>
          <a:custGeom>
            <a:avLst/>
            <a:gdLst/>
            <a:ahLst/>
            <a:cxnLst/>
            <a:rect l="l" t="t" r="r" b="b"/>
            <a:pathLst>
              <a:path w="1286510" h="1100455">
                <a:moveTo>
                  <a:pt x="0" y="1100327"/>
                </a:moveTo>
                <a:lnTo>
                  <a:pt x="1286256" y="1100327"/>
                </a:lnTo>
                <a:lnTo>
                  <a:pt x="1286256" y="0"/>
                </a:lnTo>
                <a:lnTo>
                  <a:pt x="0" y="0"/>
                </a:lnTo>
                <a:lnTo>
                  <a:pt x="0" y="1100327"/>
                </a:lnTo>
                <a:close/>
              </a:path>
            </a:pathLst>
          </a:custGeom>
          <a:solidFill>
            <a:srgbClr val="C3D59B"/>
          </a:solidFill>
        </p:spPr>
        <p:txBody>
          <a:bodyPr wrap="square" lIns="0" tIns="0" rIns="0" bIns="0" rtlCol="0"/>
          <a:lstStyle/>
          <a:p>
            <a:endParaRPr/>
          </a:p>
        </p:txBody>
      </p:sp>
      <p:sp>
        <p:nvSpPr>
          <p:cNvPr id="14" name="object 14"/>
          <p:cNvSpPr/>
          <p:nvPr/>
        </p:nvSpPr>
        <p:spPr>
          <a:xfrm>
            <a:off x="3183635" y="2100072"/>
            <a:ext cx="1286510" cy="1100455"/>
          </a:xfrm>
          <a:custGeom>
            <a:avLst/>
            <a:gdLst/>
            <a:ahLst/>
            <a:cxnLst/>
            <a:rect l="l" t="t" r="r" b="b"/>
            <a:pathLst>
              <a:path w="1286510" h="1100455">
                <a:moveTo>
                  <a:pt x="0" y="1100327"/>
                </a:moveTo>
                <a:lnTo>
                  <a:pt x="1286256" y="1100327"/>
                </a:lnTo>
                <a:lnTo>
                  <a:pt x="1286256" y="0"/>
                </a:lnTo>
                <a:lnTo>
                  <a:pt x="0" y="0"/>
                </a:lnTo>
                <a:lnTo>
                  <a:pt x="0" y="1100327"/>
                </a:lnTo>
                <a:close/>
              </a:path>
            </a:pathLst>
          </a:custGeom>
          <a:ln w="9144">
            <a:solidFill>
              <a:srgbClr val="497DBA"/>
            </a:solidFill>
          </a:ln>
        </p:spPr>
        <p:txBody>
          <a:bodyPr wrap="square" lIns="0" tIns="0" rIns="0" bIns="0" rtlCol="0"/>
          <a:lstStyle/>
          <a:p>
            <a:endParaRPr/>
          </a:p>
        </p:txBody>
      </p:sp>
      <p:sp>
        <p:nvSpPr>
          <p:cNvPr id="15" name="object 15"/>
          <p:cNvSpPr/>
          <p:nvPr/>
        </p:nvSpPr>
        <p:spPr>
          <a:xfrm>
            <a:off x="4745705" y="2084761"/>
            <a:ext cx="1357944" cy="1172084"/>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4783835" y="2100072"/>
            <a:ext cx="1286510" cy="1100455"/>
          </a:xfrm>
          <a:custGeom>
            <a:avLst/>
            <a:gdLst/>
            <a:ahLst/>
            <a:cxnLst/>
            <a:rect l="l" t="t" r="r" b="b"/>
            <a:pathLst>
              <a:path w="1286510" h="1100455">
                <a:moveTo>
                  <a:pt x="0" y="1100327"/>
                </a:moveTo>
                <a:lnTo>
                  <a:pt x="1286256" y="1100327"/>
                </a:lnTo>
                <a:lnTo>
                  <a:pt x="1286256" y="0"/>
                </a:lnTo>
                <a:lnTo>
                  <a:pt x="0" y="0"/>
                </a:lnTo>
                <a:lnTo>
                  <a:pt x="0" y="1100327"/>
                </a:lnTo>
                <a:close/>
              </a:path>
            </a:pathLst>
          </a:custGeom>
          <a:solidFill>
            <a:srgbClr val="FFED04"/>
          </a:solidFill>
        </p:spPr>
        <p:txBody>
          <a:bodyPr wrap="square" lIns="0" tIns="0" rIns="0" bIns="0" rtlCol="0"/>
          <a:lstStyle/>
          <a:p>
            <a:endParaRPr/>
          </a:p>
        </p:txBody>
      </p:sp>
      <p:sp>
        <p:nvSpPr>
          <p:cNvPr id="17" name="object 17"/>
          <p:cNvSpPr/>
          <p:nvPr/>
        </p:nvSpPr>
        <p:spPr>
          <a:xfrm>
            <a:off x="4783835" y="2100072"/>
            <a:ext cx="1286510" cy="1100455"/>
          </a:xfrm>
          <a:custGeom>
            <a:avLst/>
            <a:gdLst/>
            <a:ahLst/>
            <a:cxnLst/>
            <a:rect l="l" t="t" r="r" b="b"/>
            <a:pathLst>
              <a:path w="1286510" h="1100455">
                <a:moveTo>
                  <a:pt x="0" y="1100327"/>
                </a:moveTo>
                <a:lnTo>
                  <a:pt x="1286256" y="1100327"/>
                </a:lnTo>
                <a:lnTo>
                  <a:pt x="1286256" y="0"/>
                </a:lnTo>
                <a:lnTo>
                  <a:pt x="0" y="0"/>
                </a:lnTo>
                <a:lnTo>
                  <a:pt x="0" y="1100327"/>
                </a:lnTo>
                <a:close/>
              </a:path>
            </a:pathLst>
          </a:custGeom>
          <a:ln w="9144">
            <a:solidFill>
              <a:srgbClr val="497DBA"/>
            </a:solidFill>
          </a:ln>
        </p:spPr>
        <p:txBody>
          <a:bodyPr wrap="square" lIns="0" tIns="0" rIns="0" bIns="0" rtlCol="0"/>
          <a:lstStyle/>
          <a:p>
            <a:endParaRPr/>
          </a:p>
        </p:txBody>
      </p:sp>
      <p:sp>
        <p:nvSpPr>
          <p:cNvPr id="18" name="object 18"/>
          <p:cNvSpPr/>
          <p:nvPr/>
        </p:nvSpPr>
        <p:spPr>
          <a:xfrm>
            <a:off x="7667213" y="2084761"/>
            <a:ext cx="1357944" cy="1172084"/>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705343" y="2100072"/>
            <a:ext cx="1286510" cy="1100455"/>
          </a:xfrm>
          <a:custGeom>
            <a:avLst/>
            <a:gdLst/>
            <a:ahLst/>
            <a:cxnLst/>
            <a:rect l="l" t="t" r="r" b="b"/>
            <a:pathLst>
              <a:path w="1286509" h="1100455">
                <a:moveTo>
                  <a:pt x="0" y="1100327"/>
                </a:moveTo>
                <a:lnTo>
                  <a:pt x="1286255" y="1100327"/>
                </a:lnTo>
                <a:lnTo>
                  <a:pt x="1286255" y="0"/>
                </a:lnTo>
                <a:lnTo>
                  <a:pt x="0" y="0"/>
                </a:lnTo>
                <a:lnTo>
                  <a:pt x="0" y="1100327"/>
                </a:lnTo>
                <a:close/>
              </a:path>
            </a:pathLst>
          </a:custGeom>
          <a:ln w="9143">
            <a:solidFill>
              <a:srgbClr val="497DBA"/>
            </a:solidFill>
          </a:ln>
        </p:spPr>
        <p:txBody>
          <a:bodyPr wrap="square" lIns="0" tIns="0" rIns="0" bIns="0" rtlCol="0"/>
          <a:lstStyle/>
          <a:p>
            <a:endParaRPr/>
          </a:p>
        </p:txBody>
      </p:sp>
      <p:sp>
        <p:nvSpPr>
          <p:cNvPr id="20" name="object 20"/>
          <p:cNvSpPr/>
          <p:nvPr/>
        </p:nvSpPr>
        <p:spPr>
          <a:xfrm>
            <a:off x="6210269" y="2084761"/>
            <a:ext cx="1357944" cy="1172084"/>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6248400" y="2100072"/>
            <a:ext cx="1286510" cy="1100455"/>
          </a:xfrm>
          <a:custGeom>
            <a:avLst/>
            <a:gdLst/>
            <a:ahLst/>
            <a:cxnLst/>
            <a:rect l="l" t="t" r="r" b="b"/>
            <a:pathLst>
              <a:path w="1286509" h="1100455">
                <a:moveTo>
                  <a:pt x="0" y="1100327"/>
                </a:moveTo>
                <a:lnTo>
                  <a:pt x="1286255" y="1100327"/>
                </a:lnTo>
                <a:lnTo>
                  <a:pt x="1286255" y="0"/>
                </a:lnTo>
                <a:lnTo>
                  <a:pt x="0" y="0"/>
                </a:lnTo>
                <a:lnTo>
                  <a:pt x="0" y="1100327"/>
                </a:lnTo>
                <a:close/>
              </a:path>
            </a:pathLst>
          </a:custGeom>
          <a:solidFill>
            <a:srgbClr val="CCFFCC"/>
          </a:solidFill>
        </p:spPr>
        <p:txBody>
          <a:bodyPr wrap="square" lIns="0" tIns="0" rIns="0" bIns="0" rtlCol="0"/>
          <a:lstStyle/>
          <a:p>
            <a:endParaRPr/>
          </a:p>
        </p:txBody>
      </p:sp>
      <p:sp>
        <p:nvSpPr>
          <p:cNvPr id="22" name="object 22"/>
          <p:cNvSpPr/>
          <p:nvPr/>
        </p:nvSpPr>
        <p:spPr>
          <a:xfrm>
            <a:off x="6248400" y="2100072"/>
            <a:ext cx="1286510" cy="1100455"/>
          </a:xfrm>
          <a:custGeom>
            <a:avLst/>
            <a:gdLst/>
            <a:ahLst/>
            <a:cxnLst/>
            <a:rect l="l" t="t" r="r" b="b"/>
            <a:pathLst>
              <a:path w="1286509" h="1100455">
                <a:moveTo>
                  <a:pt x="0" y="1100327"/>
                </a:moveTo>
                <a:lnTo>
                  <a:pt x="1286255" y="1100327"/>
                </a:lnTo>
                <a:lnTo>
                  <a:pt x="1286255" y="0"/>
                </a:lnTo>
                <a:lnTo>
                  <a:pt x="0" y="0"/>
                </a:lnTo>
                <a:lnTo>
                  <a:pt x="0" y="1100327"/>
                </a:lnTo>
                <a:close/>
              </a:path>
            </a:pathLst>
          </a:custGeom>
          <a:ln w="9143">
            <a:solidFill>
              <a:srgbClr val="497DBA"/>
            </a:solidFill>
          </a:ln>
        </p:spPr>
        <p:txBody>
          <a:bodyPr wrap="square" lIns="0" tIns="0" rIns="0" bIns="0" rtlCol="0"/>
          <a:lstStyle/>
          <a:p>
            <a:endParaRPr/>
          </a:p>
        </p:txBody>
      </p:sp>
      <p:sp>
        <p:nvSpPr>
          <p:cNvPr id="23" name="object 23"/>
          <p:cNvSpPr txBox="1"/>
          <p:nvPr/>
        </p:nvSpPr>
        <p:spPr>
          <a:xfrm>
            <a:off x="434441" y="3387090"/>
            <a:ext cx="2208530" cy="299720"/>
          </a:xfrm>
          <a:prstGeom prst="rect">
            <a:avLst/>
          </a:prstGeom>
        </p:spPr>
        <p:txBody>
          <a:bodyPr vert="horz" wrap="square" lIns="0" tIns="12700" rIns="0" bIns="0" rtlCol="0">
            <a:spAutoFit/>
          </a:bodyPr>
          <a:lstStyle/>
          <a:p>
            <a:pPr marL="12700">
              <a:lnSpc>
                <a:spcPct val="100000"/>
              </a:lnSpc>
              <a:spcBef>
                <a:spcPts val="100"/>
              </a:spcBef>
            </a:pPr>
            <a:r>
              <a:rPr sz="1800" u="heavy" spc="-10" dirty="0">
                <a:solidFill>
                  <a:srgbClr val="0000FF"/>
                </a:solidFill>
                <a:uFill>
                  <a:solidFill>
                    <a:srgbClr val="0000FF"/>
                  </a:solidFill>
                </a:uFill>
                <a:latin typeface="Calibri"/>
                <a:cs typeface="Calibri"/>
                <a:hlinkClick r:id="rId6"/>
              </a:rPr>
              <a:t>https://create.kahoot.it</a:t>
            </a:r>
            <a:endParaRPr sz="1800">
              <a:latin typeface="Calibri"/>
              <a:cs typeface="Calibri"/>
            </a:endParaRPr>
          </a:p>
        </p:txBody>
      </p:sp>
      <p:sp>
        <p:nvSpPr>
          <p:cNvPr id="24" name="object 24"/>
          <p:cNvSpPr/>
          <p:nvPr/>
        </p:nvSpPr>
        <p:spPr>
          <a:xfrm>
            <a:off x="355091" y="3721608"/>
            <a:ext cx="4521708" cy="2208276"/>
          </a:xfrm>
          <a:prstGeom prst="rect">
            <a:avLst/>
          </a:prstGeom>
          <a:blipFill>
            <a:blip r:embed="rId7" cstate="print"/>
            <a:stretch>
              <a:fillRect/>
            </a:stretch>
          </a:blipFill>
        </p:spPr>
        <p:txBody>
          <a:bodyPr wrap="square" lIns="0" tIns="0" rIns="0" bIns="0" rtlCol="0"/>
          <a:lstStyle/>
          <a:p>
            <a:endParaRPr/>
          </a:p>
        </p:txBody>
      </p:sp>
      <p:sp>
        <p:nvSpPr>
          <p:cNvPr id="25" name="object 25"/>
          <p:cNvSpPr txBox="1"/>
          <p:nvPr/>
        </p:nvSpPr>
        <p:spPr>
          <a:xfrm>
            <a:off x="5193538" y="3729990"/>
            <a:ext cx="3147060" cy="1616710"/>
          </a:xfrm>
          <a:prstGeom prst="rect">
            <a:avLst/>
          </a:prstGeom>
        </p:spPr>
        <p:txBody>
          <a:bodyPr vert="horz" wrap="square" lIns="0" tIns="12700" rIns="0" bIns="0" rtlCol="0">
            <a:spAutoFit/>
          </a:bodyPr>
          <a:lstStyle/>
          <a:p>
            <a:pPr marL="12700">
              <a:lnSpc>
                <a:spcPct val="100000"/>
              </a:lnSpc>
              <a:spcBef>
                <a:spcPts val="100"/>
              </a:spcBef>
            </a:pPr>
            <a:r>
              <a:rPr sz="3200" b="1" u="heavy" spc="-10" dirty="0">
                <a:uFill>
                  <a:solidFill>
                    <a:srgbClr val="000000"/>
                  </a:solidFill>
                </a:uFill>
                <a:latin typeface="Calibri"/>
                <a:cs typeface="Calibri"/>
              </a:rPr>
              <a:t>Setting </a:t>
            </a:r>
            <a:r>
              <a:rPr sz="3200" b="1" u="heavy" spc="-5" dirty="0">
                <a:uFill>
                  <a:solidFill>
                    <a:srgbClr val="000000"/>
                  </a:solidFill>
                </a:uFill>
                <a:latin typeface="Calibri"/>
                <a:cs typeface="Calibri"/>
              </a:rPr>
              <a:t>kahoot</a:t>
            </a:r>
            <a:r>
              <a:rPr sz="3200" b="1" u="heavy" spc="-95" dirty="0">
                <a:uFill>
                  <a:solidFill>
                    <a:srgbClr val="000000"/>
                  </a:solidFill>
                </a:uFill>
                <a:latin typeface="Calibri"/>
                <a:cs typeface="Calibri"/>
              </a:rPr>
              <a:t> </a:t>
            </a:r>
            <a:r>
              <a:rPr sz="3200" b="1" u="heavy" spc="-5" dirty="0">
                <a:uFill>
                  <a:solidFill>
                    <a:srgbClr val="000000"/>
                  </a:solidFill>
                </a:uFill>
                <a:latin typeface="Calibri"/>
                <a:cs typeface="Calibri"/>
              </a:rPr>
              <a:t>up!</a:t>
            </a:r>
            <a:endParaRPr sz="3200">
              <a:latin typeface="Calibri"/>
              <a:cs typeface="Calibri"/>
            </a:endParaRPr>
          </a:p>
          <a:p>
            <a:pPr>
              <a:lnSpc>
                <a:spcPct val="100000"/>
              </a:lnSpc>
              <a:spcBef>
                <a:spcPts val="55"/>
              </a:spcBef>
            </a:pPr>
            <a:endParaRPr sz="2350">
              <a:latin typeface="Calibri"/>
              <a:cs typeface="Calibri"/>
            </a:endParaRPr>
          </a:p>
          <a:p>
            <a:pPr marL="299085" indent="-287020">
              <a:lnSpc>
                <a:spcPct val="100000"/>
              </a:lnSpc>
              <a:spcBef>
                <a:spcPts val="5"/>
              </a:spcBef>
              <a:buChar char="-"/>
              <a:tabLst>
                <a:tab pos="299085" algn="l"/>
                <a:tab pos="299720" algn="l"/>
              </a:tabLst>
            </a:pPr>
            <a:r>
              <a:rPr sz="2400" spc="-5" dirty="0">
                <a:latin typeface="Calibri"/>
                <a:cs typeface="Calibri"/>
              </a:rPr>
              <a:t>Google </a:t>
            </a:r>
            <a:r>
              <a:rPr sz="2400" spc="-15" dirty="0">
                <a:latin typeface="Calibri"/>
                <a:cs typeface="Calibri"/>
              </a:rPr>
              <a:t>play</a:t>
            </a:r>
            <a:r>
              <a:rPr sz="2400" spc="-20" dirty="0">
                <a:latin typeface="Calibri"/>
                <a:cs typeface="Calibri"/>
              </a:rPr>
              <a:t> store</a:t>
            </a:r>
            <a:endParaRPr sz="2400">
              <a:latin typeface="Calibri"/>
              <a:cs typeface="Calibri"/>
            </a:endParaRPr>
          </a:p>
          <a:p>
            <a:pPr marL="299085" indent="-287020">
              <a:lnSpc>
                <a:spcPct val="100000"/>
              </a:lnSpc>
              <a:buChar char="-"/>
              <a:tabLst>
                <a:tab pos="299085" algn="l"/>
                <a:tab pos="299720" algn="l"/>
              </a:tabLst>
            </a:pPr>
            <a:r>
              <a:rPr sz="2400" dirty="0">
                <a:latin typeface="Calibri"/>
                <a:cs typeface="Calibri"/>
              </a:rPr>
              <a:t>Apple </a:t>
            </a:r>
            <a:r>
              <a:rPr sz="2400" spc="-15" dirty="0">
                <a:latin typeface="Calibri"/>
                <a:cs typeface="Calibri"/>
              </a:rPr>
              <a:t>play</a:t>
            </a:r>
            <a:r>
              <a:rPr sz="2400" spc="-20" dirty="0">
                <a:latin typeface="Calibri"/>
                <a:cs typeface="Calibri"/>
              </a:rPr>
              <a:t> store</a:t>
            </a:r>
            <a:endParaRPr sz="2400">
              <a:latin typeface="Calibri"/>
              <a:cs typeface="Calibri"/>
            </a:endParaRPr>
          </a:p>
        </p:txBody>
      </p:sp>
      <p:sp>
        <p:nvSpPr>
          <p:cNvPr id="26" name="object 26"/>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27" name="object 27"/>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98805" y="1266571"/>
            <a:ext cx="8689975" cy="4122420"/>
          </a:xfrm>
          <a:prstGeom prst="rect">
            <a:avLst/>
          </a:prstGeom>
        </p:spPr>
        <p:txBody>
          <a:bodyPr vert="horz" wrap="square" lIns="0" tIns="12065" rIns="0" bIns="0" rtlCol="0">
            <a:spAutoFit/>
          </a:bodyPr>
          <a:lstStyle/>
          <a:p>
            <a:pPr marL="355600" marR="5080" indent="-343535">
              <a:lnSpc>
                <a:spcPct val="100000"/>
              </a:lnSpc>
              <a:spcBef>
                <a:spcPts val="95"/>
              </a:spcBef>
              <a:buFont typeface="Arial"/>
              <a:buChar char="•"/>
              <a:tabLst>
                <a:tab pos="355600" algn="l"/>
                <a:tab pos="356235" algn="l"/>
              </a:tabLst>
            </a:pPr>
            <a:r>
              <a:rPr sz="2800" spc="-10" dirty="0">
                <a:latin typeface="Calibri"/>
                <a:cs typeface="Calibri"/>
              </a:rPr>
              <a:t>Bacteria that can </a:t>
            </a:r>
            <a:r>
              <a:rPr sz="2800" spc="-25" dirty="0">
                <a:latin typeface="Calibri"/>
                <a:cs typeface="Calibri"/>
              </a:rPr>
              <a:t>tolerate </a:t>
            </a:r>
            <a:r>
              <a:rPr sz="2800" spc="-20" dirty="0">
                <a:latin typeface="Calibri"/>
                <a:cs typeface="Calibri"/>
              </a:rPr>
              <a:t>moderate to </a:t>
            </a:r>
            <a:r>
              <a:rPr sz="2800" spc="-5" dirty="0">
                <a:latin typeface="Calibri"/>
                <a:cs typeface="Calibri"/>
              </a:rPr>
              <a:t>high </a:t>
            </a:r>
            <a:r>
              <a:rPr sz="2800" spc="-15" dirty="0">
                <a:latin typeface="Calibri"/>
                <a:cs typeface="Calibri"/>
              </a:rPr>
              <a:t>concentration  </a:t>
            </a:r>
            <a:r>
              <a:rPr sz="2800" spc="-5" dirty="0">
                <a:latin typeface="Calibri"/>
                <a:cs typeface="Calibri"/>
              </a:rPr>
              <a:t>of</a:t>
            </a:r>
            <a:r>
              <a:rPr sz="2800" spc="-10" dirty="0">
                <a:latin typeface="Calibri"/>
                <a:cs typeface="Calibri"/>
              </a:rPr>
              <a:t> </a:t>
            </a:r>
            <a:r>
              <a:rPr sz="2800" spc="-5" dirty="0">
                <a:latin typeface="Calibri"/>
                <a:cs typeface="Calibri"/>
              </a:rPr>
              <a:t>salt</a:t>
            </a:r>
            <a:endParaRPr sz="2800">
              <a:latin typeface="Calibri"/>
              <a:cs typeface="Calibri"/>
            </a:endParaRPr>
          </a:p>
          <a:p>
            <a:pPr marL="355600" marR="212725" indent="-343535">
              <a:lnSpc>
                <a:spcPct val="100000"/>
              </a:lnSpc>
              <a:spcBef>
                <a:spcPts val="675"/>
              </a:spcBef>
              <a:buFont typeface="Arial"/>
              <a:buChar char="•"/>
              <a:tabLst>
                <a:tab pos="355600" algn="l"/>
                <a:tab pos="356235" algn="l"/>
              </a:tabLst>
            </a:pPr>
            <a:r>
              <a:rPr sz="2800" spc="-10" dirty="0">
                <a:latin typeface="Calibri"/>
                <a:cs typeface="Calibri"/>
              </a:rPr>
              <a:t>Halophiles </a:t>
            </a:r>
            <a:r>
              <a:rPr sz="2800" spc="-20" dirty="0">
                <a:latin typeface="Calibri"/>
                <a:cs typeface="Calibri"/>
              </a:rPr>
              <a:t>are found </a:t>
            </a:r>
            <a:r>
              <a:rPr sz="2800" spc="-5" dirty="0">
                <a:latin typeface="Calibri"/>
                <a:cs typeface="Calibri"/>
              </a:rPr>
              <a:t>in the </a:t>
            </a:r>
            <a:r>
              <a:rPr sz="2800" spc="-20" dirty="0">
                <a:latin typeface="Calibri"/>
                <a:cs typeface="Calibri"/>
              </a:rPr>
              <a:t>oceans/environments </a:t>
            </a:r>
            <a:r>
              <a:rPr sz="2800" spc="-15" dirty="0">
                <a:latin typeface="Calibri"/>
                <a:cs typeface="Calibri"/>
              </a:rPr>
              <a:t>where  </a:t>
            </a:r>
            <a:r>
              <a:rPr sz="2800" spc="-5" dirty="0">
                <a:latin typeface="Calibri"/>
                <a:cs typeface="Calibri"/>
              </a:rPr>
              <a:t>salt </a:t>
            </a:r>
            <a:r>
              <a:rPr sz="2800" spc="-15" dirty="0">
                <a:latin typeface="Calibri"/>
                <a:cs typeface="Calibri"/>
              </a:rPr>
              <a:t>concentration </a:t>
            </a:r>
            <a:r>
              <a:rPr sz="2800" spc="-5" dirty="0">
                <a:latin typeface="Calibri"/>
                <a:cs typeface="Calibri"/>
              </a:rPr>
              <a:t>is </a:t>
            </a:r>
            <a:r>
              <a:rPr sz="2800" b="1" spc="-20" dirty="0">
                <a:solidFill>
                  <a:srgbClr val="FF0000"/>
                </a:solidFill>
                <a:latin typeface="Calibri"/>
                <a:cs typeface="Calibri"/>
              </a:rPr>
              <a:t>always </a:t>
            </a:r>
            <a:r>
              <a:rPr sz="2800" b="1" spc="-5" dirty="0">
                <a:solidFill>
                  <a:srgbClr val="FF0000"/>
                </a:solidFill>
                <a:latin typeface="Calibri"/>
                <a:cs typeface="Calibri"/>
              </a:rPr>
              <a:t>high </a:t>
            </a:r>
            <a:r>
              <a:rPr sz="2800" spc="-5" dirty="0">
                <a:latin typeface="Calibri"/>
                <a:cs typeface="Calibri"/>
              </a:rPr>
              <a:t>(3.5% is </a:t>
            </a:r>
            <a:r>
              <a:rPr sz="2800" spc="-10" dirty="0">
                <a:latin typeface="Calibri"/>
                <a:cs typeface="Calibri"/>
              </a:rPr>
              <a:t>optimum </a:t>
            </a:r>
            <a:r>
              <a:rPr sz="2800" spc="-30" dirty="0">
                <a:latin typeface="Calibri"/>
                <a:cs typeface="Calibri"/>
              </a:rPr>
              <a:t>for  </a:t>
            </a:r>
            <a:r>
              <a:rPr sz="2800" spc="-5" dirty="0">
                <a:latin typeface="Calibri"/>
                <a:cs typeface="Calibri"/>
              </a:rPr>
              <a:t>their </a:t>
            </a:r>
            <a:r>
              <a:rPr sz="2800" spc="-15" dirty="0">
                <a:latin typeface="Calibri"/>
                <a:cs typeface="Calibri"/>
              </a:rPr>
              <a:t>growth </a:t>
            </a:r>
            <a:r>
              <a:rPr sz="2800" dirty="0">
                <a:latin typeface="Calibri"/>
                <a:cs typeface="Calibri"/>
              </a:rPr>
              <a:t>(eg</a:t>
            </a:r>
            <a:r>
              <a:rPr sz="2800" spc="20" dirty="0">
                <a:latin typeface="Calibri"/>
                <a:cs typeface="Calibri"/>
              </a:rPr>
              <a:t> </a:t>
            </a:r>
            <a:r>
              <a:rPr sz="2800" i="1" spc="-10" dirty="0">
                <a:latin typeface="Calibri"/>
                <a:cs typeface="Calibri"/>
              </a:rPr>
              <a:t>Halobacterium</a:t>
            </a:r>
            <a:r>
              <a:rPr sz="2800" spc="-10" dirty="0">
                <a:latin typeface="Calibri"/>
                <a:cs typeface="Calibri"/>
              </a:rPr>
              <a:t>)</a:t>
            </a:r>
            <a:endParaRPr sz="2800">
              <a:latin typeface="Calibri"/>
              <a:cs typeface="Calibri"/>
            </a:endParaRPr>
          </a:p>
          <a:p>
            <a:pPr marL="355600" marR="539750" indent="-343535">
              <a:lnSpc>
                <a:spcPct val="100000"/>
              </a:lnSpc>
              <a:spcBef>
                <a:spcPts val="675"/>
              </a:spcBef>
              <a:buFont typeface="Arial"/>
              <a:buChar char="•"/>
              <a:tabLst>
                <a:tab pos="355600" algn="l"/>
                <a:tab pos="356235" algn="l"/>
              </a:tabLst>
            </a:pPr>
            <a:r>
              <a:rPr sz="2800" spc="-10" dirty="0">
                <a:latin typeface="Calibri"/>
                <a:cs typeface="Calibri"/>
              </a:rPr>
              <a:t>Halophiles </a:t>
            </a:r>
            <a:r>
              <a:rPr sz="2800" spc="-15" dirty="0">
                <a:latin typeface="Calibri"/>
                <a:cs typeface="Calibri"/>
              </a:rPr>
              <a:t>maintain </a:t>
            </a:r>
            <a:r>
              <a:rPr sz="2800" spc="-5" dirty="0">
                <a:latin typeface="Calibri"/>
                <a:cs typeface="Calibri"/>
              </a:rPr>
              <a:t>an </a:t>
            </a:r>
            <a:r>
              <a:rPr sz="2800" spc="-10" dirty="0">
                <a:solidFill>
                  <a:srgbClr val="FF0000"/>
                </a:solidFill>
                <a:latin typeface="Calibri"/>
                <a:cs typeface="Calibri"/>
              </a:rPr>
              <a:t>internal </a:t>
            </a:r>
            <a:r>
              <a:rPr sz="2800" spc="-10" dirty="0">
                <a:latin typeface="Calibri"/>
                <a:cs typeface="Calibri"/>
              </a:rPr>
              <a:t>osmotic potential that  </a:t>
            </a:r>
            <a:r>
              <a:rPr sz="2800" spc="-5" dirty="0">
                <a:latin typeface="Calibri"/>
                <a:cs typeface="Calibri"/>
              </a:rPr>
              <a:t>equals their </a:t>
            </a:r>
            <a:r>
              <a:rPr sz="2800" b="1" spc="-20" dirty="0">
                <a:solidFill>
                  <a:srgbClr val="FF0000"/>
                </a:solidFill>
                <a:latin typeface="Calibri"/>
                <a:cs typeface="Calibri"/>
              </a:rPr>
              <a:t>external</a:t>
            </a:r>
            <a:r>
              <a:rPr sz="2800" b="1" spc="80" dirty="0">
                <a:solidFill>
                  <a:srgbClr val="FF0000"/>
                </a:solidFill>
                <a:latin typeface="Calibri"/>
                <a:cs typeface="Calibri"/>
              </a:rPr>
              <a:t> </a:t>
            </a:r>
            <a:r>
              <a:rPr sz="2800" spc="-20" dirty="0">
                <a:latin typeface="Calibri"/>
                <a:cs typeface="Calibri"/>
              </a:rPr>
              <a:t>environment.</a:t>
            </a:r>
            <a:endParaRPr sz="2800">
              <a:latin typeface="Calibri"/>
              <a:cs typeface="Calibri"/>
            </a:endParaRPr>
          </a:p>
          <a:p>
            <a:pPr marL="355600" marR="290830" indent="-343535">
              <a:lnSpc>
                <a:spcPct val="100000"/>
              </a:lnSpc>
              <a:spcBef>
                <a:spcPts val="670"/>
              </a:spcBef>
              <a:buFont typeface="Arial"/>
              <a:buChar char="•"/>
              <a:tabLst>
                <a:tab pos="355600" algn="l"/>
                <a:tab pos="356235" algn="l"/>
              </a:tabLst>
            </a:pPr>
            <a:r>
              <a:rPr sz="2800" spc="-10" dirty="0">
                <a:latin typeface="Calibri"/>
                <a:cs typeface="Calibri"/>
              </a:rPr>
              <a:t>Extreme halophiles </a:t>
            </a:r>
            <a:r>
              <a:rPr sz="2800" spc="-20" dirty="0">
                <a:latin typeface="Calibri"/>
                <a:cs typeface="Calibri"/>
              </a:rPr>
              <a:t>require </a:t>
            </a:r>
            <a:r>
              <a:rPr sz="2800" spc="-5" dirty="0">
                <a:latin typeface="Calibri"/>
                <a:cs typeface="Calibri"/>
              </a:rPr>
              <a:t>a </a:t>
            </a:r>
            <a:r>
              <a:rPr sz="2800" spc="-10" dirty="0">
                <a:latin typeface="Calibri"/>
                <a:cs typeface="Calibri"/>
              </a:rPr>
              <a:t>salt </a:t>
            </a:r>
            <a:r>
              <a:rPr sz="2800" spc="-15" dirty="0">
                <a:latin typeface="Calibri"/>
                <a:cs typeface="Calibri"/>
              </a:rPr>
              <a:t>concentration </a:t>
            </a:r>
            <a:r>
              <a:rPr sz="2800" spc="-5" dirty="0">
                <a:latin typeface="Calibri"/>
                <a:cs typeface="Calibri"/>
              </a:rPr>
              <a:t>of </a:t>
            </a:r>
            <a:r>
              <a:rPr sz="2800" b="1" spc="-5" dirty="0">
                <a:solidFill>
                  <a:srgbClr val="FF0000"/>
                </a:solidFill>
                <a:latin typeface="Calibri"/>
                <a:cs typeface="Calibri"/>
              </a:rPr>
              <a:t>20 </a:t>
            </a:r>
            <a:r>
              <a:rPr sz="2800" b="1" spc="-15" dirty="0">
                <a:solidFill>
                  <a:srgbClr val="FF0000"/>
                </a:solidFill>
                <a:latin typeface="Calibri"/>
                <a:cs typeface="Calibri"/>
              </a:rPr>
              <a:t>to  </a:t>
            </a:r>
            <a:r>
              <a:rPr sz="2800" b="1" spc="-10" dirty="0">
                <a:solidFill>
                  <a:srgbClr val="FF0000"/>
                </a:solidFill>
                <a:latin typeface="Calibri"/>
                <a:cs typeface="Calibri"/>
              </a:rPr>
              <a:t>30% </a:t>
            </a:r>
            <a:r>
              <a:rPr sz="2800" spc="-5" dirty="0">
                <a:latin typeface="Calibri"/>
                <a:cs typeface="Calibri"/>
              </a:rPr>
              <a:t>and </a:t>
            </a:r>
            <a:r>
              <a:rPr sz="2800" spc="-20" dirty="0">
                <a:latin typeface="Calibri"/>
                <a:cs typeface="Calibri"/>
              </a:rPr>
              <a:t>found </a:t>
            </a:r>
            <a:r>
              <a:rPr sz="2800" spc="-5" dirty="0">
                <a:latin typeface="Calibri"/>
                <a:cs typeface="Calibri"/>
              </a:rPr>
              <a:t>in the </a:t>
            </a:r>
            <a:r>
              <a:rPr sz="2800" spc="-10" dirty="0">
                <a:latin typeface="Calibri"/>
                <a:cs typeface="Calibri"/>
              </a:rPr>
              <a:t>Dead</a:t>
            </a:r>
            <a:r>
              <a:rPr sz="2800" spc="100" dirty="0">
                <a:latin typeface="Calibri"/>
                <a:cs typeface="Calibri"/>
              </a:rPr>
              <a:t> </a:t>
            </a:r>
            <a:r>
              <a:rPr sz="2800" spc="-10" dirty="0">
                <a:latin typeface="Calibri"/>
                <a:cs typeface="Calibri"/>
              </a:rPr>
              <a:t>Sea.</a:t>
            </a:r>
            <a:endParaRPr sz="28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3381247" y="240868"/>
            <a:ext cx="2026285" cy="574675"/>
          </a:xfrm>
          <a:prstGeom prst="rect">
            <a:avLst/>
          </a:prstGeom>
        </p:spPr>
        <p:txBody>
          <a:bodyPr vert="horz" wrap="square" lIns="0" tIns="12700" rIns="0" bIns="0" rtlCol="0">
            <a:spAutoFit/>
          </a:bodyPr>
          <a:lstStyle/>
          <a:p>
            <a:pPr marL="12700">
              <a:lnSpc>
                <a:spcPct val="100000"/>
              </a:lnSpc>
              <a:spcBef>
                <a:spcPts val="100"/>
              </a:spcBef>
            </a:pPr>
            <a:r>
              <a:rPr spc="-5" dirty="0"/>
              <a:t>Halophiles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3268" y="1216913"/>
            <a:ext cx="8253095" cy="2756535"/>
          </a:xfrm>
          <a:prstGeom prst="rect">
            <a:avLst/>
          </a:prstGeom>
        </p:spPr>
        <p:txBody>
          <a:bodyPr vert="horz" wrap="square" lIns="0" tIns="12065" rIns="0" bIns="0" rtlCol="0">
            <a:spAutoFit/>
          </a:bodyPr>
          <a:lstStyle/>
          <a:p>
            <a:pPr marL="268605" marR="102870" indent="-256540">
              <a:lnSpc>
                <a:spcPct val="100000"/>
              </a:lnSpc>
              <a:spcBef>
                <a:spcPts val="95"/>
              </a:spcBef>
              <a:buFont typeface="Wingdings 3"/>
              <a:buChar char=""/>
              <a:tabLst>
                <a:tab pos="269240" algn="l"/>
              </a:tabLst>
            </a:pPr>
            <a:r>
              <a:rPr sz="2800" spc="-20" dirty="0">
                <a:latin typeface="Calibri"/>
                <a:cs typeface="Calibri"/>
              </a:rPr>
              <a:t>Known to </a:t>
            </a:r>
            <a:r>
              <a:rPr sz="2800" spc="-10" dirty="0">
                <a:latin typeface="Calibri"/>
                <a:cs typeface="Calibri"/>
              </a:rPr>
              <a:t>actively transport </a:t>
            </a:r>
            <a:r>
              <a:rPr sz="2800" b="1" spc="-5" dirty="0">
                <a:solidFill>
                  <a:srgbClr val="FF0000"/>
                </a:solidFill>
                <a:latin typeface="Calibri"/>
                <a:cs typeface="Calibri"/>
              </a:rPr>
              <a:t>sodium out </a:t>
            </a:r>
            <a:r>
              <a:rPr sz="2800" spc="-5" dirty="0">
                <a:latin typeface="Calibri"/>
                <a:cs typeface="Calibri"/>
              </a:rPr>
              <a:t>of the cell and  </a:t>
            </a:r>
            <a:r>
              <a:rPr sz="2800" spc="-20" dirty="0">
                <a:latin typeface="Calibri"/>
                <a:cs typeface="Calibri"/>
              </a:rPr>
              <a:t>concentrate </a:t>
            </a:r>
            <a:r>
              <a:rPr sz="2800" b="1" spc="-10" dirty="0">
                <a:solidFill>
                  <a:srgbClr val="FF0000"/>
                </a:solidFill>
                <a:latin typeface="Calibri"/>
                <a:cs typeface="Calibri"/>
              </a:rPr>
              <a:t>potassium </a:t>
            </a:r>
            <a:r>
              <a:rPr sz="2800" b="1" spc="-5" dirty="0">
                <a:solidFill>
                  <a:srgbClr val="FF0000"/>
                </a:solidFill>
                <a:latin typeface="Calibri"/>
                <a:cs typeface="Calibri"/>
              </a:rPr>
              <a:t>ions inside</a:t>
            </a:r>
            <a:r>
              <a:rPr sz="2800" b="1" spc="55" dirty="0">
                <a:solidFill>
                  <a:srgbClr val="FF0000"/>
                </a:solidFill>
                <a:latin typeface="Calibri"/>
                <a:cs typeface="Calibri"/>
              </a:rPr>
              <a:t> </a:t>
            </a:r>
            <a:r>
              <a:rPr sz="2800" spc="-5" dirty="0">
                <a:latin typeface="Calibri"/>
                <a:cs typeface="Calibri"/>
              </a:rPr>
              <a:t>them</a:t>
            </a:r>
            <a:endParaRPr sz="2800">
              <a:latin typeface="Calibri"/>
              <a:cs typeface="Calibri"/>
            </a:endParaRPr>
          </a:p>
          <a:p>
            <a:pPr marL="268605" marR="596900" indent="-256540">
              <a:lnSpc>
                <a:spcPct val="100000"/>
              </a:lnSpc>
              <a:spcBef>
                <a:spcPts val="675"/>
              </a:spcBef>
              <a:buFont typeface="Wingdings 3"/>
              <a:buChar char=""/>
              <a:tabLst>
                <a:tab pos="269240" algn="l"/>
              </a:tabLst>
            </a:pPr>
            <a:r>
              <a:rPr sz="2800" spc="-10" dirty="0">
                <a:latin typeface="Calibri"/>
                <a:cs typeface="Calibri"/>
              </a:rPr>
              <a:t>Cells need sodium </a:t>
            </a:r>
            <a:r>
              <a:rPr sz="2800" spc="-20" dirty="0">
                <a:latin typeface="Calibri"/>
                <a:cs typeface="Calibri"/>
              </a:rPr>
              <a:t>to </a:t>
            </a:r>
            <a:r>
              <a:rPr sz="2800" spc="-15" dirty="0">
                <a:latin typeface="Calibri"/>
                <a:cs typeface="Calibri"/>
              </a:rPr>
              <a:t>maintain </a:t>
            </a:r>
            <a:r>
              <a:rPr sz="2800" spc="-5" dirty="0">
                <a:latin typeface="Calibri"/>
                <a:cs typeface="Calibri"/>
              </a:rPr>
              <a:t>a </a:t>
            </a:r>
            <a:r>
              <a:rPr sz="2800" spc="-10" dirty="0">
                <a:latin typeface="Calibri"/>
                <a:cs typeface="Calibri"/>
              </a:rPr>
              <a:t>high </a:t>
            </a:r>
            <a:r>
              <a:rPr sz="2800" spc="-15" dirty="0">
                <a:latin typeface="Calibri"/>
                <a:cs typeface="Calibri"/>
              </a:rPr>
              <a:t>intracellular  </a:t>
            </a:r>
            <a:r>
              <a:rPr sz="2800" spc="-10" dirty="0">
                <a:latin typeface="Calibri"/>
                <a:cs typeface="Calibri"/>
              </a:rPr>
              <a:t>potassium </a:t>
            </a:r>
            <a:r>
              <a:rPr sz="2800" spc="-15" dirty="0">
                <a:latin typeface="Calibri"/>
                <a:cs typeface="Calibri"/>
              </a:rPr>
              <a:t>concentration </a:t>
            </a:r>
            <a:r>
              <a:rPr sz="2800" spc="-5" dirty="0">
                <a:latin typeface="Calibri"/>
                <a:cs typeface="Calibri"/>
              </a:rPr>
              <a:t>so </a:t>
            </a:r>
            <a:r>
              <a:rPr sz="2800" spc="-10" dirty="0">
                <a:latin typeface="Calibri"/>
                <a:cs typeface="Calibri"/>
              </a:rPr>
              <a:t>that </a:t>
            </a:r>
            <a:r>
              <a:rPr sz="2800" spc="-5" dirty="0">
                <a:latin typeface="Calibri"/>
                <a:cs typeface="Calibri"/>
              </a:rPr>
              <a:t>their </a:t>
            </a:r>
            <a:r>
              <a:rPr sz="2800" b="1" spc="-10" dirty="0">
                <a:solidFill>
                  <a:srgbClr val="FF0000"/>
                </a:solidFill>
                <a:latin typeface="Calibri"/>
                <a:cs typeface="Calibri"/>
              </a:rPr>
              <a:t>enzymes </a:t>
            </a:r>
            <a:r>
              <a:rPr sz="2800" spc="-5" dirty="0">
                <a:latin typeface="Calibri"/>
                <a:cs typeface="Calibri"/>
              </a:rPr>
              <a:t>will  function.</a:t>
            </a:r>
            <a:endParaRPr sz="2800">
              <a:latin typeface="Calibri"/>
              <a:cs typeface="Calibri"/>
            </a:endParaRPr>
          </a:p>
          <a:p>
            <a:pPr marL="268605" indent="-256540">
              <a:lnSpc>
                <a:spcPct val="100000"/>
              </a:lnSpc>
              <a:spcBef>
                <a:spcPts val="670"/>
              </a:spcBef>
              <a:buFont typeface="Wingdings 3"/>
              <a:buChar char=""/>
              <a:tabLst>
                <a:tab pos="269240" algn="l"/>
              </a:tabLst>
            </a:pPr>
            <a:r>
              <a:rPr sz="2800" spc="-5" dirty="0">
                <a:solidFill>
                  <a:srgbClr val="FF0000"/>
                </a:solidFill>
                <a:latin typeface="Calibri"/>
                <a:cs typeface="Calibri"/>
              </a:rPr>
              <a:t>Need </a:t>
            </a:r>
            <a:r>
              <a:rPr sz="2800" spc="-10" dirty="0">
                <a:solidFill>
                  <a:srgbClr val="FF0000"/>
                </a:solidFill>
                <a:latin typeface="Calibri"/>
                <a:cs typeface="Calibri"/>
              </a:rPr>
              <a:t>sodium </a:t>
            </a:r>
            <a:r>
              <a:rPr sz="2800" spc="-20" dirty="0">
                <a:solidFill>
                  <a:srgbClr val="FF0000"/>
                </a:solidFill>
                <a:latin typeface="Calibri"/>
                <a:cs typeface="Calibri"/>
              </a:rPr>
              <a:t>to </a:t>
            </a:r>
            <a:r>
              <a:rPr sz="2800" spc="-15" dirty="0">
                <a:solidFill>
                  <a:srgbClr val="FF0000"/>
                </a:solidFill>
                <a:latin typeface="Calibri"/>
                <a:cs typeface="Calibri"/>
              </a:rPr>
              <a:t>maintain </a:t>
            </a:r>
            <a:r>
              <a:rPr sz="2800" spc="-5" dirty="0">
                <a:solidFill>
                  <a:srgbClr val="FF0000"/>
                </a:solidFill>
                <a:latin typeface="Calibri"/>
                <a:cs typeface="Calibri"/>
              </a:rPr>
              <a:t>the </a:t>
            </a:r>
            <a:r>
              <a:rPr sz="2800" spc="-10" dirty="0">
                <a:solidFill>
                  <a:srgbClr val="FF0000"/>
                </a:solidFill>
                <a:latin typeface="Calibri"/>
                <a:cs typeface="Calibri"/>
              </a:rPr>
              <a:t>integrity </a:t>
            </a:r>
            <a:r>
              <a:rPr sz="2800" spc="-5" dirty="0">
                <a:solidFill>
                  <a:srgbClr val="FF0000"/>
                </a:solidFill>
                <a:latin typeface="Calibri"/>
                <a:cs typeface="Calibri"/>
              </a:rPr>
              <a:t>of their cell</a:t>
            </a:r>
            <a:r>
              <a:rPr sz="2800" spc="120" dirty="0">
                <a:solidFill>
                  <a:srgbClr val="FF0000"/>
                </a:solidFill>
                <a:latin typeface="Calibri"/>
                <a:cs typeface="Calibri"/>
              </a:rPr>
              <a:t> </a:t>
            </a:r>
            <a:r>
              <a:rPr sz="2800" spc="-10" dirty="0">
                <a:solidFill>
                  <a:srgbClr val="FF0000"/>
                </a:solidFill>
                <a:latin typeface="Calibri"/>
                <a:cs typeface="Calibri"/>
              </a:rPr>
              <a:t>wall.</a:t>
            </a:r>
            <a:endParaRPr sz="28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36108" y="304800"/>
            <a:ext cx="3251199" cy="2438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47927" y="277368"/>
            <a:ext cx="3156204" cy="19065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13359" y="3069335"/>
            <a:ext cx="4713732" cy="264414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863333" y="4665345"/>
            <a:ext cx="157670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libri"/>
                <a:cs typeface="Calibri"/>
              </a:rPr>
              <a:t>Halophiles</a:t>
            </a:r>
            <a:endParaRPr sz="2800">
              <a:latin typeface="Calibri"/>
              <a:cs typeface="Calibri"/>
            </a:endParaRP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89966" y="3377310"/>
            <a:ext cx="90805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Dead</a:t>
            </a:r>
            <a:r>
              <a:rPr sz="1800" b="1" spc="-95" dirty="0">
                <a:latin typeface="Calibri"/>
                <a:cs typeface="Calibri"/>
              </a:rPr>
              <a:t> </a:t>
            </a:r>
            <a:r>
              <a:rPr sz="1800" b="1" dirty="0">
                <a:latin typeface="Calibri"/>
                <a:cs typeface="Calibri"/>
              </a:rPr>
              <a:t>Sea</a:t>
            </a:r>
            <a:endParaRPr sz="1800">
              <a:latin typeface="Calibri"/>
              <a:cs typeface="Calibri"/>
            </a:endParaRPr>
          </a:p>
        </p:txBody>
      </p:sp>
      <p:sp>
        <p:nvSpPr>
          <p:cNvPr id="7" name="object 7"/>
          <p:cNvSpPr txBox="1"/>
          <p:nvPr/>
        </p:nvSpPr>
        <p:spPr>
          <a:xfrm>
            <a:off x="6101841" y="2735707"/>
            <a:ext cx="2160905" cy="574675"/>
          </a:xfrm>
          <a:prstGeom prst="rect">
            <a:avLst/>
          </a:prstGeom>
        </p:spPr>
        <p:txBody>
          <a:bodyPr vert="horz" wrap="square" lIns="0" tIns="12700" rIns="0" bIns="0" rtlCol="0">
            <a:spAutoFit/>
          </a:bodyPr>
          <a:lstStyle/>
          <a:p>
            <a:pPr algn="ctr">
              <a:lnSpc>
                <a:spcPct val="100000"/>
              </a:lnSpc>
              <a:spcBef>
                <a:spcPts val="100"/>
              </a:spcBef>
            </a:pPr>
            <a:r>
              <a:rPr sz="1800" b="1" spc="-10" dirty="0">
                <a:latin typeface="Calibri"/>
                <a:cs typeface="Calibri"/>
              </a:rPr>
              <a:t>Great </a:t>
            </a:r>
            <a:r>
              <a:rPr sz="1800" b="1" dirty="0">
                <a:latin typeface="Calibri"/>
                <a:cs typeface="Calibri"/>
              </a:rPr>
              <a:t>Salt </a:t>
            </a:r>
            <a:r>
              <a:rPr sz="1800" b="1" spc="-15" dirty="0">
                <a:latin typeface="Calibri"/>
                <a:cs typeface="Calibri"/>
              </a:rPr>
              <a:t>Lake</a:t>
            </a:r>
            <a:r>
              <a:rPr sz="1800" b="1" spc="-65" dirty="0">
                <a:latin typeface="Calibri"/>
                <a:cs typeface="Calibri"/>
              </a:rPr>
              <a:t> </a:t>
            </a:r>
            <a:r>
              <a:rPr sz="1800" b="1" spc="-10" dirty="0">
                <a:latin typeface="Calibri"/>
                <a:cs typeface="Calibri"/>
              </a:rPr>
              <a:t>coastal</a:t>
            </a:r>
            <a:endParaRPr sz="1800">
              <a:latin typeface="Calibri"/>
              <a:cs typeface="Calibri"/>
            </a:endParaRPr>
          </a:p>
          <a:p>
            <a:pPr algn="ctr">
              <a:lnSpc>
                <a:spcPct val="100000"/>
              </a:lnSpc>
            </a:pPr>
            <a:r>
              <a:rPr sz="1800" b="1" dirty="0">
                <a:latin typeface="Calibri"/>
                <a:cs typeface="Calibri"/>
              </a:rPr>
              <a:t>splash</a:t>
            </a:r>
            <a:r>
              <a:rPr sz="1800" b="1" spc="-45" dirty="0">
                <a:latin typeface="Calibri"/>
                <a:cs typeface="Calibri"/>
              </a:rPr>
              <a:t> </a:t>
            </a:r>
            <a:r>
              <a:rPr sz="1800" b="1" spc="-10" dirty="0">
                <a:latin typeface="Calibri"/>
                <a:cs typeface="Calibri"/>
              </a:rPr>
              <a:t>zones</a:t>
            </a:r>
            <a:endParaRPr sz="1800">
              <a:latin typeface="Calibri"/>
              <a:cs typeface="Calibri"/>
            </a:endParaRPr>
          </a:p>
        </p:txBody>
      </p:sp>
      <p:sp>
        <p:nvSpPr>
          <p:cNvPr id="8" name="object 8"/>
          <p:cNvSpPr txBox="1"/>
          <p:nvPr/>
        </p:nvSpPr>
        <p:spPr>
          <a:xfrm>
            <a:off x="1617725" y="2278507"/>
            <a:ext cx="248158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Solar </a:t>
            </a:r>
            <a:r>
              <a:rPr sz="1800" b="1" spc="-5" dirty="0">
                <a:latin typeface="Calibri"/>
                <a:cs typeface="Calibri"/>
              </a:rPr>
              <a:t>salterns Owens</a:t>
            </a:r>
            <a:r>
              <a:rPr sz="1800" b="1" spc="-155" dirty="0">
                <a:latin typeface="Calibri"/>
                <a:cs typeface="Calibri"/>
              </a:rPr>
              <a:t> </a:t>
            </a:r>
            <a:r>
              <a:rPr sz="1800" b="1" spc="-15" dirty="0">
                <a:latin typeface="Calibri"/>
                <a:cs typeface="Calibri"/>
              </a:rPr>
              <a:t>Lake</a:t>
            </a:r>
            <a:endParaRPr sz="18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347720" y="225628"/>
            <a:ext cx="2811780" cy="574675"/>
          </a:xfrm>
          <a:prstGeom prst="rect">
            <a:avLst/>
          </a:prstGeom>
        </p:spPr>
        <p:txBody>
          <a:bodyPr vert="horz" wrap="square" lIns="0" tIns="12700" rIns="0" bIns="0" rtlCol="0">
            <a:spAutoFit/>
          </a:bodyPr>
          <a:lstStyle/>
          <a:p>
            <a:pPr marL="12700">
              <a:lnSpc>
                <a:spcPct val="100000"/>
              </a:lnSpc>
              <a:spcBef>
                <a:spcPts val="100"/>
              </a:spcBef>
            </a:pPr>
            <a:r>
              <a:rPr dirty="0"/>
              <a:t>Solar</a:t>
            </a:r>
            <a:r>
              <a:rPr spc="-85" dirty="0"/>
              <a:t> </a:t>
            </a:r>
            <a:r>
              <a:rPr spc="-15" dirty="0"/>
              <a:t>radiation</a:t>
            </a:r>
          </a:p>
        </p:txBody>
      </p:sp>
      <p:sp>
        <p:nvSpPr>
          <p:cNvPr id="6" name="object 6"/>
          <p:cNvSpPr/>
          <p:nvPr/>
        </p:nvSpPr>
        <p:spPr>
          <a:xfrm>
            <a:off x="4098035" y="1136903"/>
            <a:ext cx="4546353" cy="4177284"/>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41198" y="3968622"/>
            <a:ext cx="1878330" cy="635635"/>
          </a:xfrm>
          <a:prstGeom prst="rect">
            <a:avLst/>
          </a:prstGeom>
        </p:spPr>
        <p:txBody>
          <a:bodyPr vert="horz" wrap="square" lIns="0" tIns="12700" rIns="0" bIns="0" rtlCol="0">
            <a:spAutoFit/>
          </a:bodyPr>
          <a:lstStyle/>
          <a:p>
            <a:pPr marL="12700">
              <a:lnSpc>
                <a:spcPct val="100000"/>
              </a:lnSpc>
              <a:spcBef>
                <a:spcPts val="100"/>
              </a:spcBef>
              <a:tabLst>
                <a:tab pos="927100" algn="l"/>
              </a:tabLst>
            </a:pPr>
            <a:r>
              <a:rPr sz="2000" b="1" spc="-10" dirty="0">
                <a:latin typeface="Calibri"/>
                <a:cs typeface="Calibri"/>
              </a:rPr>
              <a:t>UVC	(far</a:t>
            </a:r>
            <a:r>
              <a:rPr sz="2000" b="1" spc="-25" dirty="0">
                <a:latin typeface="Calibri"/>
                <a:cs typeface="Calibri"/>
              </a:rPr>
              <a:t> </a:t>
            </a:r>
            <a:r>
              <a:rPr sz="2000" b="1" dirty="0">
                <a:latin typeface="Calibri"/>
                <a:cs typeface="Calibri"/>
              </a:rPr>
              <a:t>UV)</a:t>
            </a:r>
            <a:endParaRPr sz="2000">
              <a:latin typeface="Calibri"/>
              <a:cs typeface="Calibri"/>
            </a:endParaRPr>
          </a:p>
          <a:p>
            <a:pPr marL="12700">
              <a:lnSpc>
                <a:spcPct val="100000"/>
              </a:lnSpc>
              <a:tabLst>
                <a:tab pos="927100" algn="l"/>
              </a:tabLst>
            </a:pPr>
            <a:r>
              <a:rPr sz="2000" b="1" dirty="0">
                <a:latin typeface="Calibri"/>
                <a:cs typeface="Calibri"/>
              </a:rPr>
              <a:t>UVB	(mid</a:t>
            </a:r>
            <a:r>
              <a:rPr sz="2000" b="1" spc="-85" dirty="0">
                <a:latin typeface="Calibri"/>
                <a:cs typeface="Calibri"/>
              </a:rPr>
              <a:t> </a:t>
            </a:r>
            <a:r>
              <a:rPr sz="2000" b="1" dirty="0">
                <a:latin typeface="Calibri"/>
                <a:cs typeface="Calibri"/>
              </a:rPr>
              <a:t>UV)</a:t>
            </a:r>
            <a:endParaRPr sz="2000">
              <a:latin typeface="Calibri"/>
              <a:cs typeface="Calibri"/>
            </a:endParaRPr>
          </a:p>
        </p:txBody>
      </p:sp>
      <p:sp>
        <p:nvSpPr>
          <p:cNvPr id="12" name="object 12"/>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13" name="object 13"/>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8" name="object 8"/>
          <p:cNvSpPr txBox="1"/>
          <p:nvPr/>
        </p:nvSpPr>
        <p:spPr>
          <a:xfrm>
            <a:off x="2527554" y="3968622"/>
            <a:ext cx="1223010" cy="635635"/>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20</a:t>
            </a:r>
            <a:r>
              <a:rPr sz="2000" b="1" spc="5" dirty="0">
                <a:latin typeface="Calibri"/>
                <a:cs typeface="Calibri"/>
              </a:rPr>
              <a:t>0</a:t>
            </a:r>
            <a:r>
              <a:rPr sz="2000" b="1" spc="-5" dirty="0">
                <a:latin typeface="Calibri"/>
                <a:cs typeface="Calibri"/>
              </a:rPr>
              <a:t>-</a:t>
            </a:r>
            <a:r>
              <a:rPr sz="2000" b="1" dirty="0">
                <a:latin typeface="Calibri"/>
                <a:cs typeface="Calibri"/>
              </a:rPr>
              <a:t>2</a:t>
            </a:r>
            <a:r>
              <a:rPr sz="2000" b="1" spc="5" dirty="0">
                <a:latin typeface="Calibri"/>
                <a:cs typeface="Calibri"/>
              </a:rPr>
              <a:t>8</a:t>
            </a:r>
            <a:r>
              <a:rPr sz="2000" b="1" spc="-10" dirty="0">
                <a:latin typeface="Calibri"/>
                <a:cs typeface="Calibri"/>
              </a:rPr>
              <a:t>0</a:t>
            </a:r>
            <a:r>
              <a:rPr sz="2000" b="1" dirty="0">
                <a:latin typeface="Calibri"/>
                <a:cs typeface="Calibri"/>
              </a:rPr>
              <a:t>nm</a:t>
            </a:r>
            <a:endParaRPr sz="2000">
              <a:latin typeface="Calibri"/>
              <a:cs typeface="Calibri"/>
            </a:endParaRPr>
          </a:p>
          <a:p>
            <a:pPr marL="12700">
              <a:lnSpc>
                <a:spcPct val="100000"/>
              </a:lnSpc>
            </a:pPr>
            <a:r>
              <a:rPr sz="2000" b="1" dirty="0">
                <a:latin typeface="Calibri"/>
                <a:cs typeface="Calibri"/>
              </a:rPr>
              <a:t>28</a:t>
            </a:r>
            <a:r>
              <a:rPr sz="2000" b="1" spc="5" dirty="0">
                <a:latin typeface="Calibri"/>
                <a:cs typeface="Calibri"/>
              </a:rPr>
              <a:t>0</a:t>
            </a:r>
            <a:r>
              <a:rPr sz="2000" b="1" spc="-5" dirty="0">
                <a:latin typeface="Calibri"/>
                <a:cs typeface="Calibri"/>
              </a:rPr>
              <a:t>-</a:t>
            </a:r>
            <a:r>
              <a:rPr sz="2000" b="1" dirty="0">
                <a:latin typeface="Calibri"/>
                <a:cs typeface="Calibri"/>
              </a:rPr>
              <a:t>3</a:t>
            </a:r>
            <a:r>
              <a:rPr sz="2000" b="1" spc="5" dirty="0">
                <a:latin typeface="Calibri"/>
                <a:cs typeface="Calibri"/>
              </a:rPr>
              <a:t>2</a:t>
            </a:r>
            <a:r>
              <a:rPr sz="2000" b="1" spc="-10" dirty="0">
                <a:latin typeface="Calibri"/>
                <a:cs typeface="Calibri"/>
              </a:rPr>
              <a:t>0</a:t>
            </a:r>
            <a:r>
              <a:rPr sz="2000" b="1" dirty="0">
                <a:latin typeface="Calibri"/>
                <a:cs typeface="Calibri"/>
              </a:rPr>
              <a:t>nm</a:t>
            </a:r>
            <a:endParaRPr sz="2000">
              <a:latin typeface="Calibri"/>
              <a:cs typeface="Calibri"/>
            </a:endParaRPr>
          </a:p>
        </p:txBody>
      </p:sp>
      <p:sp>
        <p:nvSpPr>
          <p:cNvPr id="9" name="object 9"/>
          <p:cNvSpPr txBox="1"/>
          <p:nvPr/>
        </p:nvSpPr>
        <p:spPr>
          <a:xfrm>
            <a:off x="241198" y="4578222"/>
            <a:ext cx="1496695" cy="941069"/>
          </a:xfrm>
          <a:prstGeom prst="rect">
            <a:avLst/>
          </a:prstGeom>
        </p:spPr>
        <p:txBody>
          <a:bodyPr vert="horz" wrap="square" lIns="0" tIns="12700" rIns="0" bIns="0" rtlCol="0">
            <a:spAutoFit/>
          </a:bodyPr>
          <a:lstStyle/>
          <a:p>
            <a:pPr marL="12700" marR="5080">
              <a:lnSpc>
                <a:spcPct val="100000"/>
              </a:lnSpc>
              <a:spcBef>
                <a:spcPts val="100"/>
              </a:spcBef>
            </a:pPr>
            <a:r>
              <a:rPr sz="2000" b="1" spc="-15" dirty="0">
                <a:latin typeface="Calibri"/>
                <a:cs typeface="Calibri"/>
              </a:rPr>
              <a:t>UVA(near</a:t>
            </a:r>
            <a:r>
              <a:rPr sz="2000" b="1" spc="-70" dirty="0">
                <a:latin typeface="Calibri"/>
                <a:cs typeface="Calibri"/>
              </a:rPr>
              <a:t> </a:t>
            </a:r>
            <a:r>
              <a:rPr sz="2000" b="1" dirty="0">
                <a:latin typeface="Calibri"/>
                <a:cs typeface="Calibri"/>
              </a:rPr>
              <a:t>UV)  VISIBLE  INFRA-RED</a:t>
            </a:r>
            <a:endParaRPr sz="2000">
              <a:latin typeface="Calibri"/>
              <a:cs typeface="Calibri"/>
            </a:endParaRPr>
          </a:p>
        </p:txBody>
      </p:sp>
      <p:sp>
        <p:nvSpPr>
          <p:cNvPr id="10" name="object 10"/>
          <p:cNvSpPr txBox="1"/>
          <p:nvPr/>
        </p:nvSpPr>
        <p:spPr>
          <a:xfrm>
            <a:off x="2070354" y="4578222"/>
            <a:ext cx="1681480" cy="941069"/>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320-400nm</a:t>
            </a:r>
            <a:endParaRPr sz="2000">
              <a:latin typeface="Calibri"/>
              <a:cs typeface="Calibri"/>
            </a:endParaRPr>
          </a:p>
          <a:p>
            <a:pPr marL="469900">
              <a:lnSpc>
                <a:spcPct val="100000"/>
              </a:lnSpc>
            </a:pPr>
            <a:r>
              <a:rPr sz="2000" b="1" dirty="0">
                <a:latin typeface="Calibri"/>
                <a:cs typeface="Calibri"/>
              </a:rPr>
              <a:t>400-700nm</a:t>
            </a:r>
            <a:endParaRPr sz="2000">
              <a:latin typeface="Calibri"/>
              <a:cs typeface="Calibri"/>
            </a:endParaRPr>
          </a:p>
          <a:p>
            <a:pPr marL="469900">
              <a:lnSpc>
                <a:spcPct val="100000"/>
              </a:lnSpc>
              <a:spcBef>
                <a:spcPts val="5"/>
              </a:spcBef>
            </a:pPr>
            <a:r>
              <a:rPr sz="2000" b="1" dirty="0">
                <a:latin typeface="Calibri"/>
                <a:cs typeface="Calibri"/>
              </a:rPr>
              <a:t>&gt;700nm</a:t>
            </a:r>
            <a:endParaRPr sz="2000">
              <a:latin typeface="Calibri"/>
              <a:cs typeface="Calibri"/>
            </a:endParaRPr>
          </a:p>
        </p:txBody>
      </p:sp>
      <p:sp>
        <p:nvSpPr>
          <p:cNvPr id="11" name="object 11"/>
          <p:cNvSpPr txBox="1"/>
          <p:nvPr/>
        </p:nvSpPr>
        <p:spPr>
          <a:xfrm>
            <a:off x="241198" y="1348485"/>
            <a:ext cx="3569970" cy="1489075"/>
          </a:xfrm>
          <a:prstGeom prst="rect">
            <a:avLst/>
          </a:prstGeom>
        </p:spPr>
        <p:txBody>
          <a:bodyPr vert="horz" wrap="square" lIns="0" tIns="12700" rIns="0" bIns="0" rtlCol="0">
            <a:spAutoFit/>
          </a:bodyPr>
          <a:lstStyle/>
          <a:p>
            <a:pPr marL="12700" marR="5080">
              <a:lnSpc>
                <a:spcPct val="100000"/>
              </a:lnSpc>
              <a:spcBef>
                <a:spcPts val="100"/>
              </a:spcBef>
            </a:pPr>
            <a:r>
              <a:rPr sz="2400" b="1" spc="-5" dirty="0">
                <a:latin typeface="Calibri"/>
                <a:cs typeface="Calibri"/>
              </a:rPr>
              <a:t>Light </a:t>
            </a:r>
            <a:r>
              <a:rPr sz="2400" b="1" spc="-25" dirty="0">
                <a:latin typeface="Calibri"/>
                <a:cs typeface="Calibri"/>
              </a:rPr>
              <a:t>(UVA, </a:t>
            </a:r>
            <a:r>
              <a:rPr sz="2400" b="1" dirty="0">
                <a:latin typeface="Calibri"/>
                <a:cs typeface="Calibri"/>
              </a:rPr>
              <a:t>UVB and</a:t>
            </a:r>
            <a:r>
              <a:rPr sz="2400" b="1" spc="-70" dirty="0">
                <a:latin typeface="Calibri"/>
                <a:cs typeface="Calibri"/>
              </a:rPr>
              <a:t> </a:t>
            </a:r>
            <a:r>
              <a:rPr sz="2400" b="1" spc="-5" dirty="0">
                <a:latin typeface="Calibri"/>
                <a:cs typeface="Calibri"/>
              </a:rPr>
              <a:t>visible)  </a:t>
            </a:r>
            <a:r>
              <a:rPr sz="2400" b="1" dirty="0">
                <a:latin typeface="Calibri"/>
                <a:cs typeface="Calibri"/>
              </a:rPr>
              <a:t>is </a:t>
            </a:r>
            <a:r>
              <a:rPr sz="2400" b="1" spc="-5" dirty="0">
                <a:latin typeface="Calibri"/>
                <a:cs typeface="Calibri"/>
              </a:rPr>
              <a:t>the major </a:t>
            </a:r>
            <a:r>
              <a:rPr sz="2400" b="1" spc="-5" dirty="0">
                <a:solidFill>
                  <a:srgbClr val="FF0000"/>
                </a:solidFill>
                <a:latin typeface="Calibri"/>
                <a:cs typeface="Calibri"/>
              </a:rPr>
              <a:t>biocide </a:t>
            </a:r>
            <a:r>
              <a:rPr sz="2400" b="1" spc="-15" dirty="0">
                <a:latin typeface="Calibri"/>
                <a:cs typeface="Calibri"/>
              </a:rPr>
              <a:t>for  </a:t>
            </a:r>
            <a:r>
              <a:rPr sz="2400" b="1" spc="-10" dirty="0">
                <a:latin typeface="Calibri"/>
                <a:cs typeface="Calibri"/>
              </a:rPr>
              <a:t>pathogenic bacteria </a:t>
            </a:r>
            <a:r>
              <a:rPr sz="2400" b="1" dirty="0">
                <a:latin typeface="Calibri"/>
                <a:cs typeface="Calibri"/>
              </a:rPr>
              <a:t>and  </a:t>
            </a:r>
            <a:r>
              <a:rPr sz="2400" b="1" spc="-5" dirty="0">
                <a:latin typeface="Calibri"/>
                <a:cs typeface="Calibri"/>
              </a:rPr>
              <a:t>viruses </a:t>
            </a:r>
            <a:r>
              <a:rPr sz="2400" b="1" dirty="0">
                <a:latin typeface="Calibri"/>
                <a:cs typeface="Calibri"/>
              </a:rPr>
              <a:t>in </a:t>
            </a:r>
            <a:r>
              <a:rPr sz="2400" b="1" spc="-5" dirty="0">
                <a:latin typeface="Calibri"/>
                <a:cs typeface="Calibri"/>
              </a:rPr>
              <a:t>the</a:t>
            </a:r>
            <a:r>
              <a:rPr sz="2400" b="1" spc="-50" dirty="0">
                <a:latin typeface="Calibri"/>
                <a:cs typeface="Calibri"/>
              </a:rPr>
              <a:t> </a:t>
            </a:r>
            <a:r>
              <a:rPr sz="2400" b="1" spc="-10" dirty="0">
                <a:latin typeface="Calibri"/>
                <a:cs typeface="Calibri"/>
              </a:rPr>
              <a:t>environment</a:t>
            </a:r>
            <a:endParaRPr sz="24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611373" y="143383"/>
            <a:ext cx="3465829" cy="574040"/>
          </a:xfrm>
          <a:prstGeom prst="rect">
            <a:avLst/>
          </a:prstGeom>
        </p:spPr>
        <p:txBody>
          <a:bodyPr vert="horz" wrap="square" lIns="0" tIns="12700" rIns="0" bIns="0" rtlCol="0">
            <a:spAutoFit/>
          </a:bodyPr>
          <a:lstStyle/>
          <a:p>
            <a:pPr marL="12700">
              <a:lnSpc>
                <a:spcPct val="100000"/>
              </a:lnSpc>
              <a:spcBef>
                <a:spcPts val="100"/>
              </a:spcBef>
            </a:pPr>
            <a:r>
              <a:rPr spc="-5" dirty="0"/>
              <a:t>Radiation</a:t>
            </a:r>
            <a:r>
              <a:rPr spc="-65" dirty="0"/>
              <a:t> </a:t>
            </a:r>
            <a:r>
              <a:rPr spc="-10" dirty="0"/>
              <a:t>damage</a:t>
            </a:r>
          </a:p>
        </p:txBody>
      </p:sp>
      <p:sp>
        <p:nvSpPr>
          <p:cNvPr id="6" name="object 6"/>
          <p:cNvSpPr txBox="1"/>
          <p:nvPr/>
        </p:nvSpPr>
        <p:spPr>
          <a:xfrm>
            <a:off x="264668" y="778865"/>
            <a:ext cx="7839709" cy="3110865"/>
          </a:xfrm>
          <a:prstGeom prst="rect">
            <a:avLst/>
          </a:prstGeom>
        </p:spPr>
        <p:txBody>
          <a:bodyPr vert="horz" wrap="square" lIns="0" tIns="50800" rIns="0" bIns="0" rtlCol="0">
            <a:spAutoFit/>
          </a:bodyPr>
          <a:lstStyle/>
          <a:p>
            <a:pPr marL="268605" indent="-256540">
              <a:lnSpc>
                <a:spcPct val="100000"/>
              </a:lnSpc>
              <a:spcBef>
                <a:spcPts val="400"/>
              </a:spcBef>
              <a:buFont typeface="Wingdings 3"/>
              <a:buChar char=""/>
              <a:tabLst>
                <a:tab pos="269240" algn="l"/>
              </a:tabLst>
            </a:pPr>
            <a:r>
              <a:rPr sz="2600" spc="-10" dirty="0">
                <a:solidFill>
                  <a:srgbClr val="1F487C"/>
                </a:solidFill>
                <a:latin typeface="Calibri"/>
                <a:cs typeface="Calibri"/>
              </a:rPr>
              <a:t>Ultraviolet </a:t>
            </a:r>
            <a:r>
              <a:rPr sz="2600" spc="-5" dirty="0">
                <a:solidFill>
                  <a:srgbClr val="1F487C"/>
                </a:solidFill>
                <a:latin typeface="Calibri"/>
                <a:cs typeface="Calibri"/>
              </a:rPr>
              <a:t>(UV)</a:t>
            </a:r>
            <a:r>
              <a:rPr sz="2600" spc="-20" dirty="0">
                <a:solidFill>
                  <a:srgbClr val="1F487C"/>
                </a:solidFill>
                <a:latin typeface="Calibri"/>
                <a:cs typeface="Calibri"/>
              </a:rPr>
              <a:t> </a:t>
            </a:r>
            <a:r>
              <a:rPr sz="2600" spc="-10" dirty="0">
                <a:solidFill>
                  <a:srgbClr val="1F487C"/>
                </a:solidFill>
                <a:latin typeface="Calibri"/>
                <a:cs typeface="Calibri"/>
              </a:rPr>
              <a:t>radiation</a:t>
            </a:r>
            <a:endParaRPr sz="2600">
              <a:latin typeface="Calibri"/>
              <a:cs typeface="Calibri"/>
            </a:endParaRPr>
          </a:p>
          <a:p>
            <a:pPr marL="707390" lvl="1" indent="-457834">
              <a:lnSpc>
                <a:spcPct val="100000"/>
              </a:lnSpc>
              <a:spcBef>
                <a:spcPts val="300"/>
              </a:spcBef>
              <a:buFont typeface="Arial"/>
              <a:buChar char="–"/>
              <a:tabLst>
                <a:tab pos="707390" algn="l"/>
                <a:tab pos="708025" algn="l"/>
              </a:tabLst>
            </a:pPr>
            <a:r>
              <a:rPr sz="2600" spc="-10" dirty="0">
                <a:latin typeface="Calibri"/>
                <a:cs typeface="Calibri"/>
              </a:rPr>
              <a:t>UVC </a:t>
            </a:r>
            <a:r>
              <a:rPr sz="2600" dirty="0">
                <a:latin typeface="Calibri"/>
                <a:cs typeface="Calibri"/>
              </a:rPr>
              <a:t>and UVB </a:t>
            </a:r>
            <a:r>
              <a:rPr sz="2600" spc="-5" dirty="0">
                <a:latin typeface="Calibri"/>
                <a:cs typeface="Calibri"/>
              </a:rPr>
              <a:t>directly </a:t>
            </a:r>
            <a:r>
              <a:rPr sz="2600" dirty="0">
                <a:latin typeface="Calibri"/>
                <a:cs typeface="Calibri"/>
              </a:rPr>
              <a:t>adsorbed </a:t>
            </a:r>
            <a:r>
              <a:rPr sz="2600" spc="-10" dirty="0">
                <a:latin typeface="Calibri"/>
                <a:cs typeface="Calibri"/>
              </a:rPr>
              <a:t>by</a:t>
            </a:r>
            <a:r>
              <a:rPr sz="2600" spc="-85" dirty="0">
                <a:latin typeface="Calibri"/>
                <a:cs typeface="Calibri"/>
              </a:rPr>
              <a:t> </a:t>
            </a:r>
            <a:r>
              <a:rPr sz="2600" spc="-5" dirty="0">
                <a:latin typeface="Calibri"/>
                <a:cs typeface="Calibri"/>
              </a:rPr>
              <a:t>DNA</a:t>
            </a:r>
            <a:endParaRPr sz="2600">
              <a:latin typeface="Calibri"/>
              <a:cs typeface="Calibri"/>
            </a:endParaRPr>
          </a:p>
          <a:p>
            <a:pPr marL="707390" lvl="1" indent="-457834">
              <a:lnSpc>
                <a:spcPct val="100000"/>
              </a:lnSpc>
              <a:spcBef>
                <a:spcPts val="300"/>
              </a:spcBef>
              <a:buFont typeface="Arial"/>
              <a:buChar char="–"/>
              <a:tabLst>
                <a:tab pos="707390" algn="l"/>
                <a:tab pos="708025" algn="l"/>
              </a:tabLst>
            </a:pPr>
            <a:r>
              <a:rPr sz="2600" spc="-5" dirty="0">
                <a:latin typeface="Calibri"/>
                <a:cs typeface="Calibri"/>
              </a:rPr>
              <a:t>causes </a:t>
            </a:r>
            <a:r>
              <a:rPr sz="2600" spc="-10" dirty="0">
                <a:latin typeface="Calibri"/>
                <a:cs typeface="Calibri"/>
              </a:rPr>
              <a:t>formation </a:t>
            </a:r>
            <a:r>
              <a:rPr sz="2600" spc="-5" dirty="0">
                <a:latin typeface="Calibri"/>
                <a:cs typeface="Calibri"/>
              </a:rPr>
              <a:t>of thymine </a:t>
            </a:r>
            <a:r>
              <a:rPr sz="2600" spc="-10" dirty="0">
                <a:latin typeface="Calibri"/>
                <a:cs typeface="Calibri"/>
              </a:rPr>
              <a:t>dimers </a:t>
            </a:r>
            <a:r>
              <a:rPr sz="2600" dirty="0">
                <a:latin typeface="Calibri"/>
                <a:cs typeface="Calibri"/>
              </a:rPr>
              <a:t>in</a:t>
            </a:r>
            <a:r>
              <a:rPr sz="2600" spc="-50" dirty="0">
                <a:latin typeface="Calibri"/>
                <a:cs typeface="Calibri"/>
              </a:rPr>
              <a:t> </a:t>
            </a:r>
            <a:r>
              <a:rPr sz="2600" spc="-5" dirty="0">
                <a:latin typeface="Calibri"/>
                <a:cs typeface="Calibri"/>
              </a:rPr>
              <a:t>DNA</a:t>
            </a:r>
            <a:endParaRPr sz="2600">
              <a:latin typeface="Calibri"/>
              <a:cs typeface="Calibri"/>
            </a:endParaRPr>
          </a:p>
          <a:p>
            <a:pPr marL="707390" lvl="1" indent="-457834">
              <a:lnSpc>
                <a:spcPct val="100000"/>
              </a:lnSpc>
              <a:spcBef>
                <a:spcPts val="300"/>
              </a:spcBef>
              <a:buFont typeface="Arial"/>
              <a:buChar char="–"/>
              <a:tabLst>
                <a:tab pos="707390" algn="l"/>
                <a:tab pos="708025" algn="l"/>
              </a:tabLst>
            </a:pPr>
            <a:r>
              <a:rPr sz="2600" spc="-5" dirty="0">
                <a:latin typeface="Calibri"/>
                <a:cs typeface="Calibri"/>
              </a:rPr>
              <a:t>DNA </a:t>
            </a:r>
            <a:r>
              <a:rPr sz="2600" spc="-10" dirty="0">
                <a:latin typeface="Calibri"/>
                <a:cs typeface="Calibri"/>
              </a:rPr>
              <a:t>damage can </a:t>
            </a:r>
            <a:r>
              <a:rPr sz="2600" spc="-5" dirty="0">
                <a:latin typeface="Calibri"/>
                <a:cs typeface="Calibri"/>
              </a:rPr>
              <a:t>be </a:t>
            </a:r>
            <a:r>
              <a:rPr sz="2600" spc="-10" dirty="0">
                <a:latin typeface="Calibri"/>
                <a:cs typeface="Calibri"/>
              </a:rPr>
              <a:t>repaired by two</a:t>
            </a:r>
            <a:r>
              <a:rPr sz="2600" spc="-40" dirty="0">
                <a:latin typeface="Calibri"/>
                <a:cs typeface="Calibri"/>
              </a:rPr>
              <a:t> </a:t>
            </a:r>
            <a:r>
              <a:rPr sz="2600" dirty="0">
                <a:latin typeface="Calibri"/>
                <a:cs typeface="Calibri"/>
              </a:rPr>
              <a:t>mechanisms</a:t>
            </a:r>
            <a:endParaRPr sz="2600">
              <a:latin typeface="Calibri"/>
              <a:cs typeface="Calibri"/>
            </a:endParaRPr>
          </a:p>
          <a:p>
            <a:pPr marL="859790" lvl="2" indent="-327025">
              <a:lnSpc>
                <a:spcPct val="100000"/>
              </a:lnSpc>
              <a:spcBef>
                <a:spcPts val="625"/>
              </a:spcBef>
              <a:buAutoNum type="arabicPeriod"/>
              <a:tabLst>
                <a:tab pos="860425" algn="l"/>
              </a:tabLst>
            </a:pPr>
            <a:r>
              <a:rPr sz="2600" spc="-5" dirty="0">
                <a:solidFill>
                  <a:srgbClr val="FF0000"/>
                </a:solidFill>
                <a:latin typeface="Calibri"/>
                <a:cs typeface="Calibri"/>
              </a:rPr>
              <a:t>Photo </a:t>
            </a:r>
            <a:r>
              <a:rPr sz="2600" spc="-10" dirty="0">
                <a:solidFill>
                  <a:srgbClr val="FF0000"/>
                </a:solidFill>
                <a:latin typeface="Calibri"/>
                <a:cs typeface="Calibri"/>
              </a:rPr>
              <a:t>reactivation </a:t>
            </a:r>
            <a:r>
              <a:rPr sz="2600" dirty="0">
                <a:solidFill>
                  <a:srgbClr val="FF0000"/>
                </a:solidFill>
                <a:latin typeface="Calibri"/>
                <a:cs typeface="Calibri"/>
              </a:rPr>
              <a:t>– </a:t>
            </a:r>
            <a:r>
              <a:rPr sz="2600" spc="-15" dirty="0">
                <a:solidFill>
                  <a:srgbClr val="FF0000"/>
                </a:solidFill>
                <a:latin typeface="Calibri"/>
                <a:cs typeface="Calibri"/>
              </a:rPr>
              <a:t>dimers </a:t>
            </a:r>
            <a:r>
              <a:rPr sz="2600" spc="-5" dirty="0">
                <a:solidFill>
                  <a:srgbClr val="FF0000"/>
                </a:solidFill>
                <a:latin typeface="Calibri"/>
                <a:cs typeface="Calibri"/>
              </a:rPr>
              <a:t>split </a:t>
            </a:r>
            <a:r>
              <a:rPr sz="2600" dirty="0">
                <a:solidFill>
                  <a:srgbClr val="FF0000"/>
                </a:solidFill>
                <a:latin typeface="Calibri"/>
                <a:cs typeface="Calibri"/>
              </a:rPr>
              <a:t>in </a:t>
            </a:r>
            <a:r>
              <a:rPr sz="2600" spc="-5" dirty="0">
                <a:solidFill>
                  <a:srgbClr val="FF0000"/>
                </a:solidFill>
                <a:latin typeface="Calibri"/>
                <a:cs typeface="Calibri"/>
              </a:rPr>
              <a:t>presence of</a:t>
            </a:r>
            <a:r>
              <a:rPr sz="2600" spc="-55" dirty="0">
                <a:solidFill>
                  <a:srgbClr val="FF0000"/>
                </a:solidFill>
                <a:latin typeface="Calibri"/>
                <a:cs typeface="Calibri"/>
              </a:rPr>
              <a:t> </a:t>
            </a:r>
            <a:r>
              <a:rPr sz="2600" spc="-5" dirty="0">
                <a:solidFill>
                  <a:srgbClr val="FF0000"/>
                </a:solidFill>
                <a:latin typeface="Calibri"/>
                <a:cs typeface="Calibri"/>
              </a:rPr>
              <a:t>light</a:t>
            </a:r>
            <a:endParaRPr sz="2600">
              <a:latin typeface="Calibri"/>
              <a:cs typeface="Calibri"/>
            </a:endParaRPr>
          </a:p>
          <a:p>
            <a:pPr marL="817244" marR="254000" lvl="2" indent="-283845">
              <a:lnSpc>
                <a:spcPct val="100000"/>
              </a:lnSpc>
              <a:spcBef>
                <a:spcPts val="625"/>
              </a:spcBef>
              <a:buClr>
                <a:srgbClr val="1F487C"/>
              </a:buClr>
              <a:buFont typeface="Calibri"/>
              <a:buAutoNum type="arabicPeriod"/>
              <a:tabLst>
                <a:tab pos="860425" algn="l"/>
              </a:tabLst>
            </a:pPr>
            <a:r>
              <a:rPr dirty="0"/>
              <a:t>	</a:t>
            </a:r>
            <a:r>
              <a:rPr sz="2600" dirty="0">
                <a:solidFill>
                  <a:srgbClr val="1F487C"/>
                </a:solidFill>
                <a:latin typeface="Calibri"/>
                <a:cs typeface="Calibri"/>
              </a:rPr>
              <a:t>Dark </a:t>
            </a:r>
            <a:r>
              <a:rPr sz="2600" spc="-5" dirty="0">
                <a:solidFill>
                  <a:srgbClr val="1F487C"/>
                </a:solidFill>
                <a:latin typeface="Calibri"/>
                <a:cs typeface="Calibri"/>
              </a:rPr>
              <a:t>reactivation </a:t>
            </a:r>
            <a:r>
              <a:rPr sz="2600" dirty="0">
                <a:latin typeface="Calibri"/>
                <a:cs typeface="Calibri"/>
              </a:rPr>
              <a:t>– </a:t>
            </a:r>
            <a:r>
              <a:rPr sz="2600" spc="-10" dirty="0">
                <a:latin typeface="Calibri"/>
                <a:cs typeface="Calibri"/>
              </a:rPr>
              <a:t>dimers </a:t>
            </a:r>
            <a:r>
              <a:rPr sz="2600" spc="-15" dirty="0">
                <a:latin typeface="Calibri"/>
                <a:cs typeface="Calibri"/>
              </a:rPr>
              <a:t>excised </a:t>
            </a:r>
            <a:r>
              <a:rPr sz="2600" dirty="0">
                <a:latin typeface="Calibri"/>
                <a:cs typeface="Calibri"/>
              </a:rPr>
              <a:t>and </a:t>
            </a:r>
            <a:r>
              <a:rPr sz="2600" spc="-5" dirty="0">
                <a:latin typeface="Calibri"/>
                <a:cs typeface="Calibri"/>
              </a:rPr>
              <a:t>replaced</a:t>
            </a:r>
            <a:r>
              <a:rPr sz="2600" spc="-135" dirty="0">
                <a:latin typeface="Calibri"/>
                <a:cs typeface="Calibri"/>
              </a:rPr>
              <a:t> </a:t>
            </a:r>
            <a:r>
              <a:rPr sz="2600" dirty="0">
                <a:latin typeface="Calibri"/>
                <a:cs typeface="Calibri"/>
              </a:rPr>
              <a:t>in  </a:t>
            </a:r>
            <a:r>
              <a:rPr sz="2600" spc="-5" dirty="0">
                <a:latin typeface="Calibri"/>
                <a:cs typeface="Calibri"/>
              </a:rPr>
              <a:t>absence of</a:t>
            </a:r>
            <a:r>
              <a:rPr sz="2600" spc="-40" dirty="0">
                <a:latin typeface="Calibri"/>
                <a:cs typeface="Calibri"/>
              </a:rPr>
              <a:t> </a:t>
            </a:r>
            <a:r>
              <a:rPr sz="2600" spc="-5" dirty="0">
                <a:latin typeface="Calibri"/>
                <a:cs typeface="Calibri"/>
              </a:rPr>
              <a:t>light</a:t>
            </a:r>
            <a:endParaRPr sz="2600">
              <a:latin typeface="Calibri"/>
              <a:cs typeface="Calibri"/>
            </a:endParaRPr>
          </a:p>
        </p:txBody>
      </p:sp>
      <p:sp>
        <p:nvSpPr>
          <p:cNvPr id="7" name="object 7"/>
          <p:cNvSpPr/>
          <p:nvPr/>
        </p:nvSpPr>
        <p:spPr>
          <a:xfrm>
            <a:off x="3474720" y="3657157"/>
            <a:ext cx="4322064" cy="218433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253365" marR="5080">
              <a:lnSpc>
                <a:spcPct val="100000"/>
              </a:lnSpc>
              <a:spcBef>
                <a:spcPts val="105"/>
              </a:spcBef>
            </a:pPr>
            <a:r>
              <a:rPr spc="-5" dirty="0"/>
              <a:t>Visible light </a:t>
            </a:r>
            <a:r>
              <a:rPr dirty="0"/>
              <a:t>and </a:t>
            </a:r>
            <a:r>
              <a:rPr spc="-30" dirty="0"/>
              <a:t>UVA: </a:t>
            </a:r>
            <a:r>
              <a:rPr spc="-5" dirty="0"/>
              <a:t>Aerobic metabolism </a:t>
            </a:r>
            <a:r>
              <a:rPr dirty="0"/>
              <a:t>and  </a:t>
            </a:r>
            <a:r>
              <a:rPr spc="-5" dirty="0"/>
              <a:t>photosensitising </a:t>
            </a:r>
            <a:r>
              <a:rPr dirty="0"/>
              <a:t>molecules </a:t>
            </a:r>
            <a:r>
              <a:rPr spc="-10" dirty="0"/>
              <a:t>produce free radicals  </a:t>
            </a:r>
            <a:r>
              <a:rPr dirty="0"/>
              <a:t>which </a:t>
            </a:r>
            <a:r>
              <a:rPr spc="-10" dirty="0"/>
              <a:t>damage </a:t>
            </a:r>
            <a:r>
              <a:rPr spc="5" dirty="0"/>
              <a:t>DNA, RNA, </a:t>
            </a:r>
            <a:r>
              <a:rPr dirty="0"/>
              <a:t>and cell </a:t>
            </a:r>
            <a:r>
              <a:rPr spc="-10" dirty="0"/>
              <a:t>membranes</a:t>
            </a:r>
            <a:r>
              <a:rPr spc="-114" dirty="0"/>
              <a:t> </a:t>
            </a:r>
            <a:r>
              <a:rPr spc="-20" dirty="0"/>
              <a:t>(fatty  </a:t>
            </a:r>
            <a:r>
              <a:rPr dirty="0"/>
              <a:t>acids, </a:t>
            </a:r>
            <a:r>
              <a:rPr spc="-10" dirty="0"/>
              <a:t>membrane </a:t>
            </a:r>
            <a:r>
              <a:rPr spc="-5" dirty="0"/>
              <a:t>transport) </a:t>
            </a:r>
            <a:r>
              <a:rPr spc="-10" dirty="0"/>
              <a:t>throughout </a:t>
            </a:r>
            <a:r>
              <a:rPr dirty="0"/>
              <a:t>the</a:t>
            </a:r>
            <a:r>
              <a:rPr spc="-55" dirty="0"/>
              <a:t> </a:t>
            </a:r>
            <a:r>
              <a:rPr dirty="0"/>
              <a:t>cell</a:t>
            </a:r>
          </a:p>
        </p:txBody>
      </p:sp>
      <p:sp>
        <p:nvSpPr>
          <p:cNvPr id="4" name="object 4"/>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3" name="object 3"/>
          <p:cNvSpPr txBox="1">
            <a:spLocks noGrp="1"/>
          </p:cNvSpPr>
          <p:nvPr>
            <p:ph type="subTitle" idx="4"/>
          </p:nvPr>
        </p:nvSpPr>
        <p:spPr>
          <a:prstGeom prst="rect">
            <a:avLst/>
          </a:prstGeom>
        </p:spPr>
        <p:txBody>
          <a:bodyPr vert="horz" wrap="square" lIns="0" tIns="12065" rIns="0" bIns="0" rtlCol="0">
            <a:spAutoFit/>
          </a:bodyPr>
          <a:lstStyle/>
          <a:p>
            <a:pPr marL="20320" marR="5080">
              <a:lnSpc>
                <a:spcPct val="100000"/>
              </a:lnSpc>
              <a:spcBef>
                <a:spcPts val="95"/>
              </a:spcBef>
            </a:pPr>
            <a:r>
              <a:rPr b="1" spc="-10" dirty="0">
                <a:latin typeface="Calibri"/>
                <a:cs typeface="Calibri"/>
              </a:rPr>
              <a:t>Gamma </a:t>
            </a:r>
            <a:r>
              <a:rPr b="1" spc="-35" dirty="0">
                <a:latin typeface="Calibri"/>
                <a:cs typeface="Calibri"/>
              </a:rPr>
              <a:t>rays </a:t>
            </a:r>
            <a:r>
              <a:rPr b="1" spc="-5" dirty="0">
                <a:latin typeface="Calibri"/>
                <a:cs typeface="Calibri"/>
              </a:rPr>
              <a:t>and </a:t>
            </a:r>
            <a:r>
              <a:rPr b="1" dirty="0">
                <a:latin typeface="Calibri"/>
                <a:cs typeface="Calibri"/>
              </a:rPr>
              <a:t>UV</a:t>
            </a:r>
            <a:r>
              <a:rPr dirty="0"/>
              <a:t>: </a:t>
            </a:r>
            <a:r>
              <a:rPr spc="-10" dirty="0"/>
              <a:t>Can cause </a:t>
            </a:r>
            <a:r>
              <a:rPr spc="-15" dirty="0"/>
              <a:t>mutations </a:t>
            </a:r>
            <a:r>
              <a:rPr spc="-5" dirty="0"/>
              <a:t>and  </a:t>
            </a:r>
            <a:r>
              <a:rPr spc="-15" dirty="0"/>
              <a:t>even </a:t>
            </a:r>
            <a:r>
              <a:rPr spc="-5" dirty="0"/>
              <a:t>kill the</a:t>
            </a:r>
            <a:r>
              <a:rPr spc="25" dirty="0"/>
              <a:t> </a:t>
            </a:r>
            <a:r>
              <a:rPr spc="-5" dirty="0"/>
              <a:t>cell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2544" y="466344"/>
            <a:ext cx="5010911" cy="501091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41491" y="2464307"/>
            <a:ext cx="3065145" cy="2226945"/>
          </a:xfrm>
          <a:prstGeom prst="rect">
            <a:avLst/>
          </a:prstGeom>
          <a:solidFill>
            <a:srgbClr val="FFFF99"/>
          </a:solidFill>
        </p:spPr>
        <p:txBody>
          <a:bodyPr vert="horz" wrap="square" lIns="0" tIns="36194" rIns="0" bIns="0" rtlCol="0">
            <a:spAutoFit/>
          </a:bodyPr>
          <a:lstStyle/>
          <a:p>
            <a:pPr marL="92710" marR="514984">
              <a:lnSpc>
                <a:spcPct val="100000"/>
              </a:lnSpc>
              <a:spcBef>
                <a:spcPts val="284"/>
              </a:spcBef>
            </a:pPr>
            <a:r>
              <a:rPr sz="2800" b="1" spc="-5" dirty="0">
                <a:latin typeface="Arial"/>
                <a:cs typeface="Arial"/>
              </a:rPr>
              <a:t>Monthly</a:t>
            </a:r>
            <a:r>
              <a:rPr sz="2800" b="1" spc="-55" dirty="0">
                <a:latin typeface="Arial"/>
                <a:cs typeface="Arial"/>
              </a:rPr>
              <a:t> </a:t>
            </a:r>
            <a:r>
              <a:rPr sz="2800" b="1" spc="-5" dirty="0">
                <a:latin typeface="Arial"/>
                <a:cs typeface="Arial"/>
              </a:rPr>
              <a:t>hours  </a:t>
            </a:r>
            <a:r>
              <a:rPr sz="2800" b="1" spc="-10" dirty="0">
                <a:latin typeface="Arial"/>
                <a:cs typeface="Arial"/>
              </a:rPr>
              <a:t>of</a:t>
            </a:r>
            <a:endParaRPr sz="2800">
              <a:latin typeface="Arial"/>
              <a:cs typeface="Arial"/>
            </a:endParaRPr>
          </a:p>
          <a:p>
            <a:pPr>
              <a:lnSpc>
                <a:spcPct val="100000"/>
              </a:lnSpc>
              <a:spcBef>
                <a:spcPts val="25"/>
              </a:spcBef>
            </a:pPr>
            <a:endParaRPr sz="2900">
              <a:latin typeface="Arial"/>
              <a:cs typeface="Arial"/>
            </a:endParaRPr>
          </a:p>
          <a:p>
            <a:pPr marL="92710">
              <a:lnSpc>
                <a:spcPct val="100000"/>
              </a:lnSpc>
            </a:pPr>
            <a:r>
              <a:rPr sz="2800" b="1" spc="-5" dirty="0">
                <a:latin typeface="Arial"/>
                <a:cs typeface="Arial"/>
              </a:rPr>
              <a:t>sunshine</a:t>
            </a:r>
            <a:r>
              <a:rPr sz="2800" b="1" spc="25" dirty="0">
                <a:latin typeface="Arial"/>
                <a:cs typeface="Arial"/>
              </a:rPr>
              <a:t> </a:t>
            </a:r>
            <a:r>
              <a:rPr sz="2800" b="1" spc="-5" dirty="0">
                <a:latin typeface="Arial"/>
                <a:cs typeface="Arial"/>
              </a:rPr>
              <a:t>for</a:t>
            </a:r>
            <a:endParaRPr sz="2800">
              <a:latin typeface="Arial"/>
              <a:cs typeface="Arial"/>
            </a:endParaRPr>
          </a:p>
        </p:txBody>
      </p:sp>
      <p:sp>
        <p:nvSpPr>
          <p:cNvPr id="5" name="object 5"/>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3"/>
              </a:rPr>
              <a:t>www.knust.edu.gh</a:t>
            </a:r>
            <a:endParaRPr sz="1200">
              <a:latin typeface="Arial"/>
              <a:cs typeface="Arial"/>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4" name="object 4"/>
          <p:cNvSpPr txBox="1"/>
          <p:nvPr/>
        </p:nvSpPr>
        <p:spPr>
          <a:xfrm>
            <a:off x="5921755" y="4622419"/>
            <a:ext cx="275526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Arial"/>
                <a:cs typeface="Arial"/>
              </a:rPr>
              <a:t>Morecambe</a:t>
            </a:r>
            <a:r>
              <a:rPr sz="2800" b="1" spc="-20" dirty="0">
                <a:latin typeface="Arial"/>
                <a:cs typeface="Arial"/>
              </a:rPr>
              <a:t> </a:t>
            </a:r>
            <a:r>
              <a:rPr sz="2800" b="1" spc="-5" dirty="0">
                <a:latin typeface="Arial"/>
                <a:cs typeface="Arial"/>
              </a:rPr>
              <a:t>Bay</a:t>
            </a:r>
            <a:endParaRPr sz="28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7344" y="371856"/>
            <a:ext cx="7906511" cy="488163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52322" y="5488635"/>
            <a:ext cx="379730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T90 </a:t>
            </a:r>
            <a:r>
              <a:rPr sz="1800" b="1" spc="-10" dirty="0">
                <a:latin typeface="Calibri"/>
                <a:cs typeface="Calibri"/>
              </a:rPr>
              <a:t>stands for </a:t>
            </a:r>
            <a:r>
              <a:rPr sz="1800" b="1" dirty="0">
                <a:latin typeface="Calibri"/>
                <a:cs typeface="Calibri"/>
              </a:rPr>
              <a:t>time </a:t>
            </a:r>
            <a:r>
              <a:rPr sz="1800" b="1" spc="-10" dirty="0">
                <a:latin typeface="Calibri"/>
                <a:cs typeface="Calibri"/>
              </a:rPr>
              <a:t>for </a:t>
            </a:r>
            <a:r>
              <a:rPr sz="1800" b="1" dirty="0">
                <a:latin typeface="Calibri"/>
                <a:cs typeface="Calibri"/>
              </a:rPr>
              <a:t>90%</a:t>
            </a:r>
            <a:r>
              <a:rPr sz="1800" b="1" spc="-50" dirty="0">
                <a:latin typeface="Calibri"/>
                <a:cs typeface="Calibri"/>
              </a:rPr>
              <a:t> </a:t>
            </a:r>
            <a:r>
              <a:rPr sz="1800" b="1" spc="-5" dirty="0">
                <a:latin typeface="Calibri"/>
                <a:cs typeface="Calibri"/>
              </a:rPr>
              <a:t>inactivation</a:t>
            </a:r>
            <a:endParaRPr sz="1800">
              <a:latin typeface="Calibri"/>
              <a:cs typeface="Calibri"/>
            </a:endParaRPr>
          </a:p>
        </p:txBody>
      </p:sp>
      <p:sp>
        <p:nvSpPr>
          <p:cNvPr id="4" name="object 4"/>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3"/>
              </a:rPr>
              <a:t>www.knust.edu.gh</a:t>
            </a:r>
            <a:endParaRPr sz="1200">
              <a:latin typeface="Arial"/>
              <a:cs typeface="Arial"/>
            </a:endParaRP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13452" y="243078"/>
            <a:ext cx="3740150" cy="4348480"/>
          </a:xfrm>
          <a:prstGeom prst="rect">
            <a:avLst/>
          </a:prstGeom>
        </p:spPr>
        <p:txBody>
          <a:bodyPr vert="horz" wrap="square" lIns="0" tIns="12065" rIns="0" bIns="0" rtlCol="0">
            <a:spAutoFit/>
          </a:bodyPr>
          <a:lstStyle/>
          <a:p>
            <a:pPr marL="12700" marR="206375" algn="ctr">
              <a:lnSpc>
                <a:spcPct val="100000"/>
              </a:lnSpc>
              <a:spcBef>
                <a:spcPts val="95"/>
              </a:spcBef>
            </a:pPr>
            <a:r>
              <a:rPr sz="2800" b="1" spc="-10" dirty="0">
                <a:solidFill>
                  <a:srgbClr val="FF3300"/>
                </a:solidFill>
                <a:latin typeface="Arial"/>
                <a:cs typeface="Arial"/>
              </a:rPr>
              <a:t>EFFECT </a:t>
            </a:r>
            <a:r>
              <a:rPr sz="2800" b="1" spc="-5" dirty="0">
                <a:solidFill>
                  <a:srgbClr val="FF3300"/>
                </a:solidFill>
                <a:latin typeface="Arial"/>
                <a:cs typeface="Arial"/>
              </a:rPr>
              <a:t>OF TIME</a:t>
            </a:r>
            <a:r>
              <a:rPr sz="2800" b="1" spc="-25" dirty="0">
                <a:solidFill>
                  <a:srgbClr val="FF3300"/>
                </a:solidFill>
                <a:latin typeface="Arial"/>
                <a:cs typeface="Arial"/>
              </a:rPr>
              <a:t> </a:t>
            </a:r>
            <a:r>
              <a:rPr sz="2800" b="1" spc="-5" dirty="0">
                <a:solidFill>
                  <a:srgbClr val="FF3300"/>
                </a:solidFill>
                <a:latin typeface="Arial"/>
                <a:cs typeface="Arial"/>
              </a:rPr>
              <a:t>OF  </a:t>
            </a:r>
            <a:r>
              <a:rPr sz="2800" b="1" spc="-10" dirty="0">
                <a:solidFill>
                  <a:srgbClr val="FF3300"/>
                </a:solidFill>
                <a:latin typeface="Arial"/>
                <a:cs typeface="Arial"/>
              </a:rPr>
              <a:t>SAMPLING </a:t>
            </a:r>
            <a:r>
              <a:rPr sz="2800" b="1" spc="-5" dirty="0">
                <a:solidFill>
                  <a:srgbClr val="FF3300"/>
                </a:solidFill>
                <a:latin typeface="Arial"/>
                <a:cs typeface="Arial"/>
              </a:rPr>
              <a:t>ON  </a:t>
            </a:r>
            <a:r>
              <a:rPr sz="2800" b="1" spc="-35" dirty="0">
                <a:solidFill>
                  <a:srgbClr val="FF3300"/>
                </a:solidFill>
                <a:latin typeface="Arial"/>
                <a:cs typeface="Arial"/>
              </a:rPr>
              <a:t>BATHING </a:t>
            </a:r>
            <a:r>
              <a:rPr sz="2800" b="1" spc="-80" dirty="0">
                <a:solidFill>
                  <a:srgbClr val="FF3300"/>
                </a:solidFill>
                <a:latin typeface="Arial"/>
                <a:cs typeface="Arial"/>
              </a:rPr>
              <a:t>WATER  </a:t>
            </a:r>
            <a:r>
              <a:rPr sz="2800" b="1" spc="-10" dirty="0">
                <a:solidFill>
                  <a:srgbClr val="FF3300"/>
                </a:solidFill>
                <a:latin typeface="Arial"/>
                <a:cs typeface="Arial"/>
              </a:rPr>
              <a:t>COMPLIANCE</a:t>
            </a:r>
            <a:endParaRPr sz="2800">
              <a:latin typeface="Arial"/>
              <a:cs typeface="Arial"/>
            </a:endParaRPr>
          </a:p>
          <a:p>
            <a:pPr>
              <a:lnSpc>
                <a:spcPct val="100000"/>
              </a:lnSpc>
              <a:spcBef>
                <a:spcPts val="5"/>
              </a:spcBef>
            </a:pPr>
            <a:endParaRPr sz="3300">
              <a:latin typeface="Arial"/>
              <a:cs typeface="Arial"/>
            </a:endParaRPr>
          </a:p>
          <a:p>
            <a:pPr marL="192405" marR="5080" indent="-635" algn="ctr">
              <a:lnSpc>
                <a:spcPct val="100000"/>
              </a:lnSpc>
            </a:pPr>
            <a:r>
              <a:rPr sz="2800" b="1" spc="-5" dirty="0">
                <a:latin typeface="Calibri"/>
                <a:cs typeface="Calibri"/>
              </a:rPr>
              <a:t>Article in </a:t>
            </a:r>
            <a:r>
              <a:rPr sz="2800" b="1" spc="-40" dirty="0">
                <a:latin typeface="Calibri"/>
                <a:cs typeface="Calibri"/>
              </a:rPr>
              <a:t>Men’s </a:t>
            </a:r>
            <a:r>
              <a:rPr sz="2800" b="1" spc="-5" dirty="0">
                <a:latin typeface="Calibri"/>
                <a:cs typeface="Calibri"/>
              </a:rPr>
              <a:t>Health  </a:t>
            </a:r>
            <a:r>
              <a:rPr sz="2800" b="1" spc="-15" dirty="0">
                <a:latin typeface="Calibri"/>
                <a:cs typeface="Calibri"/>
              </a:rPr>
              <a:t>followed </a:t>
            </a:r>
            <a:r>
              <a:rPr sz="2800" b="1" spc="-5" dirty="0">
                <a:latin typeface="Calibri"/>
                <a:cs typeface="Calibri"/>
              </a:rPr>
              <a:t>on a </a:t>
            </a:r>
            <a:r>
              <a:rPr sz="2800" b="1" spc="-15" dirty="0">
                <a:latin typeface="Calibri"/>
                <a:cs typeface="Calibri"/>
              </a:rPr>
              <a:t>year after  </a:t>
            </a:r>
            <a:r>
              <a:rPr sz="2800" b="1" spc="-5" dirty="0">
                <a:latin typeface="Calibri"/>
                <a:cs typeface="Calibri"/>
              </a:rPr>
              <a:t>articles in the </a:t>
            </a:r>
            <a:r>
              <a:rPr sz="2800" b="1" spc="-10" dirty="0">
                <a:latin typeface="Calibri"/>
                <a:cs typeface="Calibri"/>
              </a:rPr>
              <a:t>Times,  New Scientist </a:t>
            </a:r>
            <a:r>
              <a:rPr sz="2800" b="1" spc="-5" dirty="0">
                <a:latin typeface="Calibri"/>
                <a:cs typeface="Calibri"/>
              </a:rPr>
              <a:t>and other  </a:t>
            </a:r>
            <a:r>
              <a:rPr sz="2800" b="1" spc="-10" dirty="0">
                <a:latin typeface="Calibri"/>
                <a:cs typeface="Calibri"/>
              </a:rPr>
              <a:t>media</a:t>
            </a:r>
            <a:endParaRPr sz="2800">
              <a:latin typeface="Calibri"/>
              <a:cs typeface="Calibri"/>
            </a:endParaRPr>
          </a:p>
        </p:txBody>
      </p:sp>
      <p:sp>
        <p:nvSpPr>
          <p:cNvPr id="3" name="object 3"/>
          <p:cNvSpPr/>
          <p:nvPr/>
        </p:nvSpPr>
        <p:spPr>
          <a:xfrm>
            <a:off x="423672" y="524255"/>
            <a:ext cx="3669791" cy="523341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3"/>
              </a:rPr>
              <a:t>www.knust.edu.gh</a:t>
            </a:r>
            <a:endParaRPr sz="1200">
              <a:latin typeface="Arial"/>
              <a:cs typeface="Arial"/>
            </a:endParaRP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76655" y="649223"/>
            <a:ext cx="7679435" cy="5375148"/>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414652" y="143382"/>
            <a:ext cx="6271260" cy="330835"/>
          </a:xfrm>
          <a:prstGeom prst="rect">
            <a:avLst/>
          </a:prstGeom>
        </p:spPr>
        <p:txBody>
          <a:bodyPr vert="horz" wrap="square" lIns="0" tIns="12700" rIns="0" bIns="0" rtlCol="0">
            <a:spAutoFit/>
          </a:bodyPr>
          <a:lstStyle/>
          <a:p>
            <a:pPr marL="12700">
              <a:lnSpc>
                <a:spcPct val="100000"/>
              </a:lnSpc>
              <a:spcBef>
                <a:spcPts val="100"/>
              </a:spcBef>
            </a:pPr>
            <a:r>
              <a:rPr sz="2000" spc="-20" dirty="0"/>
              <a:t>Effect </a:t>
            </a:r>
            <a:r>
              <a:rPr sz="2000" dirty="0"/>
              <a:t>of time on sampling on </a:t>
            </a:r>
            <a:r>
              <a:rPr sz="2000" spc="-5" dirty="0"/>
              <a:t>compliance </a:t>
            </a:r>
            <a:r>
              <a:rPr sz="2000" dirty="0"/>
              <a:t>of </a:t>
            </a:r>
            <a:r>
              <a:rPr sz="2000" spc="-5" dirty="0"/>
              <a:t>bathing</a:t>
            </a:r>
            <a:r>
              <a:rPr sz="2000" spc="-55" dirty="0"/>
              <a:t> </a:t>
            </a:r>
            <a:r>
              <a:rPr sz="2000" spc="-20" dirty="0"/>
              <a:t>waters</a:t>
            </a:r>
            <a:endParaRPr sz="2000"/>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005964" y="232917"/>
            <a:ext cx="5129530" cy="574040"/>
          </a:xfrm>
          <a:prstGeom prst="rect">
            <a:avLst/>
          </a:prstGeom>
        </p:spPr>
        <p:txBody>
          <a:bodyPr vert="horz" wrap="square" lIns="0" tIns="12700" rIns="0" bIns="0" rtlCol="0">
            <a:spAutoFit/>
          </a:bodyPr>
          <a:lstStyle/>
          <a:p>
            <a:pPr marL="12700">
              <a:lnSpc>
                <a:spcPct val="100000"/>
              </a:lnSpc>
              <a:spcBef>
                <a:spcPts val="100"/>
              </a:spcBef>
              <a:tabLst>
                <a:tab pos="2459355" algn="l"/>
              </a:tabLst>
            </a:pPr>
            <a:r>
              <a:rPr spc="-5" dirty="0"/>
              <a:t>Assessment	</a:t>
            </a:r>
            <a:r>
              <a:rPr spc="-15" dirty="0"/>
              <a:t>Requirements</a:t>
            </a:r>
          </a:p>
        </p:txBody>
      </p:sp>
      <p:sp>
        <p:nvSpPr>
          <p:cNvPr id="6" name="object 6"/>
          <p:cNvSpPr txBox="1"/>
          <p:nvPr/>
        </p:nvSpPr>
        <p:spPr>
          <a:xfrm>
            <a:off x="231140" y="1329944"/>
            <a:ext cx="5149215" cy="2879090"/>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5600" algn="l"/>
              </a:tabLst>
            </a:pPr>
            <a:r>
              <a:rPr sz="2400" b="1" spc="-15" dirty="0">
                <a:latin typeface="Times New Roman"/>
                <a:cs typeface="Times New Roman"/>
              </a:rPr>
              <a:t>Punctuality,</a:t>
            </a:r>
            <a:r>
              <a:rPr sz="2400" b="1" spc="-165" dirty="0">
                <a:latin typeface="Times New Roman"/>
                <a:cs typeface="Times New Roman"/>
              </a:rPr>
              <a:t> </a:t>
            </a:r>
            <a:r>
              <a:rPr sz="2400" b="1" spc="-5" dirty="0">
                <a:latin typeface="Times New Roman"/>
                <a:cs typeface="Times New Roman"/>
              </a:rPr>
              <a:t>Attendance</a:t>
            </a:r>
            <a:endParaRPr sz="2400">
              <a:latin typeface="Times New Roman"/>
              <a:cs typeface="Times New Roman"/>
            </a:endParaRPr>
          </a:p>
          <a:p>
            <a:pPr marL="355600" indent="-342900">
              <a:lnSpc>
                <a:spcPct val="100000"/>
              </a:lnSpc>
              <a:spcBef>
                <a:spcPts val="2014"/>
              </a:spcBef>
              <a:buFont typeface="Wingdings"/>
              <a:buChar char=""/>
              <a:tabLst>
                <a:tab pos="355600" algn="l"/>
              </a:tabLst>
            </a:pPr>
            <a:r>
              <a:rPr sz="2400" b="1" spc="-5" dirty="0">
                <a:latin typeface="Times New Roman"/>
                <a:cs typeface="Times New Roman"/>
              </a:rPr>
              <a:t>Presentations</a:t>
            </a:r>
            <a:r>
              <a:rPr sz="2400" b="1" spc="-25" dirty="0">
                <a:latin typeface="Times New Roman"/>
                <a:cs typeface="Times New Roman"/>
              </a:rPr>
              <a:t> </a:t>
            </a:r>
            <a:r>
              <a:rPr sz="2400" b="1" spc="-10" dirty="0">
                <a:latin typeface="Times New Roman"/>
                <a:cs typeface="Times New Roman"/>
              </a:rPr>
              <a:t>(Group)</a:t>
            </a:r>
            <a:endParaRPr sz="2400">
              <a:latin typeface="Times New Roman"/>
              <a:cs typeface="Times New Roman"/>
            </a:endParaRPr>
          </a:p>
          <a:p>
            <a:pPr marL="355600" indent="-342900">
              <a:lnSpc>
                <a:spcPct val="100000"/>
              </a:lnSpc>
              <a:spcBef>
                <a:spcPts val="2020"/>
              </a:spcBef>
              <a:buFont typeface="Wingdings"/>
              <a:buChar char=""/>
              <a:tabLst>
                <a:tab pos="355600" algn="l"/>
              </a:tabLst>
            </a:pPr>
            <a:r>
              <a:rPr sz="2400" b="1" spc="-5" dirty="0">
                <a:latin typeface="Times New Roman"/>
                <a:cs typeface="Times New Roman"/>
              </a:rPr>
              <a:t>Assignments (Individual and</a:t>
            </a:r>
            <a:r>
              <a:rPr sz="2400" b="1" spc="40" dirty="0">
                <a:latin typeface="Times New Roman"/>
                <a:cs typeface="Times New Roman"/>
              </a:rPr>
              <a:t> </a:t>
            </a:r>
            <a:r>
              <a:rPr sz="2400" b="1" spc="-10" dirty="0">
                <a:latin typeface="Times New Roman"/>
                <a:cs typeface="Times New Roman"/>
              </a:rPr>
              <a:t>Group)</a:t>
            </a:r>
            <a:endParaRPr sz="2400">
              <a:latin typeface="Times New Roman"/>
              <a:cs typeface="Times New Roman"/>
            </a:endParaRPr>
          </a:p>
          <a:p>
            <a:pPr marL="355600" indent="-342900">
              <a:lnSpc>
                <a:spcPct val="100000"/>
              </a:lnSpc>
              <a:spcBef>
                <a:spcPts val="2015"/>
              </a:spcBef>
              <a:buFont typeface="Wingdings"/>
              <a:buChar char=""/>
              <a:tabLst>
                <a:tab pos="355600" algn="l"/>
              </a:tabLst>
            </a:pPr>
            <a:r>
              <a:rPr sz="2400" b="1" spc="-5" dirty="0">
                <a:latin typeface="Times New Roman"/>
                <a:cs typeface="Times New Roman"/>
              </a:rPr>
              <a:t>Short </a:t>
            </a:r>
            <a:r>
              <a:rPr sz="2400" b="1" spc="-10" dirty="0">
                <a:latin typeface="Times New Roman"/>
                <a:cs typeface="Times New Roman"/>
              </a:rPr>
              <a:t>Quizzes </a:t>
            </a:r>
            <a:r>
              <a:rPr sz="2400" b="1" dirty="0">
                <a:latin typeface="Times New Roman"/>
                <a:cs typeface="Times New Roman"/>
              </a:rPr>
              <a:t>–</a:t>
            </a:r>
            <a:r>
              <a:rPr sz="2400" b="1" spc="45" dirty="0">
                <a:latin typeface="Times New Roman"/>
                <a:cs typeface="Times New Roman"/>
              </a:rPr>
              <a:t> </a:t>
            </a:r>
            <a:r>
              <a:rPr sz="2400" b="1" spc="-5" dirty="0">
                <a:solidFill>
                  <a:srgbClr val="FF0000"/>
                </a:solidFill>
                <a:latin typeface="Times New Roman"/>
                <a:cs typeface="Times New Roman"/>
              </a:rPr>
              <a:t>U</a:t>
            </a:r>
            <a:r>
              <a:rPr sz="2400" b="1" u="heavy" spc="-5" dirty="0">
                <a:solidFill>
                  <a:srgbClr val="FF0000"/>
                </a:solidFill>
                <a:uFill>
                  <a:solidFill>
                    <a:srgbClr val="FF0000"/>
                  </a:solidFill>
                </a:uFill>
                <a:latin typeface="Times New Roman"/>
                <a:cs typeface="Times New Roman"/>
              </a:rPr>
              <a:t>n/announced</a:t>
            </a:r>
            <a:endParaRPr sz="2400">
              <a:latin typeface="Times New Roman"/>
              <a:cs typeface="Times New Roman"/>
            </a:endParaRPr>
          </a:p>
          <a:p>
            <a:pPr marL="355600" indent="-342900">
              <a:lnSpc>
                <a:spcPct val="100000"/>
              </a:lnSpc>
              <a:spcBef>
                <a:spcPts val="2014"/>
              </a:spcBef>
              <a:buFont typeface="Wingdings"/>
              <a:buChar char=""/>
              <a:tabLst>
                <a:tab pos="355600" algn="l"/>
              </a:tabLst>
            </a:pPr>
            <a:r>
              <a:rPr sz="2400" b="1" dirty="0">
                <a:latin typeface="Times New Roman"/>
                <a:cs typeface="Times New Roman"/>
              </a:rPr>
              <a:t>Mid Semester</a:t>
            </a:r>
            <a:r>
              <a:rPr sz="2400" b="1" spc="-80" dirty="0">
                <a:latin typeface="Times New Roman"/>
                <a:cs typeface="Times New Roman"/>
              </a:rPr>
              <a:t> </a:t>
            </a:r>
            <a:r>
              <a:rPr sz="2400" b="1" dirty="0">
                <a:latin typeface="Times New Roman"/>
                <a:cs typeface="Times New Roman"/>
              </a:rPr>
              <a:t>Examination</a:t>
            </a:r>
            <a:endParaRPr sz="2400">
              <a:latin typeface="Times New Roman"/>
              <a:cs typeface="Times New Roman"/>
            </a:endParaRPr>
          </a:p>
        </p:txBody>
      </p:sp>
      <p:sp>
        <p:nvSpPr>
          <p:cNvPr id="7" name="object 7"/>
          <p:cNvSpPr txBox="1"/>
          <p:nvPr/>
        </p:nvSpPr>
        <p:spPr>
          <a:xfrm>
            <a:off x="231140" y="4439539"/>
            <a:ext cx="4933315" cy="1013460"/>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5600" algn="l"/>
              </a:tabLst>
            </a:pPr>
            <a:r>
              <a:rPr sz="2400" b="1" dirty="0">
                <a:latin typeface="Times New Roman"/>
                <a:cs typeface="Times New Roman"/>
              </a:rPr>
              <a:t>Practical </a:t>
            </a:r>
            <a:r>
              <a:rPr sz="2400" b="1" spc="-5" dirty="0">
                <a:latin typeface="Times New Roman"/>
                <a:cs typeface="Times New Roman"/>
              </a:rPr>
              <a:t>Assignments </a:t>
            </a:r>
            <a:r>
              <a:rPr sz="2400" b="1" dirty="0">
                <a:latin typeface="Times New Roman"/>
                <a:cs typeface="Times New Roman"/>
              </a:rPr>
              <a:t>–</a:t>
            </a:r>
            <a:r>
              <a:rPr sz="2400" b="1" spc="-204" dirty="0">
                <a:latin typeface="Times New Roman"/>
                <a:cs typeface="Times New Roman"/>
              </a:rPr>
              <a:t> </a:t>
            </a:r>
            <a:r>
              <a:rPr sz="2400" b="1" spc="-25" dirty="0">
                <a:latin typeface="Times New Roman"/>
                <a:cs typeface="Times New Roman"/>
              </a:rPr>
              <a:t>Weekly</a:t>
            </a:r>
            <a:endParaRPr sz="2400">
              <a:latin typeface="Times New Roman"/>
              <a:cs typeface="Times New Roman"/>
            </a:endParaRPr>
          </a:p>
          <a:p>
            <a:pPr marL="355600" indent="-342900">
              <a:lnSpc>
                <a:spcPct val="100000"/>
              </a:lnSpc>
              <a:spcBef>
                <a:spcPts val="2014"/>
              </a:spcBef>
              <a:buFont typeface="Wingdings"/>
              <a:buChar char=""/>
              <a:tabLst>
                <a:tab pos="355600" algn="l"/>
              </a:tabLst>
            </a:pPr>
            <a:r>
              <a:rPr sz="2400" b="1" spc="-5" dirty="0">
                <a:solidFill>
                  <a:srgbClr val="FF0000"/>
                </a:solidFill>
                <a:latin typeface="Times New Roman"/>
                <a:cs typeface="Times New Roman"/>
              </a:rPr>
              <a:t>End </a:t>
            </a:r>
            <a:r>
              <a:rPr sz="2400" b="1" dirty="0">
                <a:solidFill>
                  <a:srgbClr val="FF0000"/>
                </a:solidFill>
                <a:latin typeface="Times New Roman"/>
                <a:cs typeface="Times New Roman"/>
              </a:rPr>
              <a:t>of Semester Examination</a:t>
            </a:r>
            <a:r>
              <a:rPr sz="2400" b="1" spc="-155" dirty="0">
                <a:solidFill>
                  <a:srgbClr val="FF0000"/>
                </a:solidFill>
                <a:latin typeface="Times New Roman"/>
                <a:cs typeface="Times New Roman"/>
              </a:rPr>
              <a:t> </a:t>
            </a:r>
            <a:r>
              <a:rPr sz="2400" b="1" dirty="0">
                <a:solidFill>
                  <a:srgbClr val="FF0000"/>
                </a:solidFill>
                <a:latin typeface="Times New Roman"/>
                <a:cs typeface="Times New Roman"/>
              </a:rPr>
              <a:t>70%</a:t>
            </a:r>
            <a:endParaRPr sz="2400">
              <a:latin typeface="Times New Roman"/>
              <a:cs typeface="Times New Roman"/>
            </a:endParaRPr>
          </a:p>
        </p:txBody>
      </p:sp>
      <p:sp>
        <p:nvSpPr>
          <p:cNvPr id="8" name="object 8"/>
          <p:cNvSpPr/>
          <p:nvPr/>
        </p:nvSpPr>
        <p:spPr>
          <a:xfrm>
            <a:off x="5324094" y="1341882"/>
            <a:ext cx="838200" cy="3450590"/>
          </a:xfrm>
          <a:custGeom>
            <a:avLst/>
            <a:gdLst/>
            <a:ahLst/>
            <a:cxnLst/>
            <a:rect l="l" t="t" r="r" b="b"/>
            <a:pathLst>
              <a:path w="838200" h="3450590">
                <a:moveTo>
                  <a:pt x="0" y="0"/>
                </a:moveTo>
                <a:lnTo>
                  <a:pt x="75349" y="1124"/>
                </a:lnTo>
                <a:lnTo>
                  <a:pt x="146261" y="4366"/>
                </a:lnTo>
                <a:lnTo>
                  <a:pt x="211553" y="9529"/>
                </a:lnTo>
                <a:lnTo>
                  <a:pt x="270044" y="16417"/>
                </a:lnTo>
                <a:lnTo>
                  <a:pt x="320552" y="24833"/>
                </a:lnTo>
                <a:lnTo>
                  <a:pt x="361893" y="34581"/>
                </a:lnTo>
                <a:lnTo>
                  <a:pt x="412349" y="57286"/>
                </a:lnTo>
                <a:lnTo>
                  <a:pt x="419100" y="69850"/>
                </a:lnTo>
                <a:lnTo>
                  <a:pt x="419100" y="1612900"/>
                </a:lnTo>
                <a:lnTo>
                  <a:pt x="425850" y="1625463"/>
                </a:lnTo>
                <a:lnTo>
                  <a:pt x="476306" y="1648168"/>
                </a:lnTo>
                <a:lnTo>
                  <a:pt x="517647" y="1657916"/>
                </a:lnTo>
                <a:lnTo>
                  <a:pt x="568155" y="1666332"/>
                </a:lnTo>
                <a:lnTo>
                  <a:pt x="626646" y="1673220"/>
                </a:lnTo>
                <a:lnTo>
                  <a:pt x="691938" y="1678383"/>
                </a:lnTo>
                <a:lnTo>
                  <a:pt x="762850" y="1681625"/>
                </a:lnTo>
                <a:lnTo>
                  <a:pt x="838200" y="1682750"/>
                </a:lnTo>
                <a:lnTo>
                  <a:pt x="762850" y="1683874"/>
                </a:lnTo>
                <a:lnTo>
                  <a:pt x="691938" y="1687116"/>
                </a:lnTo>
                <a:lnTo>
                  <a:pt x="626646" y="1692279"/>
                </a:lnTo>
                <a:lnTo>
                  <a:pt x="568155" y="1699167"/>
                </a:lnTo>
                <a:lnTo>
                  <a:pt x="517647" y="1707583"/>
                </a:lnTo>
                <a:lnTo>
                  <a:pt x="476306" y="1717331"/>
                </a:lnTo>
                <a:lnTo>
                  <a:pt x="425850" y="1740036"/>
                </a:lnTo>
                <a:lnTo>
                  <a:pt x="419100" y="1752600"/>
                </a:lnTo>
                <a:lnTo>
                  <a:pt x="419100" y="3380485"/>
                </a:lnTo>
                <a:lnTo>
                  <a:pt x="412349" y="3393049"/>
                </a:lnTo>
                <a:lnTo>
                  <a:pt x="361893" y="3415754"/>
                </a:lnTo>
                <a:lnTo>
                  <a:pt x="320552" y="3425502"/>
                </a:lnTo>
                <a:lnTo>
                  <a:pt x="270044" y="3433918"/>
                </a:lnTo>
                <a:lnTo>
                  <a:pt x="211553" y="3440806"/>
                </a:lnTo>
                <a:lnTo>
                  <a:pt x="146261" y="3445969"/>
                </a:lnTo>
                <a:lnTo>
                  <a:pt x="75349" y="3449211"/>
                </a:lnTo>
                <a:lnTo>
                  <a:pt x="0" y="3450335"/>
                </a:lnTo>
              </a:path>
            </a:pathLst>
          </a:custGeom>
          <a:ln w="25908">
            <a:solidFill>
              <a:srgbClr val="001F5F"/>
            </a:solidFill>
          </a:ln>
        </p:spPr>
        <p:txBody>
          <a:bodyPr wrap="square" lIns="0" tIns="0" rIns="0" bIns="0" rtlCol="0"/>
          <a:lstStyle/>
          <a:p>
            <a:endParaRPr/>
          </a:p>
        </p:txBody>
      </p:sp>
      <p:sp>
        <p:nvSpPr>
          <p:cNvPr id="9" name="object 9"/>
          <p:cNvSpPr txBox="1"/>
          <p:nvPr/>
        </p:nvSpPr>
        <p:spPr>
          <a:xfrm>
            <a:off x="6297167" y="2177795"/>
            <a:ext cx="2379345" cy="1900555"/>
          </a:xfrm>
          <a:prstGeom prst="rect">
            <a:avLst/>
          </a:prstGeom>
          <a:ln w="9144">
            <a:solidFill>
              <a:srgbClr val="17375E"/>
            </a:solidFill>
          </a:ln>
        </p:spPr>
        <p:txBody>
          <a:bodyPr vert="horz" wrap="square" lIns="0" tIns="33020" rIns="0" bIns="0" rtlCol="0">
            <a:spAutoFit/>
          </a:bodyPr>
          <a:lstStyle/>
          <a:p>
            <a:pPr marL="309880" marR="301625" algn="ctr">
              <a:lnSpc>
                <a:spcPct val="100000"/>
              </a:lnSpc>
              <a:spcBef>
                <a:spcPts val="260"/>
              </a:spcBef>
            </a:pPr>
            <a:r>
              <a:rPr sz="2800" b="1" spc="-5" dirty="0">
                <a:solidFill>
                  <a:srgbClr val="000099"/>
                </a:solidFill>
                <a:latin typeface="Times New Roman"/>
                <a:cs typeface="Times New Roman"/>
              </a:rPr>
              <a:t>Co</a:t>
            </a:r>
            <a:r>
              <a:rPr sz="2800" b="1" dirty="0">
                <a:solidFill>
                  <a:srgbClr val="000099"/>
                </a:solidFill>
                <a:latin typeface="Times New Roman"/>
                <a:cs typeface="Times New Roman"/>
              </a:rPr>
              <a:t>n</a:t>
            </a:r>
            <a:r>
              <a:rPr sz="2800" b="1" spc="-5" dirty="0">
                <a:solidFill>
                  <a:srgbClr val="000099"/>
                </a:solidFill>
                <a:latin typeface="Times New Roman"/>
                <a:cs typeface="Times New Roman"/>
              </a:rPr>
              <a:t>ti</a:t>
            </a:r>
            <a:r>
              <a:rPr sz="2800" b="1" spc="5" dirty="0">
                <a:solidFill>
                  <a:srgbClr val="000099"/>
                </a:solidFill>
                <a:latin typeface="Times New Roman"/>
                <a:cs typeface="Times New Roman"/>
              </a:rPr>
              <a:t>n</a:t>
            </a:r>
            <a:r>
              <a:rPr sz="2800" b="1" spc="-5" dirty="0">
                <a:solidFill>
                  <a:srgbClr val="000099"/>
                </a:solidFill>
                <a:latin typeface="Times New Roman"/>
                <a:cs typeface="Times New Roman"/>
              </a:rPr>
              <a:t>u</a:t>
            </a:r>
            <a:r>
              <a:rPr sz="2800" b="1" dirty="0">
                <a:solidFill>
                  <a:srgbClr val="000099"/>
                </a:solidFill>
                <a:latin typeface="Times New Roman"/>
                <a:cs typeface="Times New Roman"/>
              </a:rPr>
              <a:t>o</a:t>
            </a:r>
            <a:r>
              <a:rPr sz="2800" b="1" spc="-5" dirty="0">
                <a:solidFill>
                  <a:srgbClr val="000099"/>
                </a:solidFill>
                <a:latin typeface="Times New Roman"/>
                <a:cs typeface="Times New Roman"/>
              </a:rPr>
              <a:t>us  Asses</a:t>
            </a:r>
            <a:r>
              <a:rPr sz="2800" b="1" dirty="0">
                <a:solidFill>
                  <a:srgbClr val="000099"/>
                </a:solidFill>
                <a:latin typeface="Times New Roman"/>
                <a:cs typeface="Times New Roman"/>
              </a:rPr>
              <a:t>s</a:t>
            </a:r>
            <a:r>
              <a:rPr sz="2800" b="1" spc="-5" dirty="0">
                <a:solidFill>
                  <a:srgbClr val="000099"/>
                </a:solidFill>
                <a:latin typeface="Times New Roman"/>
                <a:cs typeface="Times New Roman"/>
              </a:rPr>
              <a:t>ment  </a:t>
            </a:r>
            <a:r>
              <a:rPr sz="2800" b="1" dirty="0">
                <a:solidFill>
                  <a:srgbClr val="000099"/>
                </a:solidFill>
                <a:latin typeface="Times New Roman"/>
                <a:cs typeface="Times New Roman"/>
              </a:rPr>
              <a:t>30%</a:t>
            </a:r>
            <a:endParaRPr sz="2800">
              <a:latin typeface="Times New Roman"/>
              <a:cs typeface="Times New Roman"/>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00" y="304800"/>
            <a:ext cx="7400544" cy="555955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3"/>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911346" y="232917"/>
            <a:ext cx="559435" cy="574040"/>
          </a:xfrm>
          <a:prstGeom prst="rect">
            <a:avLst/>
          </a:prstGeom>
        </p:spPr>
        <p:txBody>
          <a:bodyPr vert="horz" wrap="square" lIns="0" tIns="12700" rIns="0" bIns="0" rtlCol="0">
            <a:spAutoFit/>
          </a:bodyPr>
          <a:lstStyle/>
          <a:p>
            <a:pPr marL="12700">
              <a:lnSpc>
                <a:spcPct val="100000"/>
              </a:lnSpc>
              <a:spcBef>
                <a:spcPts val="100"/>
              </a:spcBef>
            </a:pPr>
            <a:r>
              <a:rPr dirty="0">
                <a:solidFill>
                  <a:srgbClr val="FF0000"/>
                </a:solidFill>
              </a:rPr>
              <a:t>pH</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31140" y="1000476"/>
            <a:ext cx="8461375" cy="4384675"/>
          </a:xfrm>
          <a:prstGeom prst="rect">
            <a:avLst/>
          </a:prstGeom>
        </p:spPr>
        <p:txBody>
          <a:bodyPr vert="horz" wrap="square" lIns="0" tIns="91440" rIns="0" bIns="0" rtlCol="0">
            <a:spAutoFit/>
          </a:bodyPr>
          <a:lstStyle/>
          <a:p>
            <a:pPr marL="12700">
              <a:lnSpc>
                <a:spcPct val="100000"/>
              </a:lnSpc>
              <a:spcBef>
                <a:spcPts val="720"/>
              </a:spcBef>
            </a:pPr>
            <a:r>
              <a:rPr sz="2600" spc="-10" dirty="0">
                <a:latin typeface="Calibri"/>
                <a:cs typeface="Calibri"/>
              </a:rPr>
              <a:t>Degree </a:t>
            </a:r>
            <a:r>
              <a:rPr sz="2600" spc="-5" dirty="0">
                <a:latin typeface="Calibri"/>
                <a:cs typeface="Calibri"/>
              </a:rPr>
              <a:t>of </a:t>
            </a:r>
            <a:r>
              <a:rPr sz="2600" dirty="0">
                <a:latin typeface="Calibri"/>
                <a:cs typeface="Calibri"/>
              </a:rPr>
              <a:t>acidity </a:t>
            </a:r>
            <a:r>
              <a:rPr sz="2600" spc="-5" dirty="0">
                <a:latin typeface="Calibri"/>
                <a:cs typeface="Calibri"/>
              </a:rPr>
              <a:t>or</a:t>
            </a:r>
            <a:r>
              <a:rPr sz="2600" spc="-50" dirty="0">
                <a:latin typeface="Calibri"/>
                <a:cs typeface="Calibri"/>
              </a:rPr>
              <a:t> </a:t>
            </a:r>
            <a:r>
              <a:rPr sz="2600" spc="-5" dirty="0">
                <a:latin typeface="Calibri"/>
                <a:cs typeface="Calibri"/>
              </a:rPr>
              <a:t>alkalinity</a:t>
            </a:r>
            <a:endParaRPr sz="2600">
              <a:latin typeface="Calibri"/>
              <a:cs typeface="Calibri"/>
            </a:endParaRPr>
          </a:p>
          <a:p>
            <a:pPr marL="12700">
              <a:lnSpc>
                <a:spcPct val="100000"/>
              </a:lnSpc>
              <a:spcBef>
                <a:spcPts val="625"/>
              </a:spcBef>
            </a:pPr>
            <a:r>
              <a:rPr sz="2600" dirty="0">
                <a:latin typeface="Calibri"/>
                <a:cs typeface="Calibri"/>
              </a:rPr>
              <a:t>All </a:t>
            </a:r>
            <a:r>
              <a:rPr sz="2600" spc="-5" dirty="0">
                <a:latin typeface="Calibri"/>
                <a:cs typeface="Calibri"/>
              </a:rPr>
              <a:t>microbes </a:t>
            </a:r>
            <a:r>
              <a:rPr sz="2600" spc="-20" dirty="0">
                <a:latin typeface="Calibri"/>
                <a:cs typeface="Calibri"/>
              </a:rPr>
              <a:t>have </a:t>
            </a:r>
            <a:r>
              <a:rPr sz="2600" spc="-5" dirty="0">
                <a:latin typeface="Calibri"/>
                <a:cs typeface="Calibri"/>
              </a:rPr>
              <a:t>optimum </a:t>
            </a:r>
            <a:r>
              <a:rPr sz="2600" dirty="0">
                <a:latin typeface="Calibri"/>
                <a:cs typeface="Calibri"/>
              </a:rPr>
              <a:t>pH </a:t>
            </a:r>
            <a:r>
              <a:rPr sz="2600" spc="-15" dirty="0">
                <a:latin typeface="Calibri"/>
                <a:cs typeface="Calibri"/>
              </a:rPr>
              <a:t>at </a:t>
            </a:r>
            <a:r>
              <a:rPr sz="2600" dirty="0">
                <a:latin typeface="Calibri"/>
                <a:cs typeface="Calibri"/>
              </a:rPr>
              <a:t>which </a:t>
            </a:r>
            <a:r>
              <a:rPr sz="2600" spc="-5" dirty="0">
                <a:latin typeface="Calibri"/>
                <a:cs typeface="Calibri"/>
              </a:rPr>
              <a:t>they </a:t>
            </a:r>
            <a:r>
              <a:rPr sz="2600" spc="-15" dirty="0">
                <a:latin typeface="Calibri"/>
                <a:cs typeface="Calibri"/>
              </a:rPr>
              <a:t>grow</a:t>
            </a:r>
            <a:r>
              <a:rPr sz="2600" spc="-60" dirty="0">
                <a:latin typeface="Calibri"/>
                <a:cs typeface="Calibri"/>
              </a:rPr>
              <a:t> </a:t>
            </a:r>
            <a:r>
              <a:rPr sz="2600" spc="-10" dirty="0">
                <a:latin typeface="Calibri"/>
                <a:cs typeface="Calibri"/>
              </a:rPr>
              <a:t>best</a:t>
            </a:r>
            <a:endParaRPr sz="2600">
              <a:latin typeface="Calibri"/>
              <a:cs typeface="Calibri"/>
            </a:endParaRPr>
          </a:p>
          <a:p>
            <a:pPr marL="12700" marR="959485">
              <a:lnSpc>
                <a:spcPct val="100000"/>
              </a:lnSpc>
              <a:spcBef>
                <a:spcPts val="625"/>
              </a:spcBef>
            </a:pPr>
            <a:r>
              <a:rPr sz="2600" dirty="0">
                <a:latin typeface="Calibri"/>
                <a:cs typeface="Calibri"/>
              </a:rPr>
              <a:t>Based </a:t>
            </a:r>
            <a:r>
              <a:rPr sz="2600" spc="-5" dirty="0">
                <a:latin typeface="Calibri"/>
                <a:cs typeface="Calibri"/>
              </a:rPr>
              <a:t>on </a:t>
            </a:r>
            <a:r>
              <a:rPr sz="2600" dirty="0">
                <a:latin typeface="Calibri"/>
                <a:cs typeface="Calibri"/>
              </a:rPr>
              <a:t>this, </a:t>
            </a:r>
            <a:r>
              <a:rPr sz="2600" spc="-5" dirty="0">
                <a:latin typeface="Calibri"/>
                <a:cs typeface="Calibri"/>
              </a:rPr>
              <a:t>microbes </a:t>
            </a:r>
            <a:r>
              <a:rPr sz="2600" spc="-10" dirty="0">
                <a:latin typeface="Calibri"/>
                <a:cs typeface="Calibri"/>
              </a:rPr>
              <a:t>are often </a:t>
            </a:r>
            <a:r>
              <a:rPr sz="2600" dirty="0">
                <a:latin typeface="Calibri"/>
                <a:cs typeface="Calibri"/>
              </a:rPr>
              <a:t>classified</a:t>
            </a:r>
            <a:r>
              <a:rPr sz="2600" spc="-135" dirty="0">
                <a:latin typeface="Calibri"/>
                <a:cs typeface="Calibri"/>
              </a:rPr>
              <a:t> </a:t>
            </a:r>
            <a:r>
              <a:rPr sz="2600" dirty="0">
                <a:solidFill>
                  <a:srgbClr val="1F487C"/>
                </a:solidFill>
                <a:latin typeface="Calibri"/>
                <a:cs typeface="Calibri"/>
              </a:rPr>
              <a:t>Acidophiles,  </a:t>
            </a:r>
            <a:r>
              <a:rPr sz="2600" spc="-5" dirty="0">
                <a:solidFill>
                  <a:srgbClr val="1F487C"/>
                </a:solidFill>
                <a:latin typeface="Calibri"/>
                <a:cs typeface="Calibri"/>
              </a:rPr>
              <a:t>Neutrophiles </a:t>
            </a:r>
            <a:r>
              <a:rPr sz="2600" dirty="0">
                <a:solidFill>
                  <a:srgbClr val="1F487C"/>
                </a:solidFill>
                <a:latin typeface="Calibri"/>
                <a:cs typeface="Calibri"/>
              </a:rPr>
              <a:t>and</a:t>
            </a:r>
            <a:r>
              <a:rPr sz="2600" spc="-60" dirty="0">
                <a:solidFill>
                  <a:srgbClr val="1F487C"/>
                </a:solidFill>
                <a:latin typeface="Calibri"/>
                <a:cs typeface="Calibri"/>
              </a:rPr>
              <a:t> </a:t>
            </a:r>
            <a:r>
              <a:rPr sz="2600" spc="-5" dirty="0">
                <a:solidFill>
                  <a:srgbClr val="1F487C"/>
                </a:solidFill>
                <a:latin typeface="Calibri"/>
                <a:cs typeface="Calibri"/>
              </a:rPr>
              <a:t>Alkaliphiles</a:t>
            </a:r>
            <a:endParaRPr sz="2600">
              <a:latin typeface="Calibri"/>
              <a:cs typeface="Calibri"/>
            </a:endParaRPr>
          </a:p>
          <a:p>
            <a:pPr marL="355600" marR="58419" indent="-342900">
              <a:lnSpc>
                <a:spcPct val="100000"/>
              </a:lnSpc>
              <a:spcBef>
                <a:spcPts val="625"/>
              </a:spcBef>
              <a:buFont typeface="Arial"/>
              <a:buChar char="•"/>
              <a:tabLst>
                <a:tab pos="354965" algn="l"/>
                <a:tab pos="355600" algn="l"/>
                <a:tab pos="2185670" algn="l"/>
              </a:tabLst>
            </a:pPr>
            <a:r>
              <a:rPr sz="2600" b="1" spc="-5" dirty="0">
                <a:latin typeface="Calibri"/>
                <a:cs typeface="Calibri"/>
              </a:rPr>
              <a:t>Acidophiles:	</a:t>
            </a:r>
            <a:r>
              <a:rPr sz="2600" dirty="0">
                <a:latin typeface="Calibri"/>
                <a:cs typeface="Calibri"/>
              </a:rPr>
              <a:t>0.1 </a:t>
            </a:r>
            <a:r>
              <a:rPr sz="2600" spc="-10" dirty="0">
                <a:latin typeface="Calibri"/>
                <a:cs typeface="Calibri"/>
              </a:rPr>
              <a:t>to </a:t>
            </a:r>
            <a:r>
              <a:rPr sz="2600" spc="-5" dirty="0">
                <a:latin typeface="Calibri"/>
                <a:cs typeface="Calibri"/>
              </a:rPr>
              <a:t>5.4 </a:t>
            </a:r>
            <a:r>
              <a:rPr sz="2600" spc="-15" dirty="0">
                <a:latin typeface="Calibri"/>
                <a:cs typeface="Calibri"/>
              </a:rPr>
              <a:t>For </a:t>
            </a:r>
            <a:r>
              <a:rPr sz="2600" spc="5" dirty="0">
                <a:latin typeface="Calibri"/>
                <a:cs typeface="Calibri"/>
              </a:rPr>
              <a:t>e.g. </a:t>
            </a:r>
            <a:r>
              <a:rPr sz="2600" i="1" spc="-5" dirty="0">
                <a:latin typeface="Calibri"/>
                <a:cs typeface="Calibri"/>
              </a:rPr>
              <a:t>Lactobacillus </a:t>
            </a:r>
            <a:r>
              <a:rPr sz="2600" dirty="0">
                <a:latin typeface="Calibri"/>
                <a:cs typeface="Calibri"/>
              </a:rPr>
              <a:t>which </a:t>
            </a:r>
            <a:r>
              <a:rPr sz="2600" spc="-10" dirty="0">
                <a:latin typeface="Calibri"/>
                <a:cs typeface="Calibri"/>
              </a:rPr>
              <a:t>produce  </a:t>
            </a:r>
            <a:r>
              <a:rPr sz="2600" dirty="0">
                <a:latin typeface="Calibri"/>
                <a:cs typeface="Calibri"/>
              </a:rPr>
              <a:t>lactic acid </a:t>
            </a:r>
            <a:r>
              <a:rPr sz="2600" spc="-15" dirty="0">
                <a:latin typeface="Calibri"/>
                <a:cs typeface="Calibri"/>
              </a:rPr>
              <a:t>grows </a:t>
            </a:r>
            <a:r>
              <a:rPr sz="2600" dirty="0">
                <a:latin typeface="Calibri"/>
                <a:cs typeface="Calibri"/>
              </a:rPr>
              <a:t>in mildly acidic</a:t>
            </a:r>
            <a:r>
              <a:rPr sz="2600" spc="-15" dirty="0">
                <a:latin typeface="Calibri"/>
                <a:cs typeface="Calibri"/>
              </a:rPr>
              <a:t> </a:t>
            </a:r>
            <a:r>
              <a:rPr sz="2600" spc="-10" dirty="0">
                <a:latin typeface="Calibri"/>
                <a:cs typeface="Calibri"/>
              </a:rPr>
              <a:t>conditions</a:t>
            </a:r>
            <a:endParaRPr sz="2600">
              <a:latin typeface="Calibri"/>
              <a:cs typeface="Calibri"/>
            </a:endParaRPr>
          </a:p>
          <a:p>
            <a:pPr marL="355600" marR="501015">
              <a:lnSpc>
                <a:spcPct val="100000"/>
              </a:lnSpc>
            </a:pPr>
            <a:r>
              <a:rPr sz="2600" spc="-5" dirty="0">
                <a:latin typeface="Calibri"/>
                <a:cs typeface="Calibri"/>
              </a:rPr>
              <a:t>Some microbes that </a:t>
            </a:r>
            <a:r>
              <a:rPr sz="2600" spc="-20" dirty="0">
                <a:latin typeface="Calibri"/>
                <a:cs typeface="Calibri"/>
              </a:rPr>
              <a:t>oxidize </a:t>
            </a:r>
            <a:r>
              <a:rPr sz="2600" dirty="0">
                <a:latin typeface="Calibri"/>
                <a:cs typeface="Calibri"/>
              </a:rPr>
              <a:t>sulphur </a:t>
            </a:r>
            <a:r>
              <a:rPr sz="2600" spc="-15" dirty="0">
                <a:latin typeface="Calibri"/>
                <a:cs typeface="Calibri"/>
              </a:rPr>
              <a:t>to </a:t>
            </a:r>
            <a:r>
              <a:rPr sz="2600" spc="-5" dirty="0">
                <a:latin typeface="Calibri"/>
                <a:cs typeface="Calibri"/>
              </a:rPr>
              <a:t>sulphuric </a:t>
            </a:r>
            <a:r>
              <a:rPr sz="2600" dirty="0">
                <a:latin typeface="Calibri"/>
                <a:cs typeface="Calibri"/>
              </a:rPr>
              <a:t>acid </a:t>
            </a:r>
            <a:r>
              <a:rPr sz="2600" spc="-10" dirty="0">
                <a:latin typeface="Calibri"/>
                <a:cs typeface="Calibri"/>
              </a:rPr>
              <a:t>can  </a:t>
            </a:r>
            <a:r>
              <a:rPr sz="2600" spc="-20" dirty="0">
                <a:latin typeface="Calibri"/>
                <a:cs typeface="Calibri"/>
              </a:rPr>
              <a:t>tolerate </a:t>
            </a:r>
            <a:r>
              <a:rPr sz="2600" dirty="0">
                <a:latin typeface="Calibri"/>
                <a:cs typeface="Calibri"/>
              </a:rPr>
              <a:t>as </a:t>
            </a:r>
            <a:r>
              <a:rPr sz="2600" spc="-5" dirty="0">
                <a:latin typeface="Calibri"/>
                <a:cs typeface="Calibri"/>
              </a:rPr>
              <a:t>low </a:t>
            </a:r>
            <a:r>
              <a:rPr sz="2600" dirty="0">
                <a:latin typeface="Calibri"/>
                <a:cs typeface="Calibri"/>
              </a:rPr>
              <a:t>as</a:t>
            </a:r>
            <a:r>
              <a:rPr sz="2600" spc="-5" dirty="0">
                <a:latin typeface="Calibri"/>
                <a:cs typeface="Calibri"/>
              </a:rPr>
              <a:t> </a:t>
            </a:r>
            <a:r>
              <a:rPr sz="2600" dirty="0">
                <a:latin typeface="Calibri"/>
                <a:cs typeface="Calibri"/>
              </a:rPr>
              <a:t>1.0</a:t>
            </a:r>
            <a:endParaRPr sz="2600">
              <a:latin typeface="Calibri"/>
              <a:cs typeface="Calibri"/>
            </a:endParaRPr>
          </a:p>
          <a:p>
            <a:pPr marL="355600" marR="5080" indent="-342900">
              <a:lnSpc>
                <a:spcPct val="100000"/>
              </a:lnSpc>
              <a:spcBef>
                <a:spcPts val="630"/>
              </a:spcBef>
              <a:buFont typeface="Arial"/>
              <a:buChar char="•"/>
              <a:tabLst>
                <a:tab pos="429895" algn="l"/>
                <a:tab pos="430530" algn="l"/>
              </a:tabLst>
            </a:pPr>
            <a:r>
              <a:rPr dirty="0"/>
              <a:t>	</a:t>
            </a:r>
            <a:r>
              <a:rPr sz="2600" b="1" spc="-5" dirty="0">
                <a:latin typeface="Calibri"/>
                <a:cs typeface="Calibri"/>
              </a:rPr>
              <a:t>Neutrophiles</a:t>
            </a:r>
            <a:r>
              <a:rPr sz="2600" spc="-5" dirty="0">
                <a:latin typeface="Calibri"/>
                <a:cs typeface="Calibri"/>
              </a:rPr>
              <a:t>: </a:t>
            </a:r>
            <a:r>
              <a:rPr sz="2600" dirty="0">
                <a:latin typeface="Calibri"/>
                <a:cs typeface="Calibri"/>
              </a:rPr>
              <a:t>5.4 - 8.0. </a:t>
            </a:r>
            <a:r>
              <a:rPr sz="2600" spc="-5" dirty="0">
                <a:latin typeface="Calibri"/>
                <a:cs typeface="Calibri"/>
              </a:rPr>
              <a:t>Most bacteria that cause human  diseases </a:t>
            </a:r>
            <a:r>
              <a:rPr sz="2600" spc="-10" dirty="0">
                <a:latin typeface="Calibri"/>
                <a:cs typeface="Calibri"/>
              </a:rPr>
              <a:t>are </a:t>
            </a:r>
            <a:r>
              <a:rPr sz="2600" dirty="0">
                <a:latin typeface="Calibri"/>
                <a:cs typeface="Calibri"/>
              </a:rPr>
              <a:t>with </a:t>
            </a:r>
            <a:r>
              <a:rPr sz="2600" spc="-10" dirty="0">
                <a:latin typeface="Calibri"/>
                <a:cs typeface="Calibri"/>
              </a:rPr>
              <a:t>growth </a:t>
            </a:r>
            <a:r>
              <a:rPr sz="2600" spc="-5" dirty="0">
                <a:latin typeface="Calibri"/>
                <a:cs typeface="Calibri"/>
              </a:rPr>
              <a:t>optima between pH </a:t>
            </a:r>
            <a:r>
              <a:rPr sz="2600" dirty="0">
                <a:latin typeface="Calibri"/>
                <a:cs typeface="Calibri"/>
              </a:rPr>
              <a:t>5.4 and </a:t>
            </a:r>
            <a:r>
              <a:rPr sz="2600" spc="-5" dirty="0">
                <a:latin typeface="Calibri"/>
                <a:cs typeface="Calibri"/>
              </a:rPr>
              <a:t>pH</a:t>
            </a:r>
            <a:r>
              <a:rPr sz="2600" spc="-70" dirty="0">
                <a:latin typeface="Calibri"/>
                <a:cs typeface="Calibri"/>
              </a:rPr>
              <a:t> </a:t>
            </a:r>
            <a:r>
              <a:rPr sz="2600" dirty="0">
                <a:latin typeface="Calibri"/>
                <a:cs typeface="Calibri"/>
              </a:rPr>
              <a:t>8.0</a:t>
            </a:r>
            <a:endParaRPr sz="26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0868" y="888996"/>
            <a:ext cx="8530590" cy="4634865"/>
          </a:xfrm>
          <a:prstGeom prst="rect">
            <a:avLst/>
          </a:prstGeom>
        </p:spPr>
        <p:txBody>
          <a:bodyPr vert="horz" wrap="square" lIns="0" tIns="85090" rIns="0" bIns="0" rtlCol="0">
            <a:spAutoFit/>
          </a:bodyPr>
          <a:lstStyle/>
          <a:p>
            <a:pPr marL="12700">
              <a:lnSpc>
                <a:spcPct val="100000"/>
              </a:lnSpc>
              <a:spcBef>
                <a:spcPts val="670"/>
              </a:spcBef>
              <a:tabLst>
                <a:tab pos="1602105" algn="l"/>
              </a:tabLst>
            </a:pPr>
            <a:r>
              <a:rPr sz="2400" b="1" spc="-5" dirty="0">
                <a:latin typeface="Calibri"/>
                <a:cs typeface="Calibri"/>
              </a:rPr>
              <a:t>Alkaliphiles	</a:t>
            </a:r>
            <a:r>
              <a:rPr sz="2400" dirty="0">
                <a:latin typeface="Calibri"/>
                <a:cs typeface="Calibri"/>
              </a:rPr>
              <a:t>- </a:t>
            </a:r>
            <a:r>
              <a:rPr sz="2400" spc="-10" dirty="0">
                <a:latin typeface="Calibri"/>
                <a:cs typeface="Calibri"/>
              </a:rPr>
              <a:t>growth </a:t>
            </a:r>
            <a:r>
              <a:rPr sz="2400" spc="-5" dirty="0">
                <a:latin typeface="Calibri"/>
                <a:cs typeface="Calibri"/>
              </a:rPr>
              <a:t>optimum between 7.0 </a:t>
            </a:r>
            <a:r>
              <a:rPr sz="2400" dirty="0">
                <a:latin typeface="Calibri"/>
                <a:cs typeface="Calibri"/>
              </a:rPr>
              <a:t>and</a:t>
            </a:r>
            <a:r>
              <a:rPr sz="2400" spc="-35" dirty="0">
                <a:latin typeface="Calibri"/>
                <a:cs typeface="Calibri"/>
              </a:rPr>
              <a:t> </a:t>
            </a:r>
            <a:r>
              <a:rPr sz="2400" spc="-10" dirty="0">
                <a:latin typeface="Calibri"/>
                <a:cs typeface="Calibri"/>
              </a:rPr>
              <a:t>11.5</a:t>
            </a:r>
            <a:endParaRPr sz="2400">
              <a:latin typeface="Calibri"/>
              <a:cs typeface="Calibri"/>
            </a:endParaRPr>
          </a:p>
          <a:p>
            <a:pPr marL="12700">
              <a:lnSpc>
                <a:spcPct val="100000"/>
              </a:lnSpc>
              <a:spcBef>
                <a:spcPts val="580"/>
              </a:spcBef>
            </a:pPr>
            <a:r>
              <a:rPr sz="2400" i="1" spc="-5" dirty="0">
                <a:latin typeface="Calibri"/>
                <a:cs typeface="Calibri"/>
              </a:rPr>
              <a:t>E.g. Vibrio </a:t>
            </a:r>
            <a:r>
              <a:rPr sz="2400" i="1" dirty="0">
                <a:latin typeface="Calibri"/>
                <a:cs typeface="Calibri"/>
              </a:rPr>
              <a:t>cholerae </a:t>
            </a:r>
            <a:r>
              <a:rPr sz="2400" spc="-20" dirty="0">
                <a:latin typeface="Calibri"/>
                <a:cs typeface="Calibri"/>
              </a:rPr>
              <a:t>grows </a:t>
            </a:r>
            <a:r>
              <a:rPr sz="2400" spc="-10" dirty="0">
                <a:latin typeface="Calibri"/>
                <a:cs typeface="Calibri"/>
              </a:rPr>
              <a:t>best </a:t>
            </a:r>
            <a:r>
              <a:rPr sz="2400" spc="-15" dirty="0">
                <a:latin typeface="Calibri"/>
                <a:cs typeface="Calibri"/>
              </a:rPr>
              <a:t>at</a:t>
            </a:r>
            <a:r>
              <a:rPr sz="2400" spc="-5" dirty="0">
                <a:latin typeface="Calibri"/>
                <a:cs typeface="Calibri"/>
              </a:rPr>
              <a:t> 9.0</a:t>
            </a:r>
            <a:endParaRPr sz="2400">
              <a:latin typeface="Calibri"/>
              <a:cs typeface="Calibri"/>
            </a:endParaRPr>
          </a:p>
          <a:p>
            <a:pPr>
              <a:lnSpc>
                <a:spcPct val="100000"/>
              </a:lnSpc>
            </a:pPr>
            <a:endParaRPr sz="3300">
              <a:latin typeface="Calibri"/>
              <a:cs typeface="Calibri"/>
            </a:endParaRPr>
          </a:p>
          <a:p>
            <a:pPr marL="268605" marR="5080" indent="-256540">
              <a:lnSpc>
                <a:spcPct val="100000"/>
              </a:lnSpc>
              <a:spcBef>
                <a:spcPts val="5"/>
              </a:spcBef>
            </a:pPr>
            <a:r>
              <a:rPr sz="2400" i="1" spc="-5" dirty="0">
                <a:solidFill>
                  <a:srgbClr val="FF0000"/>
                </a:solidFill>
                <a:latin typeface="Calibri"/>
                <a:cs typeface="Calibri"/>
              </a:rPr>
              <a:t>Alcaligenes </a:t>
            </a:r>
            <a:r>
              <a:rPr sz="2400" i="1" spc="-10" dirty="0">
                <a:solidFill>
                  <a:srgbClr val="FF0000"/>
                </a:solidFill>
                <a:latin typeface="Calibri"/>
                <a:cs typeface="Calibri"/>
              </a:rPr>
              <a:t>faecalis </a:t>
            </a:r>
            <a:r>
              <a:rPr sz="2400" dirty="0">
                <a:solidFill>
                  <a:srgbClr val="FF0000"/>
                </a:solidFill>
                <a:latin typeface="Calibri"/>
                <a:cs typeface="Calibri"/>
              </a:rPr>
              <a:t>which </a:t>
            </a:r>
            <a:r>
              <a:rPr sz="2400" spc="-15" dirty="0">
                <a:solidFill>
                  <a:srgbClr val="FF0000"/>
                </a:solidFill>
                <a:latin typeface="Calibri"/>
                <a:cs typeface="Calibri"/>
              </a:rPr>
              <a:t>infects </a:t>
            </a:r>
            <a:r>
              <a:rPr sz="2400" spc="-5" dirty="0">
                <a:solidFill>
                  <a:srgbClr val="FF0000"/>
                </a:solidFill>
                <a:latin typeface="Calibri"/>
                <a:cs typeface="Calibri"/>
              </a:rPr>
              <a:t>humans </a:t>
            </a:r>
            <a:r>
              <a:rPr sz="2400" spc="-10" dirty="0">
                <a:solidFill>
                  <a:srgbClr val="FF0000"/>
                </a:solidFill>
                <a:latin typeface="Calibri"/>
                <a:cs typeface="Calibri"/>
              </a:rPr>
              <a:t>that </a:t>
            </a:r>
            <a:r>
              <a:rPr sz="2400" spc="-15" dirty="0">
                <a:solidFill>
                  <a:srgbClr val="FF0000"/>
                </a:solidFill>
                <a:latin typeface="Calibri"/>
                <a:cs typeface="Calibri"/>
              </a:rPr>
              <a:t>are </a:t>
            </a:r>
            <a:r>
              <a:rPr sz="2400" spc="-5" dirty="0">
                <a:solidFill>
                  <a:srgbClr val="FF0000"/>
                </a:solidFill>
                <a:latin typeface="Calibri"/>
                <a:cs typeface="Calibri"/>
              </a:rPr>
              <a:t>already </a:t>
            </a:r>
            <a:r>
              <a:rPr sz="2400" spc="-15" dirty="0">
                <a:solidFill>
                  <a:srgbClr val="FF0000"/>
                </a:solidFill>
                <a:latin typeface="Calibri"/>
                <a:cs typeface="Calibri"/>
              </a:rPr>
              <a:t>weakened  </a:t>
            </a:r>
            <a:r>
              <a:rPr sz="2400" spc="-10" dirty="0">
                <a:solidFill>
                  <a:srgbClr val="FF0000"/>
                </a:solidFill>
                <a:latin typeface="Calibri"/>
                <a:cs typeface="Calibri"/>
              </a:rPr>
              <a:t>by </a:t>
            </a:r>
            <a:r>
              <a:rPr sz="2400" spc="-5" dirty="0">
                <a:solidFill>
                  <a:srgbClr val="FF0000"/>
                </a:solidFill>
                <a:latin typeface="Calibri"/>
                <a:cs typeface="Calibri"/>
              </a:rPr>
              <a:t>another disease </a:t>
            </a:r>
            <a:r>
              <a:rPr sz="2400" spc="-20" dirty="0">
                <a:solidFill>
                  <a:srgbClr val="FF0000"/>
                </a:solidFill>
                <a:latin typeface="Calibri"/>
                <a:cs typeface="Calibri"/>
              </a:rPr>
              <a:t>grows </a:t>
            </a:r>
            <a:r>
              <a:rPr sz="2400" spc="-10" dirty="0">
                <a:solidFill>
                  <a:srgbClr val="FF0000"/>
                </a:solidFill>
                <a:latin typeface="Calibri"/>
                <a:cs typeface="Calibri"/>
              </a:rPr>
              <a:t>best </a:t>
            </a:r>
            <a:r>
              <a:rPr sz="2400" spc="-15" dirty="0">
                <a:solidFill>
                  <a:srgbClr val="FF0000"/>
                </a:solidFill>
                <a:latin typeface="Calibri"/>
                <a:cs typeface="Calibri"/>
              </a:rPr>
              <a:t>at </a:t>
            </a:r>
            <a:r>
              <a:rPr sz="2400" spc="-5" dirty="0">
                <a:solidFill>
                  <a:srgbClr val="FF0000"/>
                </a:solidFill>
                <a:latin typeface="Calibri"/>
                <a:cs typeface="Calibri"/>
              </a:rPr>
              <a:t>9.0 </a:t>
            </a:r>
            <a:r>
              <a:rPr sz="2400" spc="-10" dirty="0">
                <a:solidFill>
                  <a:srgbClr val="FF0000"/>
                </a:solidFill>
                <a:latin typeface="Calibri"/>
                <a:cs typeface="Calibri"/>
              </a:rPr>
              <a:t>or</a:t>
            </a:r>
            <a:r>
              <a:rPr sz="2400" spc="10" dirty="0">
                <a:solidFill>
                  <a:srgbClr val="FF0000"/>
                </a:solidFill>
                <a:latin typeface="Calibri"/>
                <a:cs typeface="Calibri"/>
              </a:rPr>
              <a:t> </a:t>
            </a:r>
            <a:r>
              <a:rPr sz="2400" spc="-5" dirty="0">
                <a:solidFill>
                  <a:srgbClr val="FF0000"/>
                </a:solidFill>
                <a:latin typeface="Calibri"/>
                <a:cs typeface="Calibri"/>
              </a:rPr>
              <a:t>higher</a:t>
            </a:r>
            <a:endParaRPr sz="2400">
              <a:latin typeface="Calibri"/>
              <a:cs typeface="Calibri"/>
            </a:endParaRPr>
          </a:p>
          <a:p>
            <a:pPr>
              <a:lnSpc>
                <a:spcPct val="100000"/>
              </a:lnSpc>
              <a:spcBef>
                <a:spcPts val="5"/>
              </a:spcBef>
            </a:pPr>
            <a:endParaRPr sz="3300">
              <a:latin typeface="Calibri"/>
              <a:cs typeface="Calibri"/>
            </a:endParaRPr>
          </a:p>
          <a:p>
            <a:pPr marL="12700">
              <a:lnSpc>
                <a:spcPct val="100000"/>
              </a:lnSpc>
            </a:pPr>
            <a:r>
              <a:rPr sz="2400" i="1" spc="-5" dirty="0">
                <a:latin typeface="Calibri"/>
                <a:cs typeface="Calibri"/>
              </a:rPr>
              <a:t>Agrobacterium </a:t>
            </a:r>
            <a:r>
              <a:rPr sz="2400" spc="-20" dirty="0">
                <a:latin typeface="Calibri"/>
                <a:cs typeface="Calibri"/>
              </a:rPr>
              <a:t>grows </a:t>
            </a:r>
            <a:r>
              <a:rPr sz="2400" dirty="0">
                <a:latin typeface="Calibri"/>
                <a:cs typeface="Calibri"/>
              </a:rPr>
              <a:t>in </a:t>
            </a:r>
            <a:r>
              <a:rPr sz="2400" spc="-10" dirty="0">
                <a:latin typeface="Calibri"/>
                <a:cs typeface="Calibri"/>
              </a:rPr>
              <a:t>alkaline </a:t>
            </a:r>
            <a:r>
              <a:rPr sz="2400" spc="-5" dirty="0">
                <a:latin typeface="Calibri"/>
                <a:cs typeface="Calibri"/>
              </a:rPr>
              <a:t>soil </a:t>
            </a:r>
            <a:r>
              <a:rPr sz="2400" spc="-15" dirty="0">
                <a:latin typeface="Calibri"/>
                <a:cs typeface="Calibri"/>
              </a:rPr>
              <a:t>at </a:t>
            </a:r>
            <a:r>
              <a:rPr sz="2400" spc="-5" dirty="0">
                <a:latin typeface="Calibri"/>
                <a:cs typeface="Calibri"/>
              </a:rPr>
              <a:t>12.0</a:t>
            </a:r>
            <a:endParaRPr sz="2400">
              <a:latin typeface="Calibri"/>
              <a:cs typeface="Calibri"/>
            </a:endParaRPr>
          </a:p>
          <a:p>
            <a:pPr>
              <a:lnSpc>
                <a:spcPct val="100000"/>
              </a:lnSpc>
              <a:spcBef>
                <a:spcPts val="5"/>
              </a:spcBef>
            </a:pPr>
            <a:endParaRPr sz="3300">
              <a:latin typeface="Calibri"/>
              <a:cs typeface="Calibri"/>
            </a:endParaRPr>
          </a:p>
          <a:p>
            <a:pPr marL="268605" marR="156210" indent="-256540">
              <a:lnSpc>
                <a:spcPct val="100000"/>
              </a:lnSpc>
            </a:pPr>
            <a:r>
              <a:rPr sz="2400" spc="-15" dirty="0">
                <a:latin typeface="Calibri"/>
                <a:cs typeface="Calibri"/>
              </a:rPr>
              <a:t>Many </a:t>
            </a:r>
            <a:r>
              <a:rPr sz="2400" spc="-10" dirty="0">
                <a:latin typeface="Calibri"/>
                <a:cs typeface="Calibri"/>
              </a:rPr>
              <a:t>microbes produce sufficient </a:t>
            </a:r>
            <a:r>
              <a:rPr sz="2400" dirty="0">
                <a:latin typeface="Calibri"/>
                <a:cs typeface="Calibri"/>
              </a:rPr>
              <a:t>acids as </a:t>
            </a:r>
            <a:r>
              <a:rPr sz="2400" spc="-5" dirty="0">
                <a:latin typeface="Calibri"/>
                <a:cs typeface="Calibri"/>
              </a:rPr>
              <a:t>metabolic </a:t>
            </a:r>
            <a:r>
              <a:rPr sz="2400" spc="-10" dirty="0">
                <a:latin typeface="Calibri"/>
                <a:cs typeface="Calibri"/>
              </a:rPr>
              <a:t>by products  that eventually </a:t>
            </a:r>
            <a:r>
              <a:rPr sz="2400" spc="-20" dirty="0">
                <a:latin typeface="Calibri"/>
                <a:cs typeface="Calibri"/>
              </a:rPr>
              <a:t>interfere </a:t>
            </a:r>
            <a:r>
              <a:rPr sz="2400" dirty="0">
                <a:latin typeface="Calibri"/>
                <a:cs typeface="Calibri"/>
              </a:rPr>
              <a:t>with their </a:t>
            </a:r>
            <a:r>
              <a:rPr sz="2400" spc="-10" dirty="0">
                <a:latin typeface="Calibri"/>
                <a:cs typeface="Calibri"/>
              </a:rPr>
              <a:t>own growth. </a:t>
            </a:r>
            <a:r>
              <a:rPr sz="2400" spc="-5" dirty="0">
                <a:latin typeface="Calibri"/>
                <a:cs typeface="Calibri"/>
              </a:rPr>
              <a:t>Hence they use </a:t>
            </a:r>
            <a:r>
              <a:rPr sz="2400" dirty="0">
                <a:latin typeface="Calibri"/>
                <a:cs typeface="Calibri"/>
              </a:rPr>
              <a:t>a  </a:t>
            </a:r>
            <a:r>
              <a:rPr sz="2400" b="1" spc="-10" dirty="0">
                <a:solidFill>
                  <a:srgbClr val="FF0000"/>
                </a:solidFill>
                <a:latin typeface="Calibri"/>
                <a:cs typeface="Calibri"/>
              </a:rPr>
              <a:t>buffering </a:t>
            </a:r>
            <a:r>
              <a:rPr sz="2400" b="1" spc="-20" dirty="0">
                <a:solidFill>
                  <a:srgbClr val="FF0000"/>
                </a:solidFill>
                <a:latin typeface="Calibri"/>
                <a:cs typeface="Calibri"/>
              </a:rPr>
              <a:t>system </a:t>
            </a:r>
            <a:r>
              <a:rPr sz="2400" spc="-15" dirty="0">
                <a:latin typeface="Calibri"/>
                <a:cs typeface="Calibri"/>
              </a:rPr>
              <a:t>to</a:t>
            </a:r>
            <a:r>
              <a:rPr sz="2400" spc="30" dirty="0">
                <a:latin typeface="Calibri"/>
                <a:cs typeface="Calibri"/>
              </a:rPr>
              <a:t> </a:t>
            </a:r>
            <a:r>
              <a:rPr sz="2400" spc="-5" dirty="0">
                <a:latin typeface="Calibri"/>
                <a:cs typeface="Calibri"/>
              </a:rPr>
              <a:t>survive.</a:t>
            </a:r>
            <a:endParaRPr sz="24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07035" y="877061"/>
            <a:ext cx="8754745" cy="4781550"/>
          </a:xfrm>
          <a:prstGeom prst="rect">
            <a:avLst/>
          </a:prstGeom>
        </p:spPr>
        <p:txBody>
          <a:bodyPr vert="horz" wrap="square" lIns="0" tIns="12700" rIns="0" bIns="0" rtlCol="0">
            <a:spAutoFit/>
          </a:bodyPr>
          <a:lstStyle/>
          <a:p>
            <a:pPr marL="355600" marR="5080" indent="-342900">
              <a:lnSpc>
                <a:spcPct val="100000"/>
              </a:lnSpc>
              <a:spcBef>
                <a:spcPts val="100"/>
              </a:spcBef>
              <a:buAutoNum type="arabicPeriod"/>
              <a:tabLst>
                <a:tab pos="355600" algn="l"/>
              </a:tabLst>
            </a:pPr>
            <a:r>
              <a:rPr sz="2400" dirty="0">
                <a:latin typeface="Calibri"/>
                <a:cs typeface="Calibri"/>
              </a:rPr>
              <a:t>When </a:t>
            </a:r>
            <a:r>
              <a:rPr sz="2400" i="1" spc="-10" dirty="0">
                <a:latin typeface="Calibri"/>
                <a:cs typeface="Calibri"/>
              </a:rPr>
              <a:t>Lactobacillus </a:t>
            </a:r>
            <a:r>
              <a:rPr sz="2400" dirty="0">
                <a:latin typeface="Calibri"/>
                <a:cs typeface="Calibri"/>
              </a:rPr>
              <a:t>is </a:t>
            </a:r>
            <a:r>
              <a:rPr sz="2400" spc="-10" dirty="0">
                <a:latin typeface="Calibri"/>
                <a:cs typeface="Calibri"/>
              </a:rPr>
              <a:t>growing </a:t>
            </a:r>
            <a:r>
              <a:rPr sz="2400" dirty="0">
                <a:latin typeface="Calibri"/>
                <a:cs typeface="Calibri"/>
              </a:rPr>
              <a:t>in a medium, the </a:t>
            </a:r>
            <a:r>
              <a:rPr sz="2400" spc="-10" dirty="0">
                <a:latin typeface="Calibri"/>
                <a:cs typeface="Calibri"/>
              </a:rPr>
              <a:t>production </a:t>
            </a:r>
            <a:r>
              <a:rPr sz="2400" spc="-5" dirty="0">
                <a:latin typeface="Calibri"/>
                <a:cs typeface="Calibri"/>
              </a:rPr>
              <a:t>of </a:t>
            </a:r>
            <a:r>
              <a:rPr sz="2400" spc="-5" dirty="0">
                <a:solidFill>
                  <a:srgbClr val="FF0000"/>
                </a:solidFill>
                <a:latin typeface="Calibri"/>
                <a:cs typeface="Calibri"/>
              </a:rPr>
              <a:t> </a:t>
            </a:r>
            <a:r>
              <a:rPr sz="2400" spc="-15" dirty="0">
                <a:solidFill>
                  <a:srgbClr val="FF0000"/>
                </a:solidFill>
                <a:latin typeface="Calibri"/>
                <a:cs typeface="Calibri"/>
              </a:rPr>
              <a:t>organic </a:t>
            </a:r>
            <a:r>
              <a:rPr sz="2400" spc="-5" dirty="0">
                <a:solidFill>
                  <a:srgbClr val="FF0000"/>
                </a:solidFill>
                <a:latin typeface="Calibri"/>
                <a:cs typeface="Calibri"/>
              </a:rPr>
              <a:t>acids </a:t>
            </a:r>
            <a:r>
              <a:rPr sz="2400" spc="-5" dirty="0">
                <a:latin typeface="Calibri"/>
                <a:cs typeface="Calibri"/>
              </a:rPr>
              <a:t>such </a:t>
            </a:r>
            <a:r>
              <a:rPr sz="2400" dirty="0">
                <a:latin typeface="Calibri"/>
                <a:cs typeface="Calibri"/>
              </a:rPr>
              <a:t>as </a:t>
            </a:r>
            <a:r>
              <a:rPr sz="2400" dirty="0">
                <a:solidFill>
                  <a:srgbClr val="FF0000"/>
                </a:solidFill>
                <a:latin typeface="Calibri"/>
                <a:cs typeface="Calibri"/>
              </a:rPr>
              <a:t>lactic acid and </a:t>
            </a:r>
            <a:r>
              <a:rPr sz="2400" spc="-5" dirty="0">
                <a:solidFill>
                  <a:srgbClr val="FF0000"/>
                </a:solidFill>
                <a:latin typeface="Calibri"/>
                <a:cs typeface="Calibri"/>
              </a:rPr>
              <a:t>pyruvic </a:t>
            </a:r>
            <a:r>
              <a:rPr sz="2400" dirty="0">
                <a:solidFill>
                  <a:srgbClr val="FF0000"/>
                </a:solidFill>
                <a:latin typeface="Calibri"/>
                <a:cs typeface="Calibri"/>
              </a:rPr>
              <a:t>acid </a:t>
            </a:r>
            <a:r>
              <a:rPr sz="2400" spc="-10" dirty="0">
                <a:latin typeface="Calibri"/>
                <a:cs typeface="Calibri"/>
              </a:rPr>
              <a:t>can </a:t>
            </a:r>
            <a:r>
              <a:rPr sz="2400" dirty="0">
                <a:latin typeface="Calibri"/>
                <a:cs typeface="Calibri"/>
              </a:rPr>
              <a:t>inhibit their  </a:t>
            </a:r>
            <a:r>
              <a:rPr sz="2400" spc="-10" dirty="0">
                <a:latin typeface="Calibri"/>
                <a:cs typeface="Calibri"/>
              </a:rPr>
              <a:t>own growth instead </a:t>
            </a:r>
            <a:r>
              <a:rPr sz="2400" spc="-5" dirty="0">
                <a:latin typeface="Calibri"/>
                <a:cs typeface="Calibri"/>
              </a:rPr>
              <a:t>of </a:t>
            </a:r>
            <a:r>
              <a:rPr sz="2400" dirty="0">
                <a:latin typeface="Calibri"/>
                <a:cs typeface="Calibri"/>
              </a:rPr>
              <a:t>the </a:t>
            </a:r>
            <a:r>
              <a:rPr sz="2400" spc="-10" dirty="0">
                <a:latin typeface="Calibri"/>
                <a:cs typeface="Calibri"/>
              </a:rPr>
              <a:t>presence </a:t>
            </a:r>
            <a:r>
              <a:rPr sz="2400" spc="-5" dirty="0">
                <a:latin typeface="Calibri"/>
                <a:cs typeface="Calibri"/>
              </a:rPr>
              <a:t>of </a:t>
            </a:r>
            <a:r>
              <a:rPr sz="2400" spc="-20" dirty="0">
                <a:latin typeface="Calibri"/>
                <a:cs typeface="Calibri"/>
              </a:rPr>
              <a:t>hydrogen </a:t>
            </a:r>
            <a:r>
              <a:rPr sz="2400" dirty="0">
                <a:latin typeface="Calibri"/>
                <a:cs typeface="Calibri"/>
              </a:rPr>
              <a:t>ions </a:t>
            </a:r>
            <a:r>
              <a:rPr sz="2400" spc="-15" dirty="0">
                <a:latin typeface="Calibri"/>
                <a:cs typeface="Calibri"/>
              </a:rPr>
              <a:t>concentration  </a:t>
            </a:r>
            <a:r>
              <a:rPr sz="2400" dirty="0">
                <a:latin typeface="Calibri"/>
                <a:cs typeface="Calibri"/>
              </a:rPr>
              <a:t>if the cell </a:t>
            </a:r>
            <a:r>
              <a:rPr sz="2400" spc="-10" dirty="0">
                <a:latin typeface="Calibri"/>
                <a:cs typeface="Calibri"/>
              </a:rPr>
              <a:t>wall </a:t>
            </a:r>
            <a:r>
              <a:rPr sz="2400" dirty="0">
                <a:latin typeface="Calibri"/>
                <a:cs typeface="Calibri"/>
              </a:rPr>
              <a:t>is </a:t>
            </a:r>
            <a:r>
              <a:rPr sz="2400" spc="-10" dirty="0">
                <a:latin typeface="Calibri"/>
                <a:cs typeface="Calibri"/>
              </a:rPr>
              <a:t>not </a:t>
            </a:r>
            <a:r>
              <a:rPr sz="2400" dirty="0">
                <a:latin typeface="Calibri"/>
                <a:cs typeface="Calibri"/>
              </a:rPr>
              <a:t>able </a:t>
            </a:r>
            <a:r>
              <a:rPr sz="2400" spc="-15" dirty="0">
                <a:latin typeface="Calibri"/>
                <a:cs typeface="Calibri"/>
              </a:rPr>
              <a:t>to </a:t>
            </a:r>
            <a:r>
              <a:rPr sz="2400" spc="-10" dirty="0">
                <a:latin typeface="Calibri"/>
                <a:cs typeface="Calibri"/>
              </a:rPr>
              <a:t>provide </a:t>
            </a:r>
            <a:r>
              <a:rPr sz="2400" dirty="0">
                <a:latin typeface="Calibri"/>
                <a:cs typeface="Calibri"/>
              </a:rPr>
              <a:t>enough</a:t>
            </a:r>
            <a:r>
              <a:rPr sz="2400" spc="-30" dirty="0">
                <a:latin typeface="Calibri"/>
                <a:cs typeface="Calibri"/>
              </a:rPr>
              <a:t> </a:t>
            </a:r>
            <a:r>
              <a:rPr sz="2400" spc="-10" dirty="0">
                <a:latin typeface="Calibri"/>
                <a:cs typeface="Calibri"/>
              </a:rPr>
              <a:t>protection</a:t>
            </a:r>
            <a:endParaRPr sz="2400">
              <a:latin typeface="Calibri"/>
              <a:cs typeface="Calibri"/>
            </a:endParaRPr>
          </a:p>
          <a:p>
            <a:pPr>
              <a:lnSpc>
                <a:spcPct val="100000"/>
              </a:lnSpc>
              <a:spcBef>
                <a:spcPts val="15"/>
              </a:spcBef>
              <a:buFont typeface="Calibri"/>
              <a:buAutoNum type="arabicPeriod"/>
            </a:pPr>
            <a:endParaRPr sz="2350">
              <a:latin typeface="Calibri"/>
              <a:cs typeface="Calibri"/>
            </a:endParaRPr>
          </a:p>
          <a:p>
            <a:pPr marL="355600" marR="1023619" indent="-342900">
              <a:lnSpc>
                <a:spcPct val="100000"/>
              </a:lnSpc>
              <a:buAutoNum type="arabicPeriod"/>
              <a:tabLst>
                <a:tab pos="355600" algn="l"/>
              </a:tabLst>
            </a:pPr>
            <a:r>
              <a:rPr sz="2400" spc="-10" dirty="0">
                <a:latin typeface="Calibri"/>
                <a:cs typeface="Calibri"/>
              </a:rPr>
              <a:t>Changes </a:t>
            </a:r>
            <a:r>
              <a:rPr sz="2400" dirty="0">
                <a:latin typeface="Calibri"/>
                <a:cs typeface="Calibri"/>
              </a:rPr>
              <a:t>in </a:t>
            </a:r>
            <a:r>
              <a:rPr sz="2400" spc="-5" dirty="0">
                <a:latin typeface="Calibri"/>
                <a:cs typeface="Calibri"/>
              </a:rPr>
              <a:t>pH </a:t>
            </a:r>
            <a:r>
              <a:rPr sz="2400" spc="-10" dirty="0">
                <a:latin typeface="Calibri"/>
                <a:cs typeface="Calibri"/>
              </a:rPr>
              <a:t>can </a:t>
            </a:r>
            <a:r>
              <a:rPr sz="2400" dirty="0">
                <a:latin typeface="Calibri"/>
                <a:cs typeface="Calibri"/>
              </a:rPr>
              <a:t>lead </a:t>
            </a:r>
            <a:r>
              <a:rPr sz="2400" spc="-15" dirty="0">
                <a:latin typeface="Calibri"/>
                <a:cs typeface="Calibri"/>
              </a:rPr>
              <a:t>to </a:t>
            </a:r>
            <a:r>
              <a:rPr sz="2400" spc="-5" dirty="0">
                <a:solidFill>
                  <a:srgbClr val="FF0000"/>
                </a:solidFill>
                <a:latin typeface="Calibri"/>
                <a:cs typeface="Calibri"/>
              </a:rPr>
              <a:t>denaturing of enzymes </a:t>
            </a:r>
            <a:r>
              <a:rPr sz="2400" dirty="0">
                <a:latin typeface="Calibri"/>
                <a:cs typeface="Calibri"/>
              </a:rPr>
              <a:t>and </a:t>
            </a:r>
            <a:r>
              <a:rPr sz="2400" spc="-5" dirty="0">
                <a:latin typeface="Calibri"/>
                <a:cs typeface="Calibri"/>
              </a:rPr>
              <a:t>other </a:t>
            </a:r>
            <a:r>
              <a:rPr sz="2400" spc="-5" dirty="0">
                <a:solidFill>
                  <a:srgbClr val="FF0000"/>
                </a:solidFill>
                <a:latin typeface="Calibri"/>
                <a:cs typeface="Calibri"/>
              </a:rPr>
              <a:t> </a:t>
            </a:r>
            <a:r>
              <a:rPr sz="2400" spc="-10" dirty="0">
                <a:solidFill>
                  <a:srgbClr val="FF0000"/>
                </a:solidFill>
                <a:latin typeface="Calibri"/>
                <a:cs typeface="Calibri"/>
              </a:rPr>
              <a:t>proteins </a:t>
            </a:r>
            <a:r>
              <a:rPr sz="2400" dirty="0">
                <a:latin typeface="Calibri"/>
                <a:cs typeface="Calibri"/>
              </a:rPr>
              <a:t>and </a:t>
            </a:r>
            <a:r>
              <a:rPr sz="2400" spc="-10" dirty="0">
                <a:latin typeface="Calibri"/>
                <a:cs typeface="Calibri"/>
              </a:rPr>
              <a:t>can </a:t>
            </a:r>
            <a:r>
              <a:rPr sz="2400" spc="-20" dirty="0">
                <a:latin typeface="Calibri"/>
                <a:cs typeface="Calibri"/>
              </a:rPr>
              <a:t>interfere </a:t>
            </a:r>
            <a:r>
              <a:rPr sz="2400" dirty="0">
                <a:latin typeface="Calibri"/>
                <a:cs typeface="Calibri"/>
              </a:rPr>
              <a:t>with </a:t>
            </a:r>
            <a:r>
              <a:rPr sz="2400" spc="-5" dirty="0">
                <a:latin typeface="Calibri"/>
                <a:cs typeface="Calibri"/>
              </a:rPr>
              <a:t>pumping of ions </a:t>
            </a:r>
            <a:r>
              <a:rPr sz="2400" spc="-15" dirty="0">
                <a:latin typeface="Calibri"/>
                <a:cs typeface="Calibri"/>
              </a:rPr>
              <a:t>at </a:t>
            </a:r>
            <a:r>
              <a:rPr sz="2400" dirty="0">
                <a:latin typeface="Calibri"/>
                <a:cs typeface="Calibri"/>
              </a:rPr>
              <a:t>the cell  </a:t>
            </a:r>
            <a:r>
              <a:rPr sz="2400" spc="-10" dirty="0">
                <a:latin typeface="Calibri"/>
                <a:cs typeface="Calibri"/>
              </a:rPr>
              <a:t>membrane</a:t>
            </a:r>
            <a:endParaRPr sz="2400">
              <a:latin typeface="Calibri"/>
              <a:cs typeface="Calibri"/>
            </a:endParaRPr>
          </a:p>
          <a:p>
            <a:pPr>
              <a:lnSpc>
                <a:spcPct val="100000"/>
              </a:lnSpc>
              <a:spcBef>
                <a:spcPts val="10"/>
              </a:spcBef>
              <a:buFont typeface="Calibri"/>
              <a:buAutoNum type="arabicPeriod"/>
            </a:pPr>
            <a:endParaRPr sz="2350">
              <a:latin typeface="Calibri"/>
              <a:cs typeface="Calibri"/>
            </a:endParaRPr>
          </a:p>
          <a:p>
            <a:pPr marL="268605" marR="95885" indent="-256540">
              <a:lnSpc>
                <a:spcPct val="100000"/>
              </a:lnSpc>
              <a:spcBef>
                <a:spcPts val="5"/>
              </a:spcBef>
              <a:buAutoNum type="arabicPeriod"/>
              <a:tabLst>
                <a:tab pos="312420" algn="l"/>
              </a:tabLst>
            </a:pPr>
            <a:r>
              <a:rPr sz="2400" spc="-5" dirty="0">
                <a:latin typeface="Calibri"/>
                <a:cs typeface="Calibri"/>
              </a:rPr>
              <a:t>Some </a:t>
            </a:r>
            <a:r>
              <a:rPr sz="2400" spc="-10" dirty="0">
                <a:latin typeface="Calibri"/>
                <a:cs typeface="Calibri"/>
              </a:rPr>
              <a:t>microbes </a:t>
            </a:r>
            <a:r>
              <a:rPr sz="2400" spc="-20" dirty="0">
                <a:latin typeface="Calibri"/>
                <a:cs typeface="Calibri"/>
              </a:rPr>
              <a:t>have </a:t>
            </a:r>
            <a:r>
              <a:rPr sz="2400" dirty="0">
                <a:latin typeface="Calibri"/>
                <a:cs typeface="Calibri"/>
              </a:rPr>
              <a:t>an impervious cell </a:t>
            </a:r>
            <a:r>
              <a:rPr sz="2400" spc="-10" dirty="0">
                <a:latin typeface="Calibri"/>
                <a:cs typeface="Calibri"/>
              </a:rPr>
              <a:t>wall </a:t>
            </a:r>
            <a:r>
              <a:rPr sz="2400" dirty="0">
                <a:latin typeface="Calibri"/>
                <a:cs typeface="Calibri"/>
              </a:rPr>
              <a:t>and </a:t>
            </a:r>
            <a:r>
              <a:rPr sz="2400" spc="-15" dirty="0">
                <a:latin typeface="Calibri"/>
                <a:cs typeface="Calibri"/>
              </a:rPr>
              <a:t>prevent </a:t>
            </a:r>
            <a:r>
              <a:rPr sz="2400" dirty="0">
                <a:latin typeface="Calibri"/>
                <a:cs typeface="Calibri"/>
              </a:rPr>
              <a:t>cell  </a:t>
            </a:r>
            <a:r>
              <a:rPr sz="2400" spc="-10" dirty="0">
                <a:latin typeface="Calibri"/>
                <a:cs typeface="Calibri"/>
              </a:rPr>
              <a:t>membrane </a:t>
            </a:r>
            <a:r>
              <a:rPr sz="2400" spc="-15" dirty="0">
                <a:latin typeface="Calibri"/>
                <a:cs typeface="Calibri"/>
              </a:rPr>
              <a:t>from </a:t>
            </a:r>
            <a:r>
              <a:rPr sz="2400" spc="-5" dirty="0">
                <a:latin typeface="Calibri"/>
                <a:cs typeface="Calibri"/>
              </a:rPr>
              <a:t>being </a:t>
            </a:r>
            <a:r>
              <a:rPr sz="2400" spc="-10" dirty="0">
                <a:latin typeface="Calibri"/>
                <a:cs typeface="Calibri"/>
              </a:rPr>
              <a:t>exposed </a:t>
            </a:r>
            <a:r>
              <a:rPr sz="2400" spc="-15" dirty="0">
                <a:latin typeface="Calibri"/>
                <a:cs typeface="Calibri"/>
              </a:rPr>
              <a:t>to </a:t>
            </a:r>
            <a:r>
              <a:rPr sz="2400" spc="-10" dirty="0">
                <a:latin typeface="Calibri"/>
                <a:cs typeface="Calibri"/>
              </a:rPr>
              <a:t>extreme </a:t>
            </a:r>
            <a:r>
              <a:rPr sz="2400" spc="-5" dirty="0">
                <a:latin typeface="Calibri"/>
                <a:cs typeface="Calibri"/>
              </a:rPr>
              <a:t>pH </a:t>
            </a:r>
            <a:r>
              <a:rPr sz="2400" dirty="0">
                <a:latin typeface="Calibri"/>
                <a:cs typeface="Calibri"/>
              </a:rPr>
              <a:t>in </a:t>
            </a:r>
            <a:r>
              <a:rPr sz="2400" spc="-5" dirty="0">
                <a:latin typeface="Calibri"/>
                <a:cs typeface="Calibri"/>
              </a:rPr>
              <a:t>medium. </a:t>
            </a:r>
            <a:r>
              <a:rPr sz="2400" spc="-10" dirty="0">
                <a:latin typeface="Calibri"/>
                <a:cs typeface="Calibri"/>
              </a:rPr>
              <a:t>They  </a:t>
            </a:r>
            <a:r>
              <a:rPr sz="2400" spc="-20" dirty="0">
                <a:latin typeface="Calibri"/>
                <a:cs typeface="Calibri"/>
              </a:rPr>
              <a:t>therefore </a:t>
            </a:r>
            <a:r>
              <a:rPr sz="2400" spc="-5" dirty="0">
                <a:latin typeface="Calibri"/>
                <a:cs typeface="Calibri"/>
              </a:rPr>
              <a:t>maintaining themselves </a:t>
            </a:r>
            <a:r>
              <a:rPr sz="2400" spc="-15" dirty="0">
                <a:latin typeface="Calibri"/>
                <a:cs typeface="Calibri"/>
              </a:rPr>
              <a:t>from </a:t>
            </a:r>
            <a:r>
              <a:rPr sz="2400" dirty="0">
                <a:latin typeface="Calibri"/>
                <a:cs typeface="Calibri"/>
              </a:rPr>
              <a:t>the </a:t>
            </a:r>
            <a:r>
              <a:rPr sz="2400" spc="-15" dirty="0">
                <a:latin typeface="Calibri"/>
                <a:cs typeface="Calibri"/>
              </a:rPr>
              <a:t>environment </a:t>
            </a:r>
            <a:r>
              <a:rPr sz="2400" spc="-10" dirty="0">
                <a:latin typeface="Calibri"/>
                <a:cs typeface="Calibri"/>
              </a:rPr>
              <a:t>by </a:t>
            </a:r>
            <a:r>
              <a:rPr sz="2400" spc="-15" dirty="0">
                <a:latin typeface="Calibri"/>
                <a:cs typeface="Calibri"/>
              </a:rPr>
              <a:t>keeping  </a:t>
            </a:r>
            <a:r>
              <a:rPr sz="2400" spc="-10" dirty="0">
                <a:latin typeface="Calibri"/>
                <a:cs typeface="Calibri"/>
              </a:rPr>
              <a:t>neutral.</a:t>
            </a:r>
            <a:endParaRPr sz="24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934618" y="122377"/>
            <a:ext cx="7514590" cy="574675"/>
          </a:xfrm>
          <a:prstGeom prst="rect">
            <a:avLst/>
          </a:prstGeom>
        </p:spPr>
        <p:txBody>
          <a:bodyPr vert="horz" wrap="square" lIns="0" tIns="12700" rIns="0" bIns="0" rtlCol="0">
            <a:spAutoFit/>
          </a:bodyPr>
          <a:lstStyle/>
          <a:p>
            <a:pPr marL="12700">
              <a:lnSpc>
                <a:spcPct val="100000"/>
              </a:lnSpc>
              <a:spcBef>
                <a:spcPts val="100"/>
              </a:spcBef>
            </a:pPr>
            <a:r>
              <a:rPr spc="-15" dirty="0"/>
              <a:t>Pros </a:t>
            </a:r>
            <a:r>
              <a:rPr dirty="0"/>
              <a:t>and </a:t>
            </a:r>
            <a:r>
              <a:rPr spc="-10" dirty="0"/>
              <a:t>Cons </a:t>
            </a:r>
            <a:r>
              <a:rPr dirty="0"/>
              <a:t>of pH </a:t>
            </a:r>
            <a:r>
              <a:rPr spc="-25" dirty="0"/>
              <a:t>range </a:t>
            </a:r>
            <a:r>
              <a:rPr spc="-20" dirty="0"/>
              <a:t>for</a:t>
            </a:r>
            <a:r>
              <a:rPr spc="10" dirty="0"/>
              <a:t> </a:t>
            </a:r>
            <a:r>
              <a:rPr spc="-10" dirty="0"/>
              <a:t>Microbes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07340" y="1178509"/>
            <a:ext cx="8436610" cy="4549775"/>
          </a:xfrm>
          <a:prstGeom prst="rect">
            <a:avLst/>
          </a:prstGeom>
        </p:spPr>
        <p:txBody>
          <a:bodyPr vert="horz" wrap="square" lIns="0" tIns="12065" rIns="0" bIns="0" rtlCol="0">
            <a:spAutoFit/>
          </a:bodyPr>
          <a:lstStyle/>
          <a:p>
            <a:pPr marL="355600" marR="173990" indent="-342900">
              <a:lnSpc>
                <a:spcPct val="100000"/>
              </a:lnSpc>
              <a:spcBef>
                <a:spcPts val="95"/>
              </a:spcBef>
              <a:buFont typeface="Arial"/>
              <a:buChar char="•"/>
              <a:tabLst>
                <a:tab pos="354965" algn="l"/>
                <a:tab pos="355600" algn="l"/>
              </a:tabLst>
            </a:pPr>
            <a:r>
              <a:rPr sz="2800" spc="-10" dirty="0">
                <a:latin typeface="Calibri"/>
                <a:cs typeface="Calibri"/>
              </a:rPr>
              <a:t>One </a:t>
            </a:r>
            <a:r>
              <a:rPr sz="2800" spc="-5" dirty="0">
                <a:latin typeface="Calibri"/>
                <a:cs typeface="Calibri"/>
              </a:rPr>
              <a:t>of the </a:t>
            </a:r>
            <a:r>
              <a:rPr sz="2800" spc="-15" dirty="0">
                <a:latin typeface="Calibri"/>
                <a:cs typeface="Calibri"/>
              </a:rPr>
              <a:t>most frequent </a:t>
            </a:r>
            <a:r>
              <a:rPr sz="2800" spc="-10" dirty="0">
                <a:latin typeface="Calibri"/>
                <a:cs typeface="Calibri"/>
              </a:rPr>
              <a:t>hostile conditions </a:t>
            </a:r>
            <a:r>
              <a:rPr sz="2800" spc="-25" dirty="0">
                <a:latin typeface="Calibri"/>
                <a:cs typeface="Calibri"/>
              </a:rPr>
              <a:t>for </a:t>
            </a:r>
            <a:r>
              <a:rPr sz="2800" spc="-15" dirty="0">
                <a:latin typeface="Calibri"/>
                <a:cs typeface="Calibri"/>
              </a:rPr>
              <a:t>enteric  </a:t>
            </a:r>
            <a:r>
              <a:rPr sz="2800" spc="-10" dirty="0">
                <a:latin typeface="Calibri"/>
                <a:cs typeface="Calibri"/>
              </a:rPr>
              <a:t>bacteria </a:t>
            </a:r>
            <a:r>
              <a:rPr sz="2800" spc="-5" dirty="0">
                <a:latin typeface="Calibri"/>
                <a:cs typeface="Calibri"/>
              </a:rPr>
              <a:t>is </a:t>
            </a:r>
            <a:r>
              <a:rPr sz="2800" b="1" spc="-5" dirty="0">
                <a:solidFill>
                  <a:srgbClr val="FF0000"/>
                </a:solidFill>
                <a:latin typeface="Calibri"/>
                <a:cs typeface="Calibri"/>
              </a:rPr>
              <a:t>acid</a:t>
            </a:r>
            <a:r>
              <a:rPr sz="2800" b="1" spc="20" dirty="0">
                <a:solidFill>
                  <a:srgbClr val="FF0000"/>
                </a:solidFill>
                <a:latin typeface="Calibri"/>
                <a:cs typeface="Calibri"/>
              </a:rPr>
              <a:t> </a:t>
            </a:r>
            <a:r>
              <a:rPr sz="2800" b="1" spc="-20" dirty="0">
                <a:solidFill>
                  <a:srgbClr val="FF0000"/>
                </a:solidFill>
                <a:latin typeface="Calibri"/>
                <a:cs typeface="Calibri"/>
              </a:rPr>
              <a:t>stress</a:t>
            </a:r>
            <a:endParaRPr sz="2800">
              <a:latin typeface="Calibri"/>
              <a:cs typeface="Calibri"/>
            </a:endParaRPr>
          </a:p>
          <a:p>
            <a:pPr marL="355600" marR="363855" indent="-342900">
              <a:lnSpc>
                <a:spcPct val="100000"/>
              </a:lnSpc>
              <a:spcBef>
                <a:spcPts val="675"/>
              </a:spcBef>
              <a:buFont typeface="Arial"/>
              <a:buChar char="•"/>
              <a:tabLst>
                <a:tab pos="354965" algn="l"/>
                <a:tab pos="355600" algn="l"/>
              </a:tabLst>
            </a:pPr>
            <a:r>
              <a:rPr sz="2800" spc="-10" dirty="0">
                <a:solidFill>
                  <a:srgbClr val="FF0000"/>
                </a:solidFill>
                <a:latin typeface="Calibri"/>
                <a:cs typeface="Calibri"/>
              </a:rPr>
              <a:t>Should they </a:t>
            </a:r>
            <a:r>
              <a:rPr sz="2800" spc="-5" dirty="0">
                <a:solidFill>
                  <a:srgbClr val="FF0000"/>
                </a:solidFill>
                <a:latin typeface="Calibri"/>
                <a:cs typeface="Calibri"/>
              </a:rPr>
              <a:t>be </a:t>
            </a:r>
            <a:r>
              <a:rPr sz="2800" spc="-15" dirty="0">
                <a:solidFill>
                  <a:srgbClr val="FF0000"/>
                </a:solidFill>
                <a:latin typeface="Calibri"/>
                <a:cs typeface="Calibri"/>
              </a:rPr>
              <a:t>neutrophiles </a:t>
            </a:r>
            <a:r>
              <a:rPr sz="2800" spc="-10" dirty="0">
                <a:solidFill>
                  <a:srgbClr val="FF0000"/>
                </a:solidFill>
                <a:latin typeface="Calibri"/>
                <a:cs typeface="Calibri"/>
              </a:rPr>
              <a:t>but </a:t>
            </a:r>
            <a:r>
              <a:rPr sz="2800" spc="-20" dirty="0">
                <a:solidFill>
                  <a:srgbClr val="FF0000"/>
                </a:solidFill>
                <a:latin typeface="Calibri"/>
                <a:cs typeface="Calibri"/>
              </a:rPr>
              <a:t>are </a:t>
            </a:r>
            <a:r>
              <a:rPr sz="2800" spc="-15" dirty="0">
                <a:solidFill>
                  <a:srgbClr val="FF0000"/>
                </a:solidFill>
                <a:latin typeface="Calibri"/>
                <a:cs typeface="Calibri"/>
              </a:rPr>
              <a:t>exposed </a:t>
            </a:r>
            <a:r>
              <a:rPr sz="2800" spc="-20" dirty="0">
                <a:solidFill>
                  <a:srgbClr val="FF0000"/>
                </a:solidFill>
                <a:latin typeface="Calibri"/>
                <a:cs typeface="Calibri"/>
              </a:rPr>
              <a:t>to </a:t>
            </a:r>
            <a:r>
              <a:rPr sz="2800" spc="-5" dirty="0">
                <a:solidFill>
                  <a:srgbClr val="FF0000"/>
                </a:solidFill>
                <a:latin typeface="Calibri"/>
                <a:cs typeface="Calibri"/>
              </a:rPr>
              <a:t>a </a:t>
            </a:r>
            <a:r>
              <a:rPr sz="2800" spc="-15" dirty="0">
                <a:solidFill>
                  <a:srgbClr val="FF0000"/>
                </a:solidFill>
                <a:latin typeface="Calibri"/>
                <a:cs typeface="Calibri"/>
              </a:rPr>
              <a:t>low  </a:t>
            </a:r>
            <a:r>
              <a:rPr sz="2800" spc="-5" dirty="0">
                <a:solidFill>
                  <a:srgbClr val="FF0000"/>
                </a:solidFill>
                <a:latin typeface="Calibri"/>
                <a:cs typeface="Calibri"/>
              </a:rPr>
              <a:t>pH in the </a:t>
            </a:r>
            <a:r>
              <a:rPr sz="2800" spc="-15" dirty="0">
                <a:solidFill>
                  <a:srgbClr val="FF0000"/>
                </a:solidFill>
                <a:latin typeface="Calibri"/>
                <a:cs typeface="Calibri"/>
              </a:rPr>
              <a:t>stomach, volatile </a:t>
            </a:r>
            <a:r>
              <a:rPr sz="2800" spc="-30" dirty="0">
                <a:solidFill>
                  <a:srgbClr val="FF0000"/>
                </a:solidFill>
                <a:latin typeface="Calibri"/>
                <a:cs typeface="Calibri"/>
              </a:rPr>
              <a:t>fatty </a:t>
            </a:r>
            <a:r>
              <a:rPr sz="2800" spc="-5" dirty="0">
                <a:solidFill>
                  <a:srgbClr val="FF0000"/>
                </a:solidFill>
                <a:latin typeface="Calibri"/>
                <a:cs typeface="Calibri"/>
              </a:rPr>
              <a:t>acids in the </a:t>
            </a:r>
            <a:r>
              <a:rPr sz="2800" spc="-15" dirty="0">
                <a:solidFill>
                  <a:srgbClr val="FF0000"/>
                </a:solidFill>
                <a:latin typeface="Calibri"/>
                <a:cs typeface="Calibri"/>
              </a:rPr>
              <a:t>intestine  </a:t>
            </a:r>
            <a:r>
              <a:rPr sz="2800" spc="-5" dirty="0">
                <a:solidFill>
                  <a:srgbClr val="FF0000"/>
                </a:solidFill>
                <a:latin typeface="Calibri"/>
                <a:cs typeface="Calibri"/>
              </a:rPr>
              <a:t>and </a:t>
            </a:r>
            <a:r>
              <a:rPr sz="2800" spc="-15" dirty="0">
                <a:solidFill>
                  <a:srgbClr val="FF0000"/>
                </a:solidFill>
                <a:latin typeface="Calibri"/>
                <a:cs typeface="Calibri"/>
              </a:rPr>
              <a:t>faeces, </a:t>
            </a:r>
            <a:r>
              <a:rPr sz="2800" spc="-25" dirty="0">
                <a:solidFill>
                  <a:srgbClr val="FF0000"/>
                </a:solidFill>
                <a:latin typeface="Calibri"/>
                <a:cs typeface="Calibri"/>
              </a:rPr>
              <a:t>form </a:t>
            </a:r>
            <a:r>
              <a:rPr sz="2800" spc="-10" dirty="0">
                <a:solidFill>
                  <a:srgbClr val="FF0000"/>
                </a:solidFill>
                <a:latin typeface="Calibri"/>
                <a:cs typeface="Calibri"/>
              </a:rPr>
              <a:t>slurries </a:t>
            </a:r>
            <a:r>
              <a:rPr sz="2800" spc="-5" dirty="0">
                <a:solidFill>
                  <a:srgbClr val="FF0000"/>
                </a:solidFill>
                <a:latin typeface="Calibri"/>
                <a:cs typeface="Calibri"/>
              </a:rPr>
              <a:t>and acid and </a:t>
            </a:r>
            <a:r>
              <a:rPr sz="2800" spc="-10" dirty="0">
                <a:solidFill>
                  <a:srgbClr val="FF0000"/>
                </a:solidFill>
                <a:latin typeface="Calibri"/>
                <a:cs typeface="Calibri"/>
              </a:rPr>
              <a:t>they </a:t>
            </a:r>
            <a:r>
              <a:rPr sz="2800" spc="-15" dirty="0">
                <a:solidFill>
                  <a:srgbClr val="FF0000"/>
                </a:solidFill>
                <a:latin typeface="Calibri"/>
                <a:cs typeface="Calibri"/>
              </a:rPr>
              <a:t>become  stressed</a:t>
            </a:r>
            <a:endParaRPr sz="2800">
              <a:latin typeface="Calibri"/>
              <a:cs typeface="Calibri"/>
            </a:endParaRPr>
          </a:p>
          <a:p>
            <a:pPr marL="355600" marR="499745" indent="-342900">
              <a:lnSpc>
                <a:spcPct val="100000"/>
              </a:lnSpc>
              <a:spcBef>
                <a:spcPts val="680"/>
              </a:spcBef>
              <a:buFont typeface="Arial"/>
              <a:buChar char="•"/>
              <a:tabLst>
                <a:tab pos="354965" algn="l"/>
                <a:tab pos="355600" algn="l"/>
              </a:tabLst>
            </a:pPr>
            <a:r>
              <a:rPr sz="2800" i="1" spc="-10" dirty="0">
                <a:latin typeface="Calibri"/>
                <a:cs typeface="Calibri"/>
              </a:rPr>
              <a:t>Salmonella </a:t>
            </a:r>
            <a:r>
              <a:rPr sz="2800" spc="-5" dirty="0">
                <a:latin typeface="Calibri"/>
                <a:cs typeface="Calibri"/>
              </a:rPr>
              <a:t>is </a:t>
            </a:r>
            <a:r>
              <a:rPr sz="2800" spc="-15" dirty="0">
                <a:latin typeface="Calibri"/>
                <a:cs typeface="Calibri"/>
              </a:rPr>
              <a:t>exposed </a:t>
            </a:r>
            <a:r>
              <a:rPr sz="2800" spc="-20" dirty="0">
                <a:latin typeface="Calibri"/>
                <a:cs typeface="Calibri"/>
              </a:rPr>
              <a:t>to </a:t>
            </a:r>
            <a:r>
              <a:rPr sz="2800" spc="-10" dirty="0">
                <a:latin typeface="Calibri"/>
                <a:cs typeface="Calibri"/>
              </a:rPr>
              <a:t>low pHs </a:t>
            </a:r>
            <a:r>
              <a:rPr sz="2800" spc="-5" dirty="0">
                <a:latin typeface="Calibri"/>
                <a:cs typeface="Calibri"/>
              </a:rPr>
              <a:t>in the </a:t>
            </a:r>
            <a:r>
              <a:rPr sz="2800" spc="-15" dirty="0">
                <a:latin typeface="Calibri"/>
                <a:cs typeface="Calibri"/>
              </a:rPr>
              <a:t>macrophage  phagolysosomes</a:t>
            </a:r>
            <a:endParaRPr sz="2800">
              <a:latin typeface="Calibri"/>
              <a:cs typeface="Calibri"/>
            </a:endParaRPr>
          </a:p>
          <a:p>
            <a:pPr marL="354965" marR="5080" indent="-354965">
              <a:lnSpc>
                <a:spcPct val="100000"/>
              </a:lnSpc>
              <a:spcBef>
                <a:spcPts val="670"/>
              </a:spcBef>
              <a:buFont typeface="Arial"/>
              <a:buChar char="•"/>
              <a:tabLst>
                <a:tab pos="354965" algn="l"/>
                <a:tab pos="355600" algn="l"/>
              </a:tabLst>
            </a:pPr>
            <a:r>
              <a:rPr sz="2800" spc="-10" dirty="0">
                <a:solidFill>
                  <a:srgbClr val="FF0000"/>
                </a:solidFill>
                <a:latin typeface="Calibri"/>
                <a:cs typeface="Calibri"/>
              </a:rPr>
              <a:t>Some </a:t>
            </a:r>
            <a:r>
              <a:rPr sz="2800" spc="-20" dirty="0">
                <a:solidFill>
                  <a:srgbClr val="FF0000"/>
                </a:solidFill>
                <a:latin typeface="Calibri"/>
                <a:cs typeface="Calibri"/>
              </a:rPr>
              <a:t>strains </a:t>
            </a:r>
            <a:r>
              <a:rPr sz="2800" spc="-5" dirty="0">
                <a:solidFill>
                  <a:srgbClr val="FF0000"/>
                </a:solidFill>
                <a:latin typeface="Calibri"/>
                <a:cs typeface="Calibri"/>
              </a:rPr>
              <a:t>of </a:t>
            </a:r>
            <a:r>
              <a:rPr sz="2800" i="1" spc="-5" dirty="0">
                <a:solidFill>
                  <a:srgbClr val="FF0000"/>
                </a:solidFill>
                <a:latin typeface="Calibri"/>
                <a:cs typeface="Calibri"/>
              </a:rPr>
              <a:t>E. </a:t>
            </a:r>
            <a:r>
              <a:rPr sz="2800" i="1" spc="-15" dirty="0">
                <a:solidFill>
                  <a:srgbClr val="FF0000"/>
                </a:solidFill>
                <a:latin typeface="Calibri"/>
                <a:cs typeface="Calibri"/>
              </a:rPr>
              <a:t>coli </a:t>
            </a:r>
            <a:r>
              <a:rPr sz="2800" spc="-5" dirty="0">
                <a:solidFill>
                  <a:srgbClr val="FF0000"/>
                </a:solidFill>
                <a:latin typeface="Calibri"/>
                <a:cs typeface="Calibri"/>
              </a:rPr>
              <a:t>0157:H7 </a:t>
            </a:r>
            <a:r>
              <a:rPr sz="2800" spc="-10" dirty="0">
                <a:solidFill>
                  <a:srgbClr val="FF0000"/>
                </a:solidFill>
                <a:latin typeface="Calibri"/>
                <a:cs typeface="Calibri"/>
              </a:rPr>
              <a:t>can </a:t>
            </a:r>
            <a:r>
              <a:rPr sz="2800" spc="-15" dirty="0">
                <a:solidFill>
                  <a:srgbClr val="FF0000"/>
                </a:solidFill>
                <a:latin typeface="Calibri"/>
                <a:cs typeface="Calibri"/>
              </a:rPr>
              <a:t>withstand </a:t>
            </a:r>
            <a:r>
              <a:rPr sz="2800" spc="-5" dirty="0">
                <a:solidFill>
                  <a:srgbClr val="FF0000"/>
                </a:solidFill>
                <a:latin typeface="Calibri"/>
                <a:cs typeface="Calibri"/>
              </a:rPr>
              <a:t>5 </a:t>
            </a:r>
            <a:r>
              <a:rPr sz="2800" spc="-20" dirty="0">
                <a:solidFill>
                  <a:srgbClr val="FF0000"/>
                </a:solidFill>
                <a:latin typeface="Calibri"/>
                <a:cs typeface="Calibri"/>
              </a:rPr>
              <a:t>hours </a:t>
            </a:r>
            <a:r>
              <a:rPr sz="2800" spc="-15" dirty="0">
                <a:solidFill>
                  <a:srgbClr val="FF0000"/>
                </a:solidFill>
                <a:latin typeface="Calibri"/>
                <a:cs typeface="Calibri"/>
              </a:rPr>
              <a:t>at  </a:t>
            </a:r>
            <a:r>
              <a:rPr sz="2800" spc="-5" dirty="0">
                <a:solidFill>
                  <a:srgbClr val="FF0000"/>
                </a:solidFill>
                <a:latin typeface="Calibri"/>
                <a:cs typeface="Calibri"/>
              </a:rPr>
              <a:t>the pH of </a:t>
            </a:r>
            <a:r>
              <a:rPr sz="2800" spc="-15" dirty="0">
                <a:solidFill>
                  <a:srgbClr val="FF0000"/>
                </a:solidFill>
                <a:latin typeface="Calibri"/>
                <a:cs typeface="Calibri"/>
              </a:rPr>
              <a:t>gastric </a:t>
            </a:r>
            <a:r>
              <a:rPr sz="2800" spc="-5" dirty="0">
                <a:solidFill>
                  <a:srgbClr val="FF0000"/>
                </a:solidFill>
                <a:latin typeface="Calibri"/>
                <a:cs typeface="Calibri"/>
              </a:rPr>
              <a:t>juices without loss of</a:t>
            </a:r>
            <a:r>
              <a:rPr sz="2800" spc="135" dirty="0">
                <a:solidFill>
                  <a:srgbClr val="FF0000"/>
                </a:solidFill>
                <a:latin typeface="Calibri"/>
                <a:cs typeface="Calibri"/>
              </a:rPr>
              <a:t> </a:t>
            </a:r>
            <a:r>
              <a:rPr sz="2800" spc="-25" dirty="0">
                <a:solidFill>
                  <a:srgbClr val="FF0000"/>
                </a:solidFill>
                <a:latin typeface="Calibri"/>
                <a:cs typeface="Calibri"/>
              </a:rPr>
              <a:t>activity.</a:t>
            </a:r>
            <a:endParaRPr sz="28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2857880" y="207086"/>
            <a:ext cx="2075180" cy="574675"/>
          </a:xfrm>
          <a:prstGeom prst="rect">
            <a:avLst/>
          </a:prstGeom>
        </p:spPr>
        <p:txBody>
          <a:bodyPr vert="horz" wrap="square" lIns="0" tIns="12700" rIns="0" bIns="0" rtlCol="0">
            <a:spAutoFit/>
          </a:bodyPr>
          <a:lstStyle/>
          <a:p>
            <a:pPr marL="12700">
              <a:lnSpc>
                <a:spcPct val="100000"/>
              </a:lnSpc>
              <a:spcBef>
                <a:spcPts val="100"/>
              </a:spcBef>
            </a:pPr>
            <a:r>
              <a:rPr dirty="0"/>
              <a:t>Acid</a:t>
            </a:r>
            <a:r>
              <a:rPr spc="-80" dirty="0"/>
              <a:t> </a:t>
            </a:r>
            <a:r>
              <a:rPr dirty="0"/>
              <a:t>Shock</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214752" y="279019"/>
            <a:ext cx="4713605" cy="574040"/>
          </a:xfrm>
          <a:prstGeom prst="rect">
            <a:avLst/>
          </a:prstGeom>
        </p:spPr>
        <p:txBody>
          <a:bodyPr vert="horz" wrap="square" lIns="0" tIns="12700" rIns="0" bIns="0" rtlCol="0">
            <a:spAutoFit/>
          </a:bodyPr>
          <a:lstStyle/>
          <a:p>
            <a:pPr marL="12700">
              <a:lnSpc>
                <a:spcPct val="100000"/>
              </a:lnSpc>
              <a:spcBef>
                <a:spcPts val="100"/>
              </a:spcBef>
            </a:pPr>
            <a:r>
              <a:rPr dirty="0"/>
              <a:t>Acid shock and</a:t>
            </a:r>
            <a:r>
              <a:rPr spc="-60" dirty="0"/>
              <a:t> </a:t>
            </a:r>
            <a:r>
              <a:rPr spc="-5" dirty="0"/>
              <a:t>virulence</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383540" y="1110742"/>
            <a:ext cx="8294370" cy="4634865"/>
          </a:xfrm>
          <a:prstGeom prst="rect">
            <a:avLst/>
          </a:prstGeom>
        </p:spPr>
        <p:txBody>
          <a:bodyPr vert="horz" wrap="square" lIns="0" tIns="12065" rIns="0" bIns="0" rtlCol="0">
            <a:spAutoFit/>
          </a:bodyPr>
          <a:lstStyle/>
          <a:p>
            <a:pPr marL="195580" marR="1008380" indent="-182880">
              <a:lnSpc>
                <a:spcPct val="100000"/>
              </a:lnSpc>
              <a:spcBef>
                <a:spcPts val="95"/>
              </a:spcBef>
            </a:pPr>
            <a:r>
              <a:rPr sz="2800" spc="-15" dirty="0">
                <a:latin typeface="Calibri"/>
                <a:cs typeface="Calibri"/>
              </a:rPr>
              <a:t>There </a:t>
            </a:r>
            <a:r>
              <a:rPr sz="2800" spc="-5" dirty="0">
                <a:latin typeface="Calibri"/>
                <a:cs typeface="Calibri"/>
              </a:rPr>
              <a:t>is a </a:t>
            </a:r>
            <a:r>
              <a:rPr sz="2800" spc="-15" dirty="0">
                <a:latin typeface="Calibri"/>
                <a:cs typeface="Calibri"/>
              </a:rPr>
              <a:t>relationship </a:t>
            </a:r>
            <a:r>
              <a:rPr sz="2800" spc="-10" dirty="0">
                <a:latin typeface="Calibri"/>
                <a:cs typeface="Calibri"/>
              </a:rPr>
              <a:t>between </a:t>
            </a:r>
            <a:r>
              <a:rPr sz="2800" spc="-5" dirty="0">
                <a:latin typeface="Calibri"/>
                <a:cs typeface="Calibri"/>
              </a:rPr>
              <a:t>acid </a:t>
            </a:r>
            <a:r>
              <a:rPr sz="2800" spc="-15" dirty="0">
                <a:latin typeface="Calibri"/>
                <a:cs typeface="Calibri"/>
              </a:rPr>
              <a:t>tolerance </a:t>
            </a:r>
            <a:r>
              <a:rPr sz="2800" spc="-5" dirty="0">
                <a:latin typeface="Calibri"/>
                <a:cs typeface="Calibri"/>
              </a:rPr>
              <a:t>and  virulence.</a:t>
            </a:r>
            <a:endParaRPr sz="2800">
              <a:latin typeface="Calibri"/>
              <a:cs typeface="Calibri"/>
            </a:endParaRPr>
          </a:p>
          <a:p>
            <a:pPr>
              <a:lnSpc>
                <a:spcPct val="100000"/>
              </a:lnSpc>
              <a:spcBef>
                <a:spcPts val="5"/>
              </a:spcBef>
            </a:pPr>
            <a:endParaRPr sz="3850">
              <a:latin typeface="Calibri"/>
              <a:cs typeface="Calibri"/>
            </a:endParaRPr>
          </a:p>
          <a:p>
            <a:pPr marL="195580" marR="5080" indent="-182880">
              <a:lnSpc>
                <a:spcPct val="100000"/>
              </a:lnSpc>
            </a:pPr>
            <a:r>
              <a:rPr sz="2800" i="1" spc="-10" dirty="0">
                <a:solidFill>
                  <a:srgbClr val="FF0000"/>
                </a:solidFill>
                <a:latin typeface="Calibri"/>
                <a:cs typeface="Calibri"/>
              </a:rPr>
              <a:t>Salmonella </a:t>
            </a:r>
            <a:r>
              <a:rPr sz="2800" spc="-5" dirty="0">
                <a:solidFill>
                  <a:srgbClr val="FF0000"/>
                </a:solidFill>
                <a:latin typeface="Calibri"/>
                <a:cs typeface="Calibri"/>
              </a:rPr>
              <a:t>which </a:t>
            </a:r>
            <a:r>
              <a:rPr sz="2800" spc="-25" dirty="0">
                <a:solidFill>
                  <a:srgbClr val="FF0000"/>
                </a:solidFill>
                <a:latin typeface="Calibri"/>
                <a:cs typeface="Calibri"/>
              </a:rPr>
              <a:t>have </a:t>
            </a:r>
            <a:r>
              <a:rPr sz="2800" spc="-10" dirty="0">
                <a:solidFill>
                  <a:srgbClr val="FF0000"/>
                </a:solidFill>
                <a:latin typeface="Calibri"/>
                <a:cs typeface="Calibri"/>
              </a:rPr>
              <a:t>been </a:t>
            </a:r>
            <a:r>
              <a:rPr sz="2800" spc="-15" dirty="0">
                <a:solidFill>
                  <a:srgbClr val="FF0000"/>
                </a:solidFill>
                <a:latin typeface="Calibri"/>
                <a:cs typeface="Calibri"/>
              </a:rPr>
              <a:t>exposed </a:t>
            </a:r>
            <a:r>
              <a:rPr sz="2800" spc="-20" dirty="0">
                <a:solidFill>
                  <a:srgbClr val="FF0000"/>
                </a:solidFill>
                <a:latin typeface="Calibri"/>
                <a:cs typeface="Calibri"/>
              </a:rPr>
              <a:t>to </a:t>
            </a:r>
            <a:r>
              <a:rPr sz="2800" spc="-5" dirty="0">
                <a:solidFill>
                  <a:srgbClr val="FF0000"/>
                </a:solidFill>
                <a:latin typeface="Calibri"/>
                <a:cs typeface="Calibri"/>
              </a:rPr>
              <a:t>acid in the  </a:t>
            </a:r>
            <a:r>
              <a:rPr sz="2800" spc="-15" dirty="0">
                <a:solidFill>
                  <a:srgbClr val="FF0000"/>
                </a:solidFill>
                <a:latin typeface="Calibri"/>
                <a:cs typeface="Calibri"/>
              </a:rPr>
              <a:t>stomach </a:t>
            </a:r>
            <a:r>
              <a:rPr sz="2800" spc="-20" dirty="0">
                <a:solidFill>
                  <a:srgbClr val="FF0000"/>
                </a:solidFill>
                <a:latin typeface="Calibri"/>
                <a:cs typeface="Calibri"/>
              </a:rPr>
              <a:t>are more </a:t>
            </a:r>
            <a:r>
              <a:rPr sz="2800" spc="-10" dirty="0">
                <a:solidFill>
                  <a:srgbClr val="FF0000"/>
                </a:solidFill>
                <a:latin typeface="Calibri"/>
                <a:cs typeface="Calibri"/>
              </a:rPr>
              <a:t>virulent </a:t>
            </a:r>
            <a:r>
              <a:rPr sz="2800" spc="-5" dirty="0">
                <a:solidFill>
                  <a:srgbClr val="FF0000"/>
                </a:solidFill>
                <a:latin typeface="Calibri"/>
                <a:cs typeface="Calibri"/>
              </a:rPr>
              <a:t>than those </a:t>
            </a:r>
            <a:r>
              <a:rPr sz="2800" spc="-10" dirty="0">
                <a:solidFill>
                  <a:srgbClr val="FF0000"/>
                </a:solidFill>
                <a:latin typeface="Calibri"/>
                <a:cs typeface="Calibri"/>
              </a:rPr>
              <a:t>passing </a:t>
            </a:r>
            <a:r>
              <a:rPr sz="2800" spc="-15" dirty="0">
                <a:solidFill>
                  <a:srgbClr val="FF0000"/>
                </a:solidFill>
                <a:latin typeface="Calibri"/>
                <a:cs typeface="Calibri"/>
              </a:rPr>
              <a:t>through </a:t>
            </a:r>
            <a:r>
              <a:rPr sz="2800" spc="-5" dirty="0">
                <a:solidFill>
                  <a:srgbClr val="FF0000"/>
                </a:solidFill>
                <a:latin typeface="Calibri"/>
                <a:cs typeface="Calibri"/>
              </a:rPr>
              <a:t>a  </a:t>
            </a:r>
            <a:r>
              <a:rPr sz="2800" spc="-25" dirty="0">
                <a:solidFill>
                  <a:srgbClr val="FF0000"/>
                </a:solidFill>
                <a:latin typeface="Calibri"/>
                <a:cs typeface="Calibri"/>
              </a:rPr>
              <a:t>buffered</a:t>
            </a:r>
            <a:r>
              <a:rPr sz="2800" spc="15" dirty="0">
                <a:solidFill>
                  <a:srgbClr val="FF0000"/>
                </a:solidFill>
                <a:latin typeface="Calibri"/>
                <a:cs typeface="Calibri"/>
              </a:rPr>
              <a:t> </a:t>
            </a:r>
            <a:r>
              <a:rPr sz="2800" spc="-15" dirty="0">
                <a:solidFill>
                  <a:srgbClr val="FF0000"/>
                </a:solidFill>
                <a:latin typeface="Calibri"/>
                <a:cs typeface="Calibri"/>
              </a:rPr>
              <a:t>stomach</a:t>
            </a:r>
            <a:r>
              <a:rPr sz="2800" spc="-15" dirty="0">
                <a:latin typeface="Calibri"/>
                <a:cs typeface="Calibri"/>
              </a:rPr>
              <a:t>.</a:t>
            </a:r>
            <a:endParaRPr sz="2800">
              <a:latin typeface="Calibri"/>
              <a:cs typeface="Calibri"/>
            </a:endParaRPr>
          </a:p>
          <a:p>
            <a:pPr>
              <a:lnSpc>
                <a:spcPct val="100000"/>
              </a:lnSpc>
              <a:spcBef>
                <a:spcPts val="5"/>
              </a:spcBef>
            </a:pPr>
            <a:endParaRPr sz="3850">
              <a:latin typeface="Calibri"/>
              <a:cs typeface="Calibri"/>
            </a:endParaRPr>
          </a:p>
          <a:p>
            <a:pPr marL="195580" marR="241935" indent="-182880" algn="just">
              <a:lnSpc>
                <a:spcPct val="100000"/>
              </a:lnSpc>
              <a:spcBef>
                <a:spcPts val="5"/>
              </a:spcBef>
            </a:pPr>
            <a:r>
              <a:rPr sz="2800" spc="-5" dirty="0">
                <a:latin typeface="Calibri"/>
                <a:cs typeface="Calibri"/>
              </a:rPr>
              <a:t>pH is </a:t>
            </a:r>
            <a:r>
              <a:rPr sz="2800" dirty="0">
                <a:latin typeface="Calibri"/>
                <a:cs typeface="Calibri"/>
              </a:rPr>
              <a:t>an </a:t>
            </a:r>
            <a:r>
              <a:rPr sz="2800" spc="-15" dirty="0">
                <a:latin typeface="Calibri"/>
                <a:cs typeface="Calibri"/>
              </a:rPr>
              <a:t>important </a:t>
            </a:r>
            <a:r>
              <a:rPr sz="2800" spc="-5" dirty="0">
                <a:latin typeface="Calibri"/>
                <a:cs typeface="Calibri"/>
              </a:rPr>
              <a:t>means of </a:t>
            </a:r>
            <a:r>
              <a:rPr sz="2800" spc="-10" dirty="0">
                <a:latin typeface="Calibri"/>
                <a:cs typeface="Calibri"/>
              </a:rPr>
              <a:t>regulating gene </a:t>
            </a:r>
            <a:r>
              <a:rPr sz="2800" spc="-15" dirty="0">
                <a:latin typeface="Calibri"/>
                <a:cs typeface="Calibri"/>
              </a:rPr>
              <a:t>expression  </a:t>
            </a:r>
            <a:r>
              <a:rPr sz="2800" spc="-5" dirty="0">
                <a:latin typeface="Calibri"/>
                <a:cs typeface="Calibri"/>
              </a:rPr>
              <a:t>in a </a:t>
            </a:r>
            <a:r>
              <a:rPr sz="2800" spc="-20" dirty="0">
                <a:latin typeface="Calibri"/>
                <a:cs typeface="Calibri"/>
              </a:rPr>
              <a:t>range </a:t>
            </a:r>
            <a:r>
              <a:rPr sz="2800" spc="-5" dirty="0">
                <a:latin typeface="Calibri"/>
                <a:cs typeface="Calibri"/>
              </a:rPr>
              <a:t>of </a:t>
            </a:r>
            <a:r>
              <a:rPr sz="2800" spc="-15" dirty="0">
                <a:latin typeface="Calibri"/>
                <a:cs typeface="Calibri"/>
              </a:rPr>
              <a:t>enteric </a:t>
            </a:r>
            <a:r>
              <a:rPr sz="2800" spc="-10" dirty="0">
                <a:latin typeface="Calibri"/>
                <a:cs typeface="Calibri"/>
              </a:rPr>
              <a:t>bacteria, </a:t>
            </a:r>
            <a:r>
              <a:rPr sz="2800" spc="5" dirty="0">
                <a:latin typeface="Calibri"/>
                <a:cs typeface="Calibri"/>
              </a:rPr>
              <a:t>e.g. </a:t>
            </a:r>
            <a:r>
              <a:rPr sz="2800" spc="-25" dirty="0">
                <a:latin typeface="Calibri"/>
                <a:cs typeface="Calibri"/>
              </a:rPr>
              <a:t>toxR for </a:t>
            </a:r>
            <a:r>
              <a:rPr sz="2800" spc="-10" dirty="0">
                <a:latin typeface="Calibri"/>
                <a:cs typeface="Calibri"/>
              </a:rPr>
              <a:t>virulence </a:t>
            </a:r>
            <a:r>
              <a:rPr sz="2800" spc="-5" dirty="0">
                <a:latin typeface="Calibri"/>
                <a:cs typeface="Calibri"/>
              </a:rPr>
              <a:t>in  </a:t>
            </a:r>
            <a:r>
              <a:rPr sz="2800" i="1" spc="-10" dirty="0">
                <a:latin typeface="Calibri"/>
                <a:cs typeface="Calibri"/>
              </a:rPr>
              <a:t>Vibrio</a:t>
            </a:r>
            <a:r>
              <a:rPr sz="2800" i="1" spc="5" dirty="0">
                <a:latin typeface="Calibri"/>
                <a:cs typeface="Calibri"/>
              </a:rPr>
              <a:t> </a:t>
            </a:r>
            <a:r>
              <a:rPr sz="2800" i="1" spc="-5" dirty="0">
                <a:latin typeface="Calibri"/>
                <a:cs typeface="Calibri"/>
              </a:rPr>
              <a:t>cholerae</a:t>
            </a:r>
            <a:r>
              <a:rPr sz="2800" spc="-5" dirty="0">
                <a:latin typeface="Calibri"/>
                <a:cs typeface="Calibri"/>
              </a:rPr>
              <a:t>.</a:t>
            </a:r>
            <a:endParaRPr sz="280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796809" y="2296986"/>
            <a:ext cx="5053557" cy="3491767"/>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354963" y="314401"/>
            <a:ext cx="6631940" cy="514350"/>
          </a:xfrm>
          <a:prstGeom prst="rect">
            <a:avLst/>
          </a:prstGeom>
        </p:spPr>
        <p:txBody>
          <a:bodyPr vert="horz" wrap="square" lIns="0" tIns="13335" rIns="0" bIns="0" rtlCol="0">
            <a:spAutoFit/>
          </a:bodyPr>
          <a:lstStyle/>
          <a:p>
            <a:pPr marL="12700">
              <a:lnSpc>
                <a:spcPct val="100000"/>
              </a:lnSpc>
              <a:spcBef>
                <a:spcPts val="105"/>
              </a:spcBef>
            </a:pPr>
            <a:r>
              <a:rPr sz="3200" spc="-15" dirty="0"/>
              <a:t>Strategies </a:t>
            </a:r>
            <a:r>
              <a:rPr sz="3200" spc="-20" dirty="0"/>
              <a:t>for </a:t>
            </a:r>
            <a:r>
              <a:rPr sz="3200" spc="-5" dirty="0"/>
              <a:t>survival: </a:t>
            </a:r>
            <a:r>
              <a:rPr sz="3200" spc="-10" dirty="0"/>
              <a:t>Spore</a:t>
            </a:r>
            <a:r>
              <a:rPr sz="3200" spc="-15" dirty="0"/>
              <a:t> </a:t>
            </a:r>
            <a:r>
              <a:rPr sz="3200" spc="-10" dirty="0"/>
              <a:t>formation</a:t>
            </a:r>
            <a:endParaRPr sz="3200"/>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7" name="object 7"/>
          <p:cNvSpPr txBox="1"/>
          <p:nvPr/>
        </p:nvSpPr>
        <p:spPr>
          <a:xfrm>
            <a:off x="251866" y="1160144"/>
            <a:ext cx="4561840" cy="3782060"/>
          </a:xfrm>
          <a:prstGeom prst="rect">
            <a:avLst/>
          </a:prstGeom>
        </p:spPr>
        <p:txBody>
          <a:bodyPr vert="horz" wrap="square" lIns="0" tIns="12065" rIns="0" bIns="0" rtlCol="0">
            <a:spAutoFit/>
          </a:bodyPr>
          <a:lstStyle/>
          <a:p>
            <a:pPr marL="12700" marR="5080">
              <a:lnSpc>
                <a:spcPct val="100000"/>
              </a:lnSpc>
              <a:spcBef>
                <a:spcPts val="95"/>
              </a:spcBef>
            </a:pPr>
            <a:r>
              <a:rPr sz="2800" spc="-15" dirty="0">
                <a:solidFill>
                  <a:srgbClr val="FF0000"/>
                </a:solidFill>
                <a:latin typeface="Calibri"/>
                <a:cs typeface="Calibri"/>
              </a:rPr>
              <a:t>Spores </a:t>
            </a:r>
            <a:r>
              <a:rPr sz="2800" spc="-20" dirty="0">
                <a:solidFill>
                  <a:srgbClr val="FF0000"/>
                </a:solidFill>
                <a:latin typeface="Calibri"/>
                <a:cs typeface="Calibri"/>
              </a:rPr>
              <a:t>are resistant </a:t>
            </a:r>
            <a:r>
              <a:rPr sz="2800" spc="-15" dirty="0">
                <a:solidFill>
                  <a:srgbClr val="FF0000"/>
                </a:solidFill>
                <a:latin typeface="Calibri"/>
                <a:cs typeface="Calibri"/>
              </a:rPr>
              <a:t>structures  </a:t>
            </a:r>
            <a:r>
              <a:rPr sz="2800" spc="-10" dirty="0">
                <a:solidFill>
                  <a:srgbClr val="FF0000"/>
                </a:solidFill>
                <a:latin typeface="Calibri"/>
                <a:cs typeface="Calibri"/>
              </a:rPr>
              <a:t>some </a:t>
            </a:r>
            <a:r>
              <a:rPr sz="2800" spc="-15" dirty="0">
                <a:solidFill>
                  <a:srgbClr val="FF0000"/>
                </a:solidFill>
                <a:latin typeface="Calibri"/>
                <a:cs typeface="Calibri"/>
              </a:rPr>
              <a:t>microbes </a:t>
            </a:r>
            <a:r>
              <a:rPr sz="2800" spc="-25" dirty="0">
                <a:solidFill>
                  <a:srgbClr val="FF0000"/>
                </a:solidFill>
                <a:latin typeface="Calibri"/>
                <a:cs typeface="Calibri"/>
              </a:rPr>
              <a:t>form </a:t>
            </a:r>
            <a:r>
              <a:rPr sz="2800" spc="-5" dirty="0">
                <a:solidFill>
                  <a:srgbClr val="FF0000"/>
                </a:solidFill>
                <a:latin typeface="Calibri"/>
                <a:cs typeface="Calibri"/>
              </a:rPr>
              <a:t>when  </a:t>
            </a:r>
            <a:r>
              <a:rPr sz="2800" spc="-10" dirty="0">
                <a:solidFill>
                  <a:srgbClr val="FF0000"/>
                </a:solidFill>
                <a:latin typeface="Calibri"/>
                <a:cs typeface="Calibri"/>
              </a:rPr>
              <a:t>conditions become</a:t>
            </a:r>
            <a:r>
              <a:rPr sz="2800" spc="10" dirty="0">
                <a:solidFill>
                  <a:srgbClr val="FF0000"/>
                </a:solidFill>
                <a:latin typeface="Calibri"/>
                <a:cs typeface="Calibri"/>
              </a:rPr>
              <a:t> </a:t>
            </a:r>
            <a:r>
              <a:rPr sz="2800" spc="-25" dirty="0">
                <a:solidFill>
                  <a:srgbClr val="FF0000"/>
                </a:solidFill>
                <a:latin typeface="Calibri"/>
                <a:cs typeface="Calibri"/>
              </a:rPr>
              <a:t>unfavorable</a:t>
            </a:r>
            <a:endParaRPr sz="2800">
              <a:latin typeface="Calibri"/>
              <a:cs typeface="Calibri"/>
            </a:endParaRPr>
          </a:p>
          <a:p>
            <a:pPr>
              <a:lnSpc>
                <a:spcPct val="100000"/>
              </a:lnSpc>
              <a:spcBef>
                <a:spcPts val="15"/>
              </a:spcBef>
            </a:pPr>
            <a:endParaRPr sz="2750">
              <a:latin typeface="Calibri"/>
              <a:cs typeface="Calibri"/>
            </a:endParaRPr>
          </a:p>
          <a:p>
            <a:pPr marL="307340" marR="1529715" algn="just">
              <a:lnSpc>
                <a:spcPct val="120000"/>
              </a:lnSpc>
            </a:pPr>
            <a:r>
              <a:rPr sz="2400" dirty="0">
                <a:latin typeface="Calibri"/>
                <a:cs typeface="Calibri"/>
              </a:rPr>
              <a:t>a - Median</a:t>
            </a:r>
            <a:r>
              <a:rPr sz="2400" spc="-95" dirty="0">
                <a:latin typeface="Calibri"/>
                <a:cs typeface="Calibri"/>
              </a:rPr>
              <a:t> </a:t>
            </a:r>
            <a:r>
              <a:rPr sz="2400" spc="-10" dirty="0">
                <a:latin typeface="Calibri"/>
                <a:cs typeface="Calibri"/>
              </a:rPr>
              <a:t>Endospore  </a:t>
            </a:r>
            <a:r>
              <a:rPr sz="2400" spc="-5" dirty="0">
                <a:latin typeface="Calibri"/>
                <a:cs typeface="Calibri"/>
              </a:rPr>
              <a:t>b,c </a:t>
            </a:r>
            <a:r>
              <a:rPr sz="2400" dirty="0">
                <a:latin typeface="Calibri"/>
                <a:cs typeface="Calibri"/>
              </a:rPr>
              <a:t>- </a:t>
            </a:r>
            <a:r>
              <a:rPr sz="2400" spc="-15" dirty="0">
                <a:latin typeface="Calibri"/>
                <a:cs typeface="Calibri"/>
              </a:rPr>
              <a:t>Polar</a:t>
            </a:r>
            <a:r>
              <a:rPr sz="2400" spc="-80" dirty="0">
                <a:latin typeface="Calibri"/>
                <a:cs typeface="Calibri"/>
              </a:rPr>
              <a:t> </a:t>
            </a:r>
            <a:r>
              <a:rPr sz="2400" spc="-5" dirty="0">
                <a:latin typeface="Calibri"/>
                <a:cs typeface="Calibri"/>
              </a:rPr>
              <a:t>endospore</a:t>
            </a:r>
            <a:endParaRPr sz="2400">
              <a:latin typeface="Calibri"/>
              <a:cs typeface="Calibri"/>
            </a:endParaRPr>
          </a:p>
          <a:p>
            <a:pPr marL="307340" marR="1329690" algn="just">
              <a:lnSpc>
                <a:spcPct val="100000"/>
              </a:lnSpc>
              <a:spcBef>
                <a:spcPts val="580"/>
              </a:spcBef>
            </a:pPr>
            <a:r>
              <a:rPr sz="2400" dirty="0">
                <a:latin typeface="Calibri"/>
                <a:cs typeface="Calibri"/>
              </a:rPr>
              <a:t>d - </a:t>
            </a:r>
            <a:r>
              <a:rPr sz="2400" spc="-20" dirty="0">
                <a:latin typeface="Calibri"/>
                <a:cs typeface="Calibri"/>
              </a:rPr>
              <a:t>Exospore </a:t>
            </a:r>
            <a:r>
              <a:rPr sz="2400" spc="-10" dirty="0">
                <a:latin typeface="Calibri"/>
                <a:cs typeface="Calibri"/>
              </a:rPr>
              <a:t>where </a:t>
            </a:r>
            <a:r>
              <a:rPr sz="2400" dirty="0">
                <a:latin typeface="Calibri"/>
                <a:cs typeface="Calibri"/>
              </a:rPr>
              <a:t>the  </a:t>
            </a:r>
            <a:r>
              <a:rPr sz="2400" spc="-10" dirty="0">
                <a:latin typeface="Calibri"/>
                <a:cs typeface="Calibri"/>
              </a:rPr>
              <a:t>spore </a:t>
            </a:r>
            <a:r>
              <a:rPr sz="2400" dirty="0">
                <a:latin typeface="Calibri"/>
                <a:cs typeface="Calibri"/>
              </a:rPr>
              <a:t>is </a:t>
            </a:r>
            <a:r>
              <a:rPr sz="2400" spc="-5" dirty="0">
                <a:latin typeface="Calibri"/>
                <a:cs typeface="Calibri"/>
              </a:rPr>
              <a:t>bigger </a:t>
            </a:r>
            <a:r>
              <a:rPr sz="2400" dirty="0">
                <a:latin typeface="Calibri"/>
                <a:cs typeface="Calibri"/>
              </a:rPr>
              <a:t>than</a:t>
            </a:r>
            <a:r>
              <a:rPr sz="2400" spc="-70" dirty="0">
                <a:latin typeface="Calibri"/>
                <a:cs typeface="Calibri"/>
              </a:rPr>
              <a:t> </a:t>
            </a:r>
            <a:r>
              <a:rPr sz="2400" dirty="0">
                <a:latin typeface="Calibri"/>
                <a:cs typeface="Calibri"/>
              </a:rPr>
              <a:t>the  </a:t>
            </a:r>
            <a:r>
              <a:rPr sz="2400" spc="-15" dirty="0">
                <a:latin typeface="Calibri"/>
                <a:cs typeface="Calibri"/>
              </a:rPr>
              <a:t>vegetative</a:t>
            </a:r>
            <a:r>
              <a:rPr sz="2400" spc="-5" dirty="0">
                <a:latin typeface="Calibri"/>
                <a:cs typeface="Calibri"/>
              </a:rPr>
              <a:t> </a:t>
            </a:r>
            <a:r>
              <a:rPr sz="2400" dirty="0">
                <a:latin typeface="Calibri"/>
                <a:cs typeface="Calibri"/>
              </a:rPr>
              <a:t>cell</a:t>
            </a:r>
            <a:endParaRPr sz="240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741422" y="236601"/>
            <a:ext cx="5356860" cy="574040"/>
          </a:xfrm>
          <a:prstGeom prst="rect">
            <a:avLst/>
          </a:prstGeom>
        </p:spPr>
        <p:txBody>
          <a:bodyPr vert="horz" wrap="square" lIns="0" tIns="12700" rIns="0" bIns="0" rtlCol="0">
            <a:spAutoFit/>
          </a:bodyPr>
          <a:lstStyle/>
          <a:p>
            <a:pPr marL="12700">
              <a:lnSpc>
                <a:spcPct val="100000"/>
              </a:lnSpc>
              <a:spcBef>
                <a:spcPts val="100"/>
              </a:spcBef>
            </a:pPr>
            <a:r>
              <a:rPr spc="-15" dirty="0"/>
              <a:t>Role </a:t>
            </a:r>
            <a:r>
              <a:rPr dirty="0"/>
              <a:t>of the </a:t>
            </a:r>
            <a:r>
              <a:rPr spc="-10" dirty="0"/>
              <a:t>stationary</a:t>
            </a:r>
            <a:r>
              <a:rPr spc="-85" dirty="0"/>
              <a:t> </a:t>
            </a:r>
            <a:r>
              <a:rPr dirty="0"/>
              <a:t>phase</a:t>
            </a:r>
          </a:p>
        </p:txBody>
      </p:sp>
      <p:sp>
        <p:nvSpPr>
          <p:cNvPr id="6" name="object 6"/>
          <p:cNvSpPr/>
          <p:nvPr/>
        </p:nvSpPr>
        <p:spPr>
          <a:xfrm>
            <a:off x="763728" y="979932"/>
            <a:ext cx="7452155" cy="4183794"/>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606420" y="5339892"/>
            <a:ext cx="3786504" cy="452120"/>
          </a:xfrm>
          <a:prstGeom prst="rect">
            <a:avLst/>
          </a:prstGeom>
        </p:spPr>
        <p:txBody>
          <a:bodyPr vert="horz" wrap="square" lIns="0" tIns="12065" rIns="0" bIns="0" rtlCol="0">
            <a:spAutoFit/>
          </a:bodyPr>
          <a:lstStyle/>
          <a:p>
            <a:pPr marL="12700">
              <a:lnSpc>
                <a:spcPct val="100000"/>
              </a:lnSpc>
              <a:spcBef>
                <a:spcPts val="95"/>
              </a:spcBef>
            </a:pPr>
            <a:r>
              <a:rPr sz="2800" b="1" spc="-15" dirty="0">
                <a:latin typeface="Calibri"/>
                <a:cs typeface="Calibri"/>
              </a:rPr>
              <a:t>Stages </a:t>
            </a:r>
            <a:r>
              <a:rPr sz="2800" b="1" spc="-5" dirty="0">
                <a:latin typeface="Calibri"/>
                <a:cs typeface="Calibri"/>
              </a:rPr>
              <a:t>of </a:t>
            </a:r>
            <a:r>
              <a:rPr sz="2800" b="1" spc="-10" dirty="0">
                <a:latin typeface="Calibri"/>
                <a:cs typeface="Calibri"/>
              </a:rPr>
              <a:t>bacteria</a:t>
            </a:r>
            <a:r>
              <a:rPr sz="2800" b="1" spc="30" dirty="0">
                <a:latin typeface="Calibri"/>
                <a:cs typeface="Calibri"/>
              </a:rPr>
              <a:t> </a:t>
            </a:r>
            <a:r>
              <a:rPr sz="2800" b="1" spc="-10" dirty="0">
                <a:latin typeface="Calibri"/>
                <a:cs typeface="Calibri"/>
              </a:rPr>
              <a:t>growth</a:t>
            </a:r>
            <a:endParaRPr sz="2800">
              <a:latin typeface="Calibri"/>
              <a:cs typeface="Calibri"/>
            </a:endParaRP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376172" y="614147"/>
            <a:ext cx="6340131" cy="5254776"/>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171143" y="58674"/>
            <a:ext cx="7126605" cy="513715"/>
          </a:xfrm>
          <a:prstGeom prst="rect">
            <a:avLst/>
          </a:prstGeom>
        </p:spPr>
        <p:txBody>
          <a:bodyPr vert="horz" wrap="square" lIns="0" tIns="12700" rIns="0" bIns="0" rtlCol="0">
            <a:spAutoFit/>
          </a:bodyPr>
          <a:lstStyle/>
          <a:p>
            <a:pPr marL="12700">
              <a:lnSpc>
                <a:spcPct val="100000"/>
              </a:lnSpc>
              <a:spcBef>
                <a:spcPts val="100"/>
              </a:spcBef>
            </a:pPr>
            <a:r>
              <a:rPr sz="3200" spc="-5" dirty="0"/>
              <a:t>Entry </a:t>
            </a:r>
            <a:r>
              <a:rPr sz="3200" spc="-15" dirty="0"/>
              <a:t>into </a:t>
            </a:r>
            <a:r>
              <a:rPr sz="3200" spc="-5" dirty="0"/>
              <a:t>viable </a:t>
            </a:r>
            <a:r>
              <a:rPr sz="3200" dirty="0"/>
              <a:t>but </a:t>
            </a:r>
            <a:r>
              <a:rPr sz="3200" spc="-10" dirty="0"/>
              <a:t>non-culturable</a:t>
            </a:r>
            <a:r>
              <a:rPr sz="3200" spc="-55" dirty="0"/>
              <a:t> </a:t>
            </a:r>
            <a:r>
              <a:rPr sz="3200" dirty="0"/>
              <a:t>phase</a:t>
            </a:r>
            <a:endParaRPr sz="3200"/>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17372" y="1207388"/>
            <a:ext cx="8177530" cy="3866515"/>
          </a:xfrm>
          <a:prstGeom prst="rect">
            <a:avLst/>
          </a:prstGeom>
        </p:spPr>
        <p:txBody>
          <a:bodyPr vert="horz" wrap="square" lIns="0" tIns="12065" rIns="0" bIns="0" rtlCol="0">
            <a:spAutoFit/>
          </a:bodyPr>
          <a:lstStyle/>
          <a:p>
            <a:pPr marL="12700">
              <a:lnSpc>
                <a:spcPct val="100000"/>
              </a:lnSpc>
              <a:spcBef>
                <a:spcPts val="95"/>
              </a:spcBef>
              <a:tabLst>
                <a:tab pos="3670300" algn="l"/>
              </a:tabLst>
            </a:pPr>
            <a:r>
              <a:rPr sz="2800" i="1" spc="-10" dirty="0">
                <a:latin typeface="Calibri"/>
                <a:cs typeface="Calibri"/>
              </a:rPr>
              <a:t>Clostridium</a:t>
            </a:r>
            <a:r>
              <a:rPr sz="2800" i="1" spc="15" dirty="0">
                <a:latin typeface="Calibri"/>
                <a:cs typeface="Calibri"/>
              </a:rPr>
              <a:t> </a:t>
            </a:r>
            <a:r>
              <a:rPr sz="2800" i="1" spc="-5" dirty="0">
                <a:latin typeface="Calibri"/>
                <a:cs typeface="Calibri"/>
              </a:rPr>
              <a:t>botulinum</a:t>
            </a:r>
            <a:r>
              <a:rPr sz="2800" i="1" spc="110" dirty="0">
                <a:latin typeface="Calibri"/>
                <a:cs typeface="Calibri"/>
              </a:rPr>
              <a:t> </a:t>
            </a:r>
            <a:r>
              <a:rPr sz="2800" spc="-5" dirty="0">
                <a:latin typeface="Calibri"/>
                <a:cs typeface="Calibri"/>
              </a:rPr>
              <a:t>-	Botulism</a:t>
            </a:r>
            <a:endParaRPr sz="2800">
              <a:latin typeface="Calibri"/>
              <a:cs typeface="Calibri"/>
            </a:endParaRPr>
          </a:p>
          <a:p>
            <a:pPr>
              <a:lnSpc>
                <a:spcPct val="100000"/>
              </a:lnSpc>
            </a:pPr>
            <a:endParaRPr sz="2750">
              <a:latin typeface="Calibri"/>
              <a:cs typeface="Calibri"/>
            </a:endParaRPr>
          </a:p>
          <a:p>
            <a:pPr marL="12700">
              <a:lnSpc>
                <a:spcPct val="100000"/>
              </a:lnSpc>
              <a:spcBef>
                <a:spcPts val="5"/>
              </a:spcBef>
            </a:pPr>
            <a:r>
              <a:rPr sz="2800" i="1" spc="-5" dirty="0">
                <a:latin typeface="Calibri"/>
                <a:cs typeface="Calibri"/>
              </a:rPr>
              <a:t>C. </a:t>
            </a:r>
            <a:r>
              <a:rPr sz="2800" i="1" spc="-20" dirty="0">
                <a:latin typeface="Calibri"/>
                <a:cs typeface="Calibri"/>
              </a:rPr>
              <a:t>tetani </a:t>
            </a:r>
            <a:r>
              <a:rPr sz="2800" spc="-5" dirty="0">
                <a:latin typeface="Calibri"/>
                <a:cs typeface="Calibri"/>
              </a:rPr>
              <a:t>-</a:t>
            </a:r>
            <a:r>
              <a:rPr sz="2800" spc="40" dirty="0">
                <a:latin typeface="Calibri"/>
                <a:cs typeface="Calibri"/>
              </a:rPr>
              <a:t> </a:t>
            </a:r>
            <a:r>
              <a:rPr sz="2800" spc="-45" dirty="0">
                <a:latin typeface="Calibri"/>
                <a:cs typeface="Calibri"/>
              </a:rPr>
              <a:t>Tetanus</a:t>
            </a:r>
            <a:endParaRPr sz="2800">
              <a:latin typeface="Calibri"/>
              <a:cs typeface="Calibri"/>
            </a:endParaRPr>
          </a:p>
          <a:p>
            <a:pPr>
              <a:lnSpc>
                <a:spcPct val="100000"/>
              </a:lnSpc>
              <a:spcBef>
                <a:spcPts val="5"/>
              </a:spcBef>
            </a:pPr>
            <a:endParaRPr sz="2750">
              <a:latin typeface="Calibri"/>
              <a:cs typeface="Calibri"/>
            </a:endParaRPr>
          </a:p>
          <a:p>
            <a:pPr marL="12700">
              <a:lnSpc>
                <a:spcPct val="100000"/>
              </a:lnSpc>
            </a:pPr>
            <a:r>
              <a:rPr sz="2800" i="1" spc="-5" dirty="0">
                <a:latin typeface="Calibri"/>
                <a:cs typeface="Calibri"/>
              </a:rPr>
              <a:t>C. perfringens </a:t>
            </a:r>
            <a:r>
              <a:rPr sz="2800" spc="-5" dirty="0">
                <a:latin typeface="Calibri"/>
                <a:cs typeface="Calibri"/>
              </a:rPr>
              <a:t>- Gas </a:t>
            </a:r>
            <a:r>
              <a:rPr sz="2800" spc="-15" dirty="0">
                <a:latin typeface="Calibri"/>
                <a:cs typeface="Calibri"/>
              </a:rPr>
              <a:t>gangrene </a:t>
            </a:r>
            <a:r>
              <a:rPr sz="2800" spc="-5" dirty="0">
                <a:latin typeface="Calibri"/>
                <a:cs typeface="Calibri"/>
              </a:rPr>
              <a:t>and </a:t>
            </a:r>
            <a:r>
              <a:rPr sz="2800" spc="-25" dirty="0">
                <a:latin typeface="Calibri"/>
                <a:cs typeface="Calibri"/>
              </a:rPr>
              <a:t>food</a:t>
            </a:r>
            <a:r>
              <a:rPr sz="2800" spc="75" dirty="0">
                <a:latin typeface="Calibri"/>
                <a:cs typeface="Calibri"/>
              </a:rPr>
              <a:t> </a:t>
            </a:r>
            <a:r>
              <a:rPr sz="2800" spc="-10" dirty="0">
                <a:latin typeface="Calibri"/>
                <a:cs typeface="Calibri"/>
              </a:rPr>
              <a:t>poisoning</a:t>
            </a:r>
            <a:endParaRPr sz="2800">
              <a:latin typeface="Calibri"/>
              <a:cs typeface="Calibri"/>
            </a:endParaRPr>
          </a:p>
          <a:p>
            <a:pPr>
              <a:lnSpc>
                <a:spcPct val="100000"/>
              </a:lnSpc>
            </a:pPr>
            <a:endParaRPr sz="2750">
              <a:latin typeface="Calibri"/>
              <a:cs typeface="Calibri"/>
            </a:endParaRPr>
          </a:p>
          <a:p>
            <a:pPr marL="12700">
              <a:lnSpc>
                <a:spcPct val="100000"/>
              </a:lnSpc>
            </a:pPr>
            <a:r>
              <a:rPr sz="2800" i="1" spc="-5" dirty="0">
                <a:latin typeface="Calibri"/>
                <a:cs typeface="Calibri"/>
              </a:rPr>
              <a:t>Bacillus anthracis </a:t>
            </a:r>
            <a:r>
              <a:rPr sz="2800" spc="-5" dirty="0">
                <a:latin typeface="Calibri"/>
                <a:cs typeface="Calibri"/>
              </a:rPr>
              <a:t>- </a:t>
            </a:r>
            <a:r>
              <a:rPr sz="2800" spc="-20" dirty="0">
                <a:latin typeface="Calibri"/>
                <a:cs typeface="Calibri"/>
              </a:rPr>
              <a:t>Anthrax </a:t>
            </a:r>
            <a:r>
              <a:rPr sz="2800" spc="-5" dirty="0">
                <a:latin typeface="Calibri"/>
                <a:cs typeface="Calibri"/>
              </a:rPr>
              <a:t>(germ</a:t>
            </a:r>
            <a:r>
              <a:rPr sz="2800" spc="25" dirty="0">
                <a:latin typeface="Calibri"/>
                <a:cs typeface="Calibri"/>
              </a:rPr>
              <a:t> </a:t>
            </a:r>
            <a:r>
              <a:rPr sz="2800" spc="-20" dirty="0">
                <a:latin typeface="Calibri"/>
                <a:cs typeface="Calibri"/>
              </a:rPr>
              <a:t>warfare)</a:t>
            </a:r>
            <a:endParaRPr sz="2800">
              <a:latin typeface="Calibri"/>
              <a:cs typeface="Calibri"/>
            </a:endParaRPr>
          </a:p>
          <a:p>
            <a:pPr>
              <a:lnSpc>
                <a:spcPct val="100000"/>
              </a:lnSpc>
              <a:spcBef>
                <a:spcPts val="5"/>
              </a:spcBef>
            </a:pPr>
            <a:endParaRPr sz="2750">
              <a:latin typeface="Calibri"/>
              <a:cs typeface="Calibri"/>
            </a:endParaRPr>
          </a:p>
          <a:p>
            <a:pPr marL="12700">
              <a:lnSpc>
                <a:spcPct val="100000"/>
              </a:lnSpc>
            </a:pPr>
            <a:r>
              <a:rPr sz="2800" i="1" spc="-5" dirty="0">
                <a:latin typeface="Calibri"/>
                <a:cs typeface="Calibri"/>
              </a:rPr>
              <a:t>B. cereus </a:t>
            </a:r>
            <a:r>
              <a:rPr sz="2800" spc="-5" dirty="0">
                <a:latin typeface="Calibri"/>
                <a:cs typeface="Calibri"/>
              </a:rPr>
              <a:t>- </a:t>
            </a:r>
            <a:r>
              <a:rPr sz="2800" spc="-15" dirty="0">
                <a:latin typeface="Calibri"/>
                <a:cs typeface="Calibri"/>
              </a:rPr>
              <a:t>Food </a:t>
            </a:r>
            <a:r>
              <a:rPr sz="2800" spc="-5" dirty="0">
                <a:latin typeface="Calibri"/>
                <a:cs typeface="Calibri"/>
              </a:rPr>
              <a:t>poisoning, </a:t>
            </a:r>
            <a:r>
              <a:rPr sz="2800" spc="-15" dirty="0">
                <a:latin typeface="Calibri"/>
                <a:cs typeface="Calibri"/>
              </a:rPr>
              <a:t>herbs </a:t>
            </a:r>
            <a:r>
              <a:rPr sz="2800" spc="-5" dirty="0">
                <a:latin typeface="Calibri"/>
                <a:cs typeface="Calibri"/>
              </a:rPr>
              <a:t>and </a:t>
            </a:r>
            <a:r>
              <a:rPr sz="2800" spc="-10" dirty="0">
                <a:latin typeface="Calibri"/>
                <a:cs typeface="Calibri"/>
              </a:rPr>
              <a:t>spices, </a:t>
            </a:r>
            <a:r>
              <a:rPr sz="2800" spc="-25" dirty="0">
                <a:latin typeface="Calibri"/>
                <a:cs typeface="Calibri"/>
              </a:rPr>
              <a:t>cooked</a:t>
            </a:r>
            <a:r>
              <a:rPr sz="2800" spc="204" dirty="0">
                <a:latin typeface="Calibri"/>
                <a:cs typeface="Calibri"/>
              </a:rPr>
              <a:t> </a:t>
            </a:r>
            <a:r>
              <a:rPr sz="2800" spc="-10" dirty="0">
                <a:latin typeface="Calibri"/>
                <a:cs typeface="Calibri"/>
              </a:rPr>
              <a:t>rice</a:t>
            </a:r>
            <a:endParaRPr sz="28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2236723" y="122682"/>
            <a:ext cx="4846320" cy="574040"/>
          </a:xfrm>
          <a:prstGeom prst="rect">
            <a:avLst/>
          </a:prstGeom>
        </p:spPr>
        <p:txBody>
          <a:bodyPr vert="horz" wrap="square" lIns="0" tIns="12700" rIns="0" bIns="0" rtlCol="0">
            <a:spAutoFit/>
          </a:bodyPr>
          <a:lstStyle/>
          <a:p>
            <a:pPr marL="12700">
              <a:lnSpc>
                <a:spcPct val="100000"/>
              </a:lnSpc>
              <a:spcBef>
                <a:spcPts val="100"/>
              </a:spcBef>
            </a:pPr>
            <a:r>
              <a:rPr spc="-10" dirty="0"/>
              <a:t>Spore-forming</a:t>
            </a:r>
            <a:r>
              <a:rPr spc="-55" dirty="0"/>
              <a:t> </a:t>
            </a:r>
            <a:r>
              <a:rPr spc="-10" dirty="0"/>
              <a:t>pathogens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367215"/>
            <a:ext cx="9143999" cy="49078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6377940"/>
            <a:ext cx="9144000" cy="480059"/>
          </a:xfrm>
          <a:custGeom>
            <a:avLst/>
            <a:gdLst/>
            <a:ahLst/>
            <a:cxnLst/>
            <a:rect l="l" t="t" r="r" b="b"/>
            <a:pathLst>
              <a:path w="9144000" h="480059">
                <a:moveTo>
                  <a:pt x="0" y="480060"/>
                </a:moveTo>
                <a:lnTo>
                  <a:pt x="9144000" y="480060"/>
                </a:lnTo>
                <a:lnTo>
                  <a:pt x="9144000" y="0"/>
                </a:lnTo>
                <a:lnTo>
                  <a:pt x="0" y="0"/>
                </a:lnTo>
                <a:lnTo>
                  <a:pt x="0" y="480060"/>
                </a:lnTo>
                <a:close/>
              </a:path>
            </a:pathLst>
          </a:custGeom>
          <a:solidFill>
            <a:srgbClr val="D6E3BC"/>
          </a:solidFill>
        </p:spPr>
        <p:txBody>
          <a:bodyPr wrap="square" lIns="0" tIns="0" rIns="0" bIns="0" rtlCol="0"/>
          <a:lstStyle/>
          <a:p>
            <a:endParaRPr/>
          </a:p>
        </p:txBody>
      </p:sp>
      <p:sp>
        <p:nvSpPr>
          <p:cNvPr id="4" name="object 4"/>
          <p:cNvSpPr/>
          <p:nvPr/>
        </p:nvSpPr>
        <p:spPr>
          <a:xfrm>
            <a:off x="0" y="5972555"/>
            <a:ext cx="9143999" cy="4449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5992367"/>
            <a:ext cx="9144000" cy="364490"/>
          </a:xfrm>
          <a:custGeom>
            <a:avLst/>
            <a:gdLst/>
            <a:ahLst/>
            <a:cxnLst/>
            <a:rect l="l" t="t" r="r" b="b"/>
            <a:pathLst>
              <a:path w="9144000" h="364489">
                <a:moveTo>
                  <a:pt x="0" y="364235"/>
                </a:moveTo>
                <a:lnTo>
                  <a:pt x="9144000" y="364235"/>
                </a:lnTo>
                <a:lnTo>
                  <a:pt x="9144000" y="0"/>
                </a:lnTo>
                <a:lnTo>
                  <a:pt x="0" y="0"/>
                </a:lnTo>
                <a:lnTo>
                  <a:pt x="0" y="364235"/>
                </a:lnTo>
                <a:close/>
              </a:path>
            </a:pathLst>
          </a:custGeom>
          <a:solidFill>
            <a:srgbClr val="008000"/>
          </a:solidFill>
        </p:spPr>
        <p:txBody>
          <a:bodyPr wrap="square" lIns="0" tIns="0" rIns="0" bIns="0" rtlCol="0"/>
          <a:lstStyle/>
          <a:p>
            <a:endParaRPr/>
          </a:p>
        </p:txBody>
      </p:sp>
      <p:sp>
        <p:nvSpPr>
          <p:cNvPr id="6" name="object 6"/>
          <p:cNvSpPr/>
          <p:nvPr/>
        </p:nvSpPr>
        <p:spPr>
          <a:xfrm>
            <a:off x="6947916" y="6021323"/>
            <a:ext cx="204216" cy="2834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560819" y="6042659"/>
            <a:ext cx="268224" cy="2682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98108" y="6030467"/>
            <a:ext cx="292608" cy="291083"/>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315874" y="0"/>
            <a:ext cx="8142605" cy="5496560"/>
          </a:xfrm>
          <a:prstGeom prst="rect">
            <a:avLst/>
          </a:prstGeom>
        </p:spPr>
        <p:txBody>
          <a:bodyPr vert="horz" wrap="square" lIns="0" tIns="278765" rIns="0" bIns="0" rtlCol="0">
            <a:spAutoFit/>
          </a:bodyPr>
          <a:lstStyle/>
          <a:p>
            <a:pPr marL="370840" algn="ctr">
              <a:lnSpc>
                <a:spcPct val="100000"/>
              </a:lnSpc>
              <a:spcBef>
                <a:spcPts val="2195"/>
              </a:spcBef>
            </a:pPr>
            <a:r>
              <a:rPr sz="3600" b="1" spc="-5" dirty="0">
                <a:latin typeface="Arial"/>
                <a:cs typeface="Arial"/>
              </a:rPr>
              <a:t>Course Outline</a:t>
            </a:r>
            <a:endParaRPr sz="3600">
              <a:latin typeface="Arial"/>
              <a:cs typeface="Arial"/>
            </a:endParaRPr>
          </a:p>
          <a:p>
            <a:pPr marL="355600" indent="-342900">
              <a:lnSpc>
                <a:spcPct val="100000"/>
              </a:lnSpc>
              <a:spcBef>
                <a:spcPts val="2095"/>
              </a:spcBef>
              <a:buFont typeface="Arial"/>
              <a:buChar char="•"/>
              <a:tabLst>
                <a:tab pos="355600" algn="l"/>
              </a:tabLst>
            </a:pPr>
            <a:r>
              <a:rPr sz="3600" spc="-15" dirty="0">
                <a:solidFill>
                  <a:srgbClr val="FF0000"/>
                </a:solidFill>
                <a:latin typeface="Calibri"/>
                <a:cs typeface="Calibri"/>
              </a:rPr>
              <a:t>Natural </a:t>
            </a:r>
            <a:r>
              <a:rPr sz="3600" spc="-10" dirty="0">
                <a:solidFill>
                  <a:srgbClr val="FF0000"/>
                </a:solidFill>
                <a:latin typeface="Calibri"/>
                <a:cs typeface="Calibri"/>
              </a:rPr>
              <a:t>Microbial</a:t>
            </a:r>
            <a:r>
              <a:rPr sz="3600" spc="-55" dirty="0">
                <a:solidFill>
                  <a:srgbClr val="FF0000"/>
                </a:solidFill>
                <a:latin typeface="Calibri"/>
                <a:cs typeface="Calibri"/>
              </a:rPr>
              <a:t> </a:t>
            </a:r>
            <a:r>
              <a:rPr sz="3600" spc="-15" dirty="0">
                <a:solidFill>
                  <a:srgbClr val="FF0000"/>
                </a:solidFill>
                <a:latin typeface="Calibri"/>
                <a:cs typeface="Calibri"/>
              </a:rPr>
              <a:t>Environments</a:t>
            </a:r>
            <a:endParaRPr sz="3600">
              <a:latin typeface="Calibri"/>
              <a:cs typeface="Calibri"/>
            </a:endParaRPr>
          </a:p>
          <a:p>
            <a:pPr marL="355600" indent="-342900">
              <a:lnSpc>
                <a:spcPct val="100000"/>
              </a:lnSpc>
              <a:buFont typeface="Arial"/>
              <a:buChar char="•"/>
              <a:tabLst>
                <a:tab pos="355600" algn="l"/>
              </a:tabLst>
            </a:pPr>
            <a:r>
              <a:rPr sz="3600" spc="-15" dirty="0">
                <a:latin typeface="Calibri"/>
                <a:cs typeface="Calibri"/>
              </a:rPr>
              <a:t>Microorganisms </a:t>
            </a:r>
            <a:r>
              <a:rPr sz="3600" spc="-5" dirty="0">
                <a:latin typeface="Calibri"/>
                <a:cs typeface="Calibri"/>
              </a:rPr>
              <a:t>of </a:t>
            </a:r>
            <a:r>
              <a:rPr sz="3600" spc="-10" dirty="0">
                <a:latin typeface="Calibri"/>
                <a:cs typeface="Calibri"/>
              </a:rPr>
              <a:t>Extreme</a:t>
            </a:r>
            <a:r>
              <a:rPr sz="3600" spc="-55" dirty="0">
                <a:latin typeface="Calibri"/>
                <a:cs typeface="Calibri"/>
              </a:rPr>
              <a:t> </a:t>
            </a:r>
            <a:r>
              <a:rPr sz="3600" spc="-15" dirty="0">
                <a:latin typeface="Calibri"/>
                <a:cs typeface="Calibri"/>
              </a:rPr>
              <a:t>environments</a:t>
            </a:r>
            <a:endParaRPr sz="3600">
              <a:latin typeface="Calibri"/>
              <a:cs typeface="Calibri"/>
            </a:endParaRPr>
          </a:p>
          <a:p>
            <a:pPr marL="355600" indent="-342900">
              <a:lnSpc>
                <a:spcPct val="100000"/>
              </a:lnSpc>
              <a:buFont typeface="Arial"/>
              <a:buChar char="•"/>
              <a:tabLst>
                <a:tab pos="355600" algn="l"/>
              </a:tabLst>
            </a:pPr>
            <a:r>
              <a:rPr sz="3600" spc="-20" dirty="0">
                <a:latin typeface="Calibri"/>
                <a:cs typeface="Calibri"/>
              </a:rPr>
              <a:t>Strategies </a:t>
            </a:r>
            <a:r>
              <a:rPr sz="3600" spc="-25" dirty="0">
                <a:latin typeface="Calibri"/>
                <a:cs typeface="Calibri"/>
              </a:rPr>
              <a:t>for</a:t>
            </a:r>
            <a:r>
              <a:rPr sz="3600" spc="-10" dirty="0">
                <a:latin typeface="Calibri"/>
                <a:cs typeface="Calibri"/>
              </a:rPr>
              <a:t> </a:t>
            </a:r>
            <a:r>
              <a:rPr sz="3600" spc="-5" dirty="0">
                <a:latin typeface="Calibri"/>
                <a:cs typeface="Calibri"/>
              </a:rPr>
              <a:t>survival</a:t>
            </a:r>
            <a:endParaRPr sz="3600">
              <a:latin typeface="Calibri"/>
              <a:cs typeface="Calibri"/>
            </a:endParaRPr>
          </a:p>
          <a:p>
            <a:pPr marL="355600" indent="-342900">
              <a:lnSpc>
                <a:spcPct val="100000"/>
              </a:lnSpc>
              <a:buFont typeface="Arial"/>
              <a:buChar char="•"/>
              <a:tabLst>
                <a:tab pos="355600" algn="l"/>
              </a:tabLst>
            </a:pPr>
            <a:r>
              <a:rPr sz="3600" spc="-5" dirty="0">
                <a:latin typeface="Calibri"/>
                <a:cs typeface="Calibri"/>
              </a:rPr>
              <a:t>Some </a:t>
            </a:r>
            <a:r>
              <a:rPr sz="3600" spc="-10" dirty="0">
                <a:latin typeface="Calibri"/>
                <a:cs typeface="Calibri"/>
              </a:rPr>
              <a:t>important</a:t>
            </a:r>
            <a:r>
              <a:rPr sz="3600" spc="-50" dirty="0">
                <a:latin typeface="Calibri"/>
                <a:cs typeface="Calibri"/>
              </a:rPr>
              <a:t> </a:t>
            </a:r>
            <a:r>
              <a:rPr sz="3600" spc="-10" dirty="0">
                <a:latin typeface="Calibri"/>
                <a:cs typeface="Calibri"/>
              </a:rPr>
              <a:t>diseases</a:t>
            </a:r>
            <a:endParaRPr sz="3600">
              <a:latin typeface="Calibri"/>
              <a:cs typeface="Calibri"/>
            </a:endParaRPr>
          </a:p>
          <a:p>
            <a:pPr marL="355600" indent="-342900">
              <a:lnSpc>
                <a:spcPct val="100000"/>
              </a:lnSpc>
              <a:spcBef>
                <a:spcPts val="5"/>
              </a:spcBef>
              <a:buFont typeface="Arial"/>
              <a:buChar char="•"/>
              <a:tabLst>
                <a:tab pos="355600" algn="l"/>
              </a:tabLst>
            </a:pPr>
            <a:r>
              <a:rPr sz="3600" spc="-40" dirty="0">
                <a:latin typeface="Calibri"/>
                <a:cs typeface="Calibri"/>
              </a:rPr>
              <a:t>Water </a:t>
            </a:r>
            <a:r>
              <a:rPr sz="3600" dirty="0">
                <a:latin typeface="Calibri"/>
                <a:cs typeface="Calibri"/>
              </a:rPr>
              <a:t>and </a:t>
            </a:r>
            <a:r>
              <a:rPr sz="3600" spc="-30" dirty="0">
                <a:latin typeface="Calibri"/>
                <a:cs typeface="Calibri"/>
              </a:rPr>
              <a:t>excreta-related</a:t>
            </a:r>
            <a:r>
              <a:rPr sz="3600" spc="-25" dirty="0">
                <a:latin typeface="Calibri"/>
                <a:cs typeface="Calibri"/>
              </a:rPr>
              <a:t> </a:t>
            </a:r>
            <a:r>
              <a:rPr sz="3600" spc="-5" dirty="0">
                <a:latin typeface="Calibri"/>
                <a:cs typeface="Calibri"/>
              </a:rPr>
              <a:t>diseases</a:t>
            </a:r>
            <a:endParaRPr sz="3600">
              <a:latin typeface="Calibri"/>
              <a:cs typeface="Calibri"/>
            </a:endParaRPr>
          </a:p>
          <a:p>
            <a:pPr marL="355600" indent="-342900">
              <a:lnSpc>
                <a:spcPct val="100000"/>
              </a:lnSpc>
              <a:buFont typeface="Arial"/>
              <a:buChar char="•"/>
              <a:tabLst>
                <a:tab pos="355600" algn="l"/>
              </a:tabLst>
            </a:pPr>
            <a:r>
              <a:rPr sz="3600" dirty="0">
                <a:latin typeface="Calibri"/>
                <a:cs typeface="Calibri"/>
              </a:rPr>
              <a:t>Biofilms</a:t>
            </a:r>
            <a:endParaRPr sz="3600">
              <a:latin typeface="Calibri"/>
              <a:cs typeface="Calibri"/>
            </a:endParaRPr>
          </a:p>
          <a:p>
            <a:pPr marL="355600" indent="-342900">
              <a:lnSpc>
                <a:spcPct val="100000"/>
              </a:lnSpc>
              <a:buFont typeface="Arial"/>
              <a:buChar char="•"/>
              <a:tabLst>
                <a:tab pos="355600" algn="l"/>
              </a:tabLst>
            </a:pPr>
            <a:r>
              <a:rPr sz="3600" spc="-40" dirty="0">
                <a:solidFill>
                  <a:srgbClr val="FF0000"/>
                </a:solidFill>
                <a:latin typeface="Calibri"/>
                <a:cs typeface="Calibri"/>
              </a:rPr>
              <a:t>Water</a:t>
            </a:r>
            <a:r>
              <a:rPr sz="3600" spc="-25" dirty="0">
                <a:solidFill>
                  <a:srgbClr val="FF0000"/>
                </a:solidFill>
                <a:latin typeface="Calibri"/>
                <a:cs typeface="Calibri"/>
              </a:rPr>
              <a:t> </a:t>
            </a:r>
            <a:r>
              <a:rPr sz="3600" spc="-40" dirty="0">
                <a:solidFill>
                  <a:srgbClr val="FF0000"/>
                </a:solidFill>
                <a:latin typeface="Calibri"/>
                <a:cs typeface="Calibri"/>
              </a:rPr>
              <a:t>Treatment</a:t>
            </a:r>
            <a:endParaRPr sz="3600">
              <a:latin typeface="Calibri"/>
              <a:cs typeface="Calibri"/>
            </a:endParaRPr>
          </a:p>
          <a:p>
            <a:pPr marL="355600" indent="-342900">
              <a:lnSpc>
                <a:spcPct val="100000"/>
              </a:lnSpc>
              <a:buFont typeface="Arial"/>
              <a:buChar char="•"/>
              <a:tabLst>
                <a:tab pos="355600" algn="l"/>
              </a:tabLst>
            </a:pPr>
            <a:r>
              <a:rPr sz="3600" spc="-20" dirty="0">
                <a:latin typeface="Calibri"/>
                <a:cs typeface="Calibri"/>
              </a:rPr>
              <a:t>Sewage </a:t>
            </a:r>
            <a:r>
              <a:rPr sz="3600" spc="-40" dirty="0">
                <a:latin typeface="Calibri"/>
                <a:cs typeface="Calibri"/>
              </a:rPr>
              <a:t>Treatment</a:t>
            </a:r>
            <a:endParaRPr sz="3600">
              <a:latin typeface="Calibri"/>
              <a:cs typeface="Calibri"/>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367215"/>
            <a:ext cx="9143999" cy="49078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6377940"/>
            <a:ext cx="9144000" cy="480059"/>
          </a:xfrm>
          <a:custGeom>
            <a:avLst/>
            <a:gdLst/>
            <a:ahLst/>
            <a:cxnLst/>
            <a:rect l="l" t="t" r="r" b="b"/>
            <a:pathLst>
              <a:path w="9144000" h="480059">
                <a:moveTo>
                  <a:pt x="0" y="480060"/>
                </a:moveTo>
                <a:lnTo>
                  <a:pt x="9144000" y="480060"/>
                </a:lnTo>
                <a:lnTo>
                  <a:pt x="9144000" y="0"/>
                </a:lnTo>
                <a:lnTo>
                  <a:pt x="0" y="0"/>
                </a:lnTo>
                <a:lnTo>
                  <a:pt x="0" y="480060"/>
                </a:lnTo>
                <a:close/>
              </a:path>
            </a:pathLst>
          </a:custGeom>
          <a:solidFill>
            <a:srgbClr val="D6E3BC"/>
          </a:solidFill>
        </p:spPr>
        <p:txBody>
          <a:bodyPr wrap="square" lIns="0" tIns="0" rIns="0" bIns="0" rtlCol="0"/>
          <a:lstStyle/>
          <a:p>
            <a:endParaRPr/>
          </a:p>
        </p:txBody>
      </p:sp>
      <p:sp>
        <p:nvSpPr>
          <p:cNvPr id="4" name="object 4"/>
          <p:cNvSpPr/>
          <p:nvPr/>
        </p:nvSpPr>
        <p:spPr>
          <a:xfrm>
            <a:off x="0" y="5972555"/>
            <a:ext cx="9143999" cy="4449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5992367"/>
            <a:ext cx="9144000" cy="364490"/>
          </a:xfrm>
          <a:custGeom>
            <a:avLst/>
            <a:gdLst/>
            <a:ahLst/>
            <a:cxnLst/>
            <a:rect l="l" t="t" r="r" b="b"/>
            <a:pathLst>
              <a:path w="9144000" h="364489">
                <a:moveTo>
                  <a:pt x="0" y="364235"/>
                </a:moveTo>
                <a:lnTo>
                  <a:pt x="9144000" y="364235"/>
                </a:lnTo>
                <a:lnTo>
                  <a:pt x="9144000" y="0"/>
                </a:lnTo>
                <a:lnTo>
                  <a:pt x="0" y="0"/>
                </a:lnTo>
                <a:lnTo>
                  <a:pt x="0" y="364235"/>
                </a:lnTo>
                <a:close/>
              </a:path>
            </a:pathLst>
          </a:custGeom>
          <a:solidFill>
            <a:srgbClr val="008000"/>
          </a:solidFill>
        </p:spPr>
        <p:txBody>
          <a:bodyPr wrap="square" lIns="0" tIns="0" rIns="0" bIns="0" rtlCol="0"/>
          <a:lstStyle/>
          <a:p>
            <a:endParaRPr/>
          </a:p>
        </p:txBody>
      </p:sp>
      <p:sp>
        <p:nvSpPr>
          <p:cNvPr id="6" name="object 6"/>
          <p:cNvSpPr/>
          <p:nvPr/>
        </p:nvSpPr>
        <p:spPr>
          <a:xfrm>
            <a:off x="6947916" y="6021323"/>
            <a:ext cx="204216" cy="2834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560819" y="6042659"/>
            <a:ext cx="268224" cy="2682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98108" y="6030467"/>
            <a:ext cx="292608" cy="291083"/>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04800" y="228600"/>
            <a:ext cx="3776472" cy="472440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5562600" y="315697"/>
            <a:ext cx="3048000" cy="4833898"/>
          </a:xfrm>
          <a:prstGeom prst="rect">
            <a:avLst/>
          </a:prstGeom>
          <a:blipFill>
            <a:blip r:embed="rId8" cstate="print"/>
            <a:stretch>
              <a:fillRect/>
            </a:stretch>
          </a:blipFill>
        </p:spPr>
        <p:txBody>
          <a:bodyPr wrap="square" lIns="0" tIns="0" rIns="0" bIns="0" rtlCol="0"/>
          <a:lstStyle/>
          <a:p>
            <a:endParaRPr/>
          </a:p>
        </p:txBody>
      </p:sp>
      <p:sp>
        <p:nvSpPr>
          <p:cNvPr id="11" name="object 11"/>
          <p:cNvSpPr txBox="1"/>
          <p:nvPr/>
        </p:nvSpPr>
        <p:spPr>
          <a:xfrm>
            <a:off x="788314" y="5332552"/>
            <a:ext cx="7643495" cy="574675"/>
          </a:xfrm>
          <a:prstGeom prst="rect">
            <a:avLst/>
          </a:prstGeom>
        </p:spPr>
        <p:txBody>
          <a:bodyPr vert="horz" wrap="square" lIns="0" tIns="12700" rIns="0" bIns="0" rtlCol="0">
            <a:spAutoFit/>
          </a:bodyPr>
          <a:lstStyle/>
          <a:p>
            <a:pPr algn="ctr">
              <a:lnSpc>
                <a:spcPct val="100000"/>
              </a:lnSpc>
              <a:spcBef>
                <a:spcPts val="100"/>
              </a:spcBef>
            </a:pPr>
            <a:r>
              <a:rPr sz="1800" b="1" spc="-10" dirty="0">
                <a:latin typeface="Calibri"/>
                <a:cs typeface="Calibri"/>
              </a:rPr>
              <a:t>Current </a:t>
            </a:r>
            <a:r>
              <a:rPr sz="1800" b="1" dirty="0">
                <a:latin typeface="Calibri"/>
                <a:cs typeface="Calibri"/>
              </a:rPr>
              <a:t>editions of </a:t>
            </a:r>
            <a:r>
              <a:rPr sz="1800" b="1" spc="-5" dirty="0">
                <a:latin typeface="Calibri"/>
                <a:cs typeface="Calibri"/>
              </a:rPr>
              <a:t>Eurosurveillance </a:t>
            </a:r>
            <a:r>
              <a:rPr sz="1800" b="1" dirty="0">
                <a:latin typeface="Calibri"/>
                <a:cs typeface="Calibri"/>
              </a:rPr>
              <a:t>and </a:t>
            </a:r>
            <a:r>
              <a:rPr sz="1800" b="1" spc="-5" dirty="0">
                <a:latin typeface="Calibri"/>
                <a:cs typeface="Calibri"/>
              </a:rPr>
              <a:t>CDR Reports </a:t>
            </a:r>
            <a:r>
              <a:rPr sz="1800" b="1" spc="-10" dirty="0">
                <a:latin typeface="Calibri"/>
                <a:cs typeface="Calibri"/>
              </a:rPr>
              <a:t>Weekly </a:t>
            </a:r>
            <a:r>
              <a:rPr sz="1800" b="1" spc="-25" dirty="0">
                <a:latin typeface="Calibri"/>
                <a:cs typeface="Calibri"/>
              </a:rPr>
              <a:t>(HPA) </a:t>
            </a:r>
            <a:r>
              <a:rPr sz="1800" b="1" spc="-10" dirty="0">
                <a:latin typeface="Calibri"/>
                <a:cs typeface="Calibri"/>
              </a:rPr>
              <a:t>have</a:t>
            </a:r>
            <a:r>
              <a:rPr sz="1800" b="1" spc="-155" dirty="0">
                <a:latin typeface="Calibri"/>
                <a:cs typeface="Calibri"/>
              </a:rPr>
              <a:t> </a:t>
            </a:r>
            <a:r>
              <a:rPr sz="1800" b="1" dirty="0">
                <a:latin typeface="Calibri"/>
                <a:cs typeface="Calibri"/>
              </a:rPr>
              <a:t>articles</a:t>
            </a:r>
            <a:endParaRPr sz="1800">
              <a:latin typeface="Calibri"/>
              <a:cs typeface="Calibri"/>
            </a:endParaRPr>
          </a:p>
          <a:p>
            <a:pPr algn="ctr">
              <a:lnSpc>
                <a:spcPct val="100000"/>
              </a:lnSpc>
              <a:spcBef>
                <a:spcPts val="5"/>
              </a:spcBef>
            </a:pPr>
            <a:r>
              <a:rPr sz="1800" b="1" dirty="0">
                <a:latin typeface="Calibri"/>
                <a:cs typeface="Calibri"/>
              </a:rPr>
              <a:t>on </a:t>
            </a:r>
            <a:r>
              <a:rPr sz="1800" b="1" spc="-5" dirty="0">
                <a:latin typeface="Calibri"/>
                <a:cs typeface="Calibri"/>
              </a:rPr>
              <a:t>botulism </a:t>
            </a:r>
            <a:r>
              <a:rPr sz="1800" b="1" spc="-15" dirty="0">
                <a:latin typeface="Calibri"/>
                <a:cs typeface="Calibri"/>
              </a:rPr>
              <a:t>etc </a:t>
            </a:r>
            <a:r>
              <a:rPr sz="1800" b="1" dirty="0">
                <a:latin typeface="Calibri"/>
                <a:cs typeface="Calibri"/>
              </a:rPr>
              <a:t>in </a:t>
            </a:r>
            <a:r>
              <a:rPr sz="1800" b="1" spc="-5" dirty="0">
                <a:latin typeface="Calibri"/>
                <a:cs typeface="Calibri"/>
              </a:rPr>
              <a:t>drug</a:t>
            </a:r>
            <a:r>
              <a:rPr sz="1800" b="1" spc="-50" dirty="0">
                <a:latin typeface="Calibri"/>
                <a:cs typeface="Calibri"/>
              </a:rPr>
              <a:t> </a:t>
            </a:r>
            <a:r>
              <a:rPr sz="1800" b="1" dirty="0">
                <a:latin typeface="Calibri"/>
                <a:cs typeface="Calibri"/>
              </a:rPr>
              <a:t>addicts</a:t>
            </a:r>
            <a:endParaRPr sz="1800">
              <a:latin typeface="Calibri"/>
              <a:cs typeface="Calibri"/>
            </a:endParaRPr>
          </a:p>
        </p:txBody>
      </p:sp>
      <p:sp>
        <p:nvSpPr>
          <p:cNvPr id="12" name="object 12"/>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9"/>
              </a:rPr>
              <a:t>www.knust.edu.gh</a:t>
            </a:r>
            <a:endParaRPr sz="1200">
              <a:latin typeface="Arial"/>
              <a:cs typeface="Arial"/>
            </a:endParaRPr>
          </a:p>
        </p:txBody>
      </p:sp>
      <p:sp>
        <p:nvSpPr>
          <p:cNvPr id="13" name="object 13"/>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974975" y="79959"/>
            <a:ext cx="2523490" cy="574675"/>
          </a:xfrm>
          <a:prstGeom prst="rect">
            <a:avLst/>
          </a:prstGeom>
        </p:spPr>
        <p:txBody>
          <a:bodyPr vert="horz" wrap="square" lIns="0" tIns="12700" rIns="0" bIns="0" rtlCol="0">
            <a:spAutoFit/>
          </a:bodyPr>
          <a:lstStyle/>
          <a:p>
            <a:pPr marL="12700">
              <a:lnSpc>
                <a:spcPct val="100000"/>
              </a:lnSpc>
              <a:spcBef>
                <a:spcPts val="100"/>
              </a:spcBef>
            </a:pPr>
            <a:r>
              <a:rPr dirty="0"/>
              <a:t>Bio</a:t>
            </a:r>
            <a:r>
              <a:rPr spc="-55" dirty="0"/>
              <a:t> </a:t>
            </a:r>
            <a:r>
              <a:rPr spc="-15" dirty="0"/>
              <a:t>terrorism</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341172" y="760222"/>
            <a:ext cx="7745095" cy="4979035"/>
          </a:xfrm>
          <a:prstGeom prst="rect">
            <a:avLst/>
          </a:prstGeom>
        </p:spPr>
        <p:txBody>
          <a:bodyPr vert="horz" wrap="square" lIns="0" tIns="12065" rIns="0" bIns="0" rtlCol="0">
            <a:spAutoFit/>
          </a:bodyPr>
          <a:lstStyle/>
          <a:p>
            <a:pPr marL="12700" marR="795655">
              <a:lnSpc>
                <a:spcPct val="100000"/>
              </a:lnSpc>
              <a:spcBef>
                <a:spcPts val="95"/>
              </a:spcBef>
            </a:pPr>
            <a:r>
              <a:rPr sz="2500" b="1" spc="-10" dirty="0">
                <a:latin typeface="Calibri"/>
                <a:cs typeface="Calibri"/>
              </a:rPr>
              <a:t>Spore-formers are major candidates </a:t>
            </a:r>
            <a:r>
              <a:rPr sz="2500" b="1" spc="-5" dirty="0">
                <a:latin typeface="Calibri"/>
                <a:cs typeface="Calibri"/>
              </a:rPr>
              <a:t>because of their  </a:t>
            </a:r>
            <a:r>
              <a:rPr sz="2500" b="1" spc="-10" dirty="0">
                <a:latin typeface="Calibri"/>
                <a:cs typeface="Calibri"/>
              </a:rPr>
              <a:t>survival</a:t>
            </a:r>
            <a:r>
              <a:rPr sz="2500" b="1" spc="15" dirty="0">
                <a:latin typeface="Calibri"/>
                <a:cs typeface="Calibri"/>
              </a:rPr>
              <a:t> </a:t>
            </a:r>
            <a:r>
              <a:rPr sz="2500" b="1" spc="-15" dirty="0">
                <a:latin typeface="Calibri"/>
                <a:cs typeface="Calibri"/>
              </a:rPr>
              <a:t>characteristics</a:t>
            </a:r>
            <a:endParaRPr sz="2500">
              <a:latin typeface="Calibri"/>
              <a:cs typeface="Calibri"/>
            </a:endParaRPr>
          </a:p>
          <a:p>
            <a:pPr>
              <a:lnSpc>
                <a:spcPct val="100000"/>
              </a:lnSpc>
              <a:spcBef>
                <a:spcPts val="10"/>
              </a:spcBef>
            </a:pPr>
            <a:endParaRPr sz="2450">
              <a:latin typeface="Calibri"/>
              <a:cs typeface="Calibri"/>
            </a:endParaRPr>
          </a:p>
          <a:p>
            <a:pPr marL="12700" marR="5080" algn="just">
              <a:lnSpc>
                <a:spcPct val="100000"/>
              </a:lnSpc>
            </a:pPr>
            <a:r>
              <a:rPr sz="2500" b="1" spc="-15" dirty="0">
                <a:solidFill>
                  <a:srgbClr val="FF0000"/>
                </a:solidFill>
                <a:latin typeface="Calibri"/>
                <a:cs typeface="Calibri"/>
              </a:rPr>
              <a:t>Infectious </a:t>
            </a:r>
            <a:r>
              <a:rPr sz="2500" b="1" spc="-10" dirty="0">
                <a:solidFill>
                  <a:srgbClr val="FF0000"/>
                </a:solidFill>
                <a:latin typeface="Calibri"/>
                <a:cs typeface="Calibri"/>
              </a:rPr>
              <a:t>pathogens would </a:t>
            </a:r>
            <a:r>
              <a:rPr sz="2500" b="1" dirty="0">
                <a:solidFill>
                  <a:srgbClr val="FF0000"/>
                </a:solidFill>
                <a:latin typeface="Calibri"/>
                <a:cs typeface="Calibri"/>
              </a:rPr>
              <a:t>be </a:t>
            </a:r>
            <a:r>
              <a:rPr sz="2500" b="1" spc="-10" dirty="0">
                <a:solidFill>
                  <a:srgbClr val="FF0000"/>
                </a:solidFill>
                <a:latin typeface="Calibri"/>
                <a:cs typeface="Calibri"/>
              </a:rPr>
              <a:t>more </a:t>
            </a:r>
            <a:r>
              <a:rPr sz="2500" b="1" spc="-20" dirty="0">
                <a:solidFill>
                  <a:srgbClr val="FF0000"/>
                </a:solidFill>
                <a:latin typeface="Calibri"/>
                <a:cs typeface="Calibri"/>
              </a:rPr>
              <a:t>effective </a:t>
            </a:r>
            <a:r>
              <a:rPr sz="2500" b="1" spc="-5" dirty="0">
                <a:solidFill>
                  <a:srgbClr val="FF0000"/>
                </a:solidFill>
                <a:latin typeface="Calibri"/>
                <a:cs typeface="Calibri"/>
              </a:rPr>
              <a:t>- Plague and  </a:t>
            </a:r>
            <a:r>
              <a:rPr sz="2500" b="1" spc="-10" dirty="0">
                <a:solidFill>
                  <a:srgbClr val="FF0000"/>
                </a:solidFill>
                <a:latin typeface="Calibri"/>
                <a:cs typeface="Calibri"/>
              </a:rPr>
              <a:t>viruses </a:t>
            </a:r>
            <a:r>
              <a:rPr sz="2500" b="1" spc="-5" dirty="0">
                <a:solidFill>
                  <a:srgbClr val="FF0000"/>
                </a:solidFill>
                <a:latin typeface="Calibri"/>
                <a:cs typeface="Calibri"/>
              </a:rPr>
              <a:t>such as Small </a:t>
            </a:r>
            <a:r>
              <a:rPr sz="2500" b="1" spc="-20" dirty="0">
                <a:solidFill>
                  <a:srgbClr val="FF0000"/>
                </a:solidFill>
                <a:latin typeface="Calibri"/>
                <a:cs typeface="Calibri"/>
              </a:rPr>
              <a:t>pox </a:t>
            </a:r>
            <a:r>
              <a:rPr sz="2500" b="1" spc="-5" dirty="0">
                <a:solidFill>
                  <a:srgbClr val="FF0000"/>
                </a:solidFill>
                <a:latin typeface="Calibri"/>
                <a:cs typeface="Calibri"/>
              </a:rPr>
              <a:t>and Haemorrhagic </a:t>
            </a:r>
            <a:r>
              <a:rPr sz="2500" b="1" spc="-25" dirty="0">
                <a:solidFill>
                  <a:srgbClr val="FF0000"/>
                </a:solidFill>
                <a:latin typeface="Calibri"/>
                <a:cs typeface="Calibri"/>
              </a:rPr>
              <a:t>fevers </a:t>
            </a:r>
            <a:r>
              <a:rPr sz="2500" b="1" spc="-5" dirty="0">
                <a:solidFill>
                  <a:srgbClr val="FF0000"/>
                </a:solidFill>
                <a:latin typeface="Calibri"/>
                <a:cs typeface="Calibri"/>
              </a:rPr>
              <a:t>such as  Ebola, Lassa </a:t>
            </a:r>
            <a:r>
              <a:rPr sz="2500" b="1" spc="-25" dirty="0">
                <a:solidFill>
                  <a:srgbClr val="FF0000"/>
                </a:solidFill>
                <a:latin typeface="Calibri"/>
                <a:cs typeface="Calibri"/>
              </a:rPr>
              <a:t>fever </a:t>
            </a:r>
            <a:r>
              <a:rPr sz="2500" b="1" spc="-5" dirty="0">
                <a:solidFill>
                  <a:srgbClr val="FF0000"/>
                </a:solidFill>
                <a:latin typeface="Calibri"/>
                <a:cs typeface="Calibri"/>
              </a:rPr>
              <a:t>and </a:t>
            </a:r>
            <a:r>
              <a:rPr sz="2500" b="1" spc="-10" dirty="0">
                <a:solidFill>
                  <a:srgbClr val="FF0000"/>
                </a:solidFill>
                <a:latin typeface="Calibri"/>
                <a:cs typeface="Calibri"/>
              </a:rPr>
              <a:t>engineered</a:t>
            </a:r>
            <a:r>
              <a:rPr sz="2500" b="1" spc="55" dirty="0">
                <a:solidFill>
                  <a:srgbClr val="FF0000"/>
                </a:solidFill>
                <a:latin typeface="Calibri"/>
                <a:cs typeface="Calibri"/>
              </a:rPr>
              <a:t> </a:t>
            </a:r>
            <a:r>
              <a:rPr sz="2500" b="1" spc="-10" dirty="0">
                <a:solidFill>
                  <a:srgbClr val="FF0000"/>
                </a:solidFill>
                <a:latin typeface="Calibri"/>
                <a:cs typeface="Calibri"/>
              </a:rPr>
              <a:t>influenzas</a:t>
            </a:r>
            <a:endParaRPr sz="2500">
              <a:latin typeface="Calibri"/>
              <a:cs typeface="Calibri"/>
            </a:endParaRPr>
          </a:p>
          <a:p>
            <a:pPr>
              <a:lnSpc>
                <a:spcPct val="100000"/>
              </a:lnSpc>
              <a:spcBef>
                <a:spcPts val="10"/>
              </a:spcBef>
            </a:pPr>
            <a:endParaRPr sz="2450">
              <a:latin typeface="Calibri"/>
              <a:cs typeface="Calibri"/>
            </a:endParaRPr>
          </a:p>
          <a:p>
            <a:pPr marL="83820" marR="89535" indent="-71755" algn="just">
              <a:lnSpc>
                <a:spcPct val="100000"/>
              </a:lnSpc>
              <a:spcBef>
                <a:spcPts val="5"/>
              </a:spcBef>
            </a:pPr>
            <a:r>
              <a:rPr sz="2500" b="1" spc="-10" dirty="0">
                <a:latin typeface="Calibri"/>
                <a:cs typeface="Calibri"/>
              </a:rPr>
              <a:t>Those spread </a:t>
            </a:r>
            <a:r>
              <a:rPr sz="2500" b="1" spc="-5" dirty="0">
                <a:latin typeface="Calibri"/>
                <a:cs typeface="Calibri"/>
              </a:rPr>
              <a:t>by </a:t>
            </a:r>
            <a:r>
              <a:rPr sz="2500" b="1" spc="-10" dirty="0">
                <a:latin typeface="Calibri"/>
                <a:cs typeface="Calibri"/>
              </a:rPr>
              <a:t>rodents </a:t>
            </a:r>
            <a:r>
              <a:rPr sz="2500" b="1" spc="-5" dirty="0">
                <a:latin typeface="Calibri"/>
                <a:cs typeface="Calibri"/>
              </a:rPr>
              <a:t>- </a:t>
            </a:r>
            <a:r>
              <a:rPr sz="2500" b="1" spc="-15" dirty="0">
                <a:latin typeface="Calibri"/>
                <a:cs typeface="Calibri"/>
              </a:rPr>
              <a:t>Hanta </a:t>
            </a:r>
            <a:r>
              <a:rPr sz="2500" b="1" spc="-10" dirty="0">
                <a:latin typeface="Calibri"/>
                <a:cs typeface="Calibri"/>
              </a:rPr>
              <a:t>virus, bats </a:t>
            </a:r>
            <a:r>
              <a:rPr sz="2500" b="1" spc="-5" dirty="0">
                <a:latin typeface="Calibri"/>
                <a:cs typeface="Calibri"/>
              </a:rPr>
              <a:t>- Nipah </a:t>
            </a:r>
            <a:r>
              <a:rPr sz="2500" b="1" spc="-10" dirty="0">
                <a:latin typeface="Calibri"/>
                <a:cs typeface="Calibri"/>
              </a:rPr>
              <a:t>virus  </a:t>
            </a:r>
            <a:r>
              <a:rPr sz="2500" b="1" spc="-5" dirty="0">
                <a:latin typeface="Calibri"/>
                <a:cs typeface="Calibri"/>
              </a:rPr>
              <a:t>and </a:t>
            </a:r>
            <a:r>
              <a:rPr sz="2500" b="1" spc="-10" dirty="0">
                <a:latin typeface="Calibri"/>
                <a:cs typeface="Calibri"/>
              </a:rPr>
              <a:t>birds </a:t>
            </a:r>
            <a:r>
              <a:rPr sz="2500" b="1" spc="-5" dirty="0">
                <a:latin typeface="Calibri"/>
                <a:cs typeface="Calibri"/>
              </a:rPr>
              <a:t>- </a:t>
            </a:r>
            <a:r>
              <a:rPr sz="2500" b="1" spc="-30" dirty="0">
                <a:latin typeface="Calibri"/>
                <a:cs typeface="Calibri"/>
              </a:rPr>
              <a:t>West </a:t>
            </a:r>
            <a:r>
              <a:rPr sz="2500" b="1" spc="-5" dirty="0">
                <a:latin typeface="Calibri"/>
                <a:cs typeface="Calibri"/>
              </a:rPr>
              <a:t>Nile </a:t>
            </a:r>
            <a:r>
              <a:rPr sz="2500" b="1" spc="-10" dirty="0">
                <a:latin typeface="Calibri"/>
                <a:cs typeface="Calibri"/>
              </a:rPr>
              <a:t>virus, would </a:t>
            </a:r>
            <a:r>
              <a:rPr sz="2500" b="1" dirty="0">
                <a:latin typeface="Calibri"/>
                <a:cs typeface="Calibri"/>
              </a:rPr>
              <a:t>be </a:t>
            </a:r>
            <a:r>
              <a:rPr sz="2500" b="1" spc="-5" dirty="0">
                <a:latin typeface="Calibri"/>
                <a:cs typeface="Calibri"/>
              </a:rPr>
              <a:t>difficult </a:t>
            </a:r>
            <a:r>
              <a:rPr sz="2500" b="1" spc="-15" dirty="0">
                <a:latin typeface="Calibri"/>
                <a:cs typeface="Calibri"/>
              </a:rPr>
              <a:t>to</a:t>
            </a:r>
            <a:r>
              <a:rPr sz="2500" b="1" spc="55" dirty="0">
                <a:latin typeface="Calibri"/>
                <a:cs typeface="Calibri"/>
              </a:rPr>
              <a:t> </a:t>
            </a:r>
            <a:r>
              <a:rPr sz="2500" b="1" spc="-15" dirty="0">
                <a:latin typeface="Calibri"/>
                <a:cs typeface="Calibri"/>
              </a:rPr>
              <a:t>eliminate</a:t>
            </a:r>
            <a:endParaRPr sz="2500">
              <a:latin typeface="Calibri"/>
              <a:cs typeface="Calibri"/>
            </a:endParaRPr>
          </a:p>
          <a:p>
            <a:pPr>
              <a:lnSpc>
                <a:spcPct val="100000"/>
              </a:lnSpc>
              <a:spcBef>
                <a:spcPts val="10"/>
              </a:spcBef>
            </a:pPr>
            <a:endParaRPr sz="2450">
              <a:latin typeface="Calibri"/>
              <a:cs typeface="Calibri"/>
            </a:endParaRPr>
          </a:p>
          <a:p>
            <a:pPr marL="12700" marR="405765">
              <a:lnSpc>
                <a:spcPct val="100000"/>
              </a:lnSpc>
              <a:tabLst>
                <a:tab pos="2085975" algn="l"/>
              </a:tabLst>
            </a:pPr>
            <a:r>
              <a:rPr sz="2500" b="1" spc="-10" dirty="0">
                <a:solidFill>
                  <a:srgbClr val="FF0000"/>
                </a:solidFill>
                <a:latin typeface="Calibri"/>
                <a:cs typeface="Calibri"/>
              </a:rPr>
              <a:t>Agro</a:t>
            </a:r>
            <a:r>
              <a:rPr sz="2500" b="1" spc="20" dirty="0">
                <a:solidFill>
                  <a:srgbClr val="FF0000"/>
                </a:solidFill>
                <a:latin typeface="Calibri"/>
                <a:cs typeface="Calibri"/>
              </a:rPr>
              <a:t> </a:t>
            </a:r>
            <a:r>
              <a:rPr sz="2500" b="1" spc="-15" dirty="0">
                <a:solidFill>
                  <a:srgbClr val="FF0000"/>
                </a:solidFill>
                <a:latin typeface="Calibri"/>
                <a:cs typeface="Calibri"/>
              </a:rPr>
              <a:t>terrorism	</a:t>
            </a:r>
            <a:r>
              <a:rPr sz="2500" b="1" spc="-5" dirty="0">
                <a:solidFill>
                  <a:srgbClr val="FF0000"/>
                </a:solidFill>
                <a:latin typeface="Calibri"/>
                <a:cs typeface="Calibri"/>
              </a:rPr>
              <a:t>using epidemic </a:t>
            </a:r>
            <a:r>
              <a:rPr sz="2500" b="1" spc="-15" dirty="0">
                <a:solidFill>
                  <a:srgbClr val="FF0000"/>
                </a:solidFill>
                <a:latin typeface="Calibri"/>
                <a:cs typeface="Calibri"/>
              </a:rPr>
              <a:t>strains </a:t>
            </a:r>
            <a:r>
              <a:rPr sz="2500" b="1" spc="-5" dirty="0">
                <a:solidFill>
                  <a:srgbClr val="FF0000"/>
                </a:solidFill>
                <a:latin typeface="Calibri"/>
                <a:cs typeface="Calibri"/>
              </a:rPr>
              <a:t>of fungi, </a:t>
            </a:r>
            <a:r>
              <a:rPr sz="2500" b="1" spc="-10" dirty="0">
                <a:solidFill>
                  <a:srgbClr val="FF0000"/>
                </a:solidFill>
                <a:latin typeface="Calibri"/>
                <a:cs typeface="Calibri"/>
              </a:rPr>
              <a:t>viruses  (foot </a:t>
            </a:r>
            <a:r>
              <a:rPr sz="2500" b="1" spc="-5" dirty="0">
                <a:solidFill>
                  <a:srgbClr val="FF0000"/>
                </a:solidFill>
                <a:latin typeface="Calibri"/>
                <a:cs typeface="Calibri"/>
              </a:rPr>
              <a:t>and </a:t>
            </a:r>
            <a:r>
              <a:rPr sz="2500" b="1" spc="-10" dirty="0">
                <a:solidFill>
                  <a:srgbClr val="FF0000"/>
                </a:solidFill>
                <a:latin typeface="Calibri"/>
                <a:cs typeface="Calibri"/>
              </a:rPr>
              <a:t>mouth) </a:t>
            </a:r>
            <a:r>
              <a:rPr sz="2500" b="1" spc="-5" dirty="0">
                <a:solidFill>
                  <a:srgbClr val="FF0000"/>
                </a:solidFill>
                <a:latin typeface="Calibri"/>
                <a:cs typeface="Calibri"/>
              </a:rPr>
              <a:t>and prions </a:t>
            </a:r>
            <a:r>
              <a:rPr sz="2500" b="1" spc="-10" dirty="0">
                <a:solidFill>
                  <a:srgbClr val="FF0000"/>
                </a:solidFill>
                <a:latin typeface="Calibri"/>
                <a:cs typeface="Calibri"/>
              </a:rPr>
              <a:t>(scrapie, </a:t>
            </a:r>
            <a:r>
              <a:rPr sz="2500" b="1" spc="-5" dirty="0">
                <a:solidFill>
                  <a:srgbClr val="FF0000"/>
                </a:solidFill>
                <a:latin typeface="Calibri"/>
                <a:cs typeface="Calibri"/>
              </a:rPr>
              <a:t>BSE) </a:t>
            </a:r>
            <a:r>
              <a:rPr sz="2500" b="1" spc="-10" dirty="0">
                <a:solidFill>
                  <a:srgbClr val="FF0000"/>
                </a:solidFill>
                <a:latin typeface="Calibri"/>
                <a:cs typeface="Calibri"/>
              </a:rPr>
              <a:t>might </a:t>
            </a:r>
            <a:r>
              <a:rPr sz="2500" b="1" spc="-5" dirty="0">
                <a:solidFill>
                  <a:srgbClr val="FF0000"/>
                </a:solidFill>
                <a:latin typeface="Calibri"/>
                <a:cs typeface="Calibri"/>
              </a:rPr>
              <a:t>be </a:t>
            </a:r>
            <a:r>
              <a:rPr sz="2500" b="1" spc="-10" dirty="0">
                <a:solidFill>
                  <a:srgbClr val="FF0000"/>
                </a:solidFill>
                <a:latin typeface="Calibri"/>
                <a:cs typeface="Calibri"/>
              </a:rPr>
              <a:t>the  </a:t>
            </a:r>
            <a:r>
              <a:rPr sz="2500" b="1" spc="-15" dirty="0">
                <a:solidFill>
                  <a:srgbClr val="FF0000"/>
                </a:solidFill>
                <a:latin typeface="Calibri"/>
                <a:cs typeface="Calibri"/>
              </a:rPr>
              <a:t>most </a:t>
            </a:r>
            <a:r>
              <a:rPr sz="2500" b="1" spc="-20" dirty="0">
                <a:solidFill>
                  <a:srgbClr val="FF0000"/>
                </a:solidFill>
                <a:latin typeface="Calibri"/>
                <a:cs typeface="Calibri"/>
              </a:rPr>
              <a:t>effective </a:t>
            </a:r>
            <a:r>
              <a:rPr sz="2500" b="1" spc="-5" dirty="0">
                <a:solidFill>
                  <a:srgbClr val="FF0000"/>
                </a:solidFill>
                <a:latin typeface="Calibri"/>
                <a:cs typeface="Calibri"/>
              </a:rPr>
              <a:t>of</a:t>
            </a:r>
            <a:r>
              <a:rPr sz="2500" b="1" spc="55" dirty="0">
                <a:solidFill>
                  <a:srgbClr val="FF0000"/>
                </a:solidFill>
                <a:latin typeface="Calibri"/>
                <a:cs typeface="Calibri"/>
              </a:rPr>
              <a:t> </a:t>
            </a:r>
            <a:r>
              <a:rPr sz="2500" b="1" spc="-5" dirty="0">
                <a:solidFill>
                  <a:srgbClr val="FF0000"/>
                </a:solidFill>
                <a:latin typeface="Calibri"/>
                <a:cs typeface="Calibri"/>
              </a:rPr>
              <a:t>all</a:t>
            </a:r>
            <a:endParaRPr sz="250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4779" y="252984"/>
            <a:ext cx="3666744" cy="249935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81600" y="252983"/>
            <a:ext cx="3400044" cy="513892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519673" y="5480100"/>
            <a:ext cx="2731770"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New Scientist </a:t>
            </a:r>
            <a:r>
              <a:rPr sz="1800" b="1" dirty="0">
                <a:latin typeface="Calibri"/>
                <a:cs typeface="Calibri"/>
              </a:rPr>
              <a:t>25 </a:t>
            </a:r>
            <a:r>
              <a:rPr sz="1800" b="1" spc="-10" dirty="0">
                <a:latin typeface="Calibri"/>
                <a:cs typeface="Calibri"/>
              </a:rPr>
              <a:t>Feb </a:t>
            </a:r>
            <a:r>
              <a:rPr sz="1800" b="1" dirty="0">
                <a:latin typeface="Calibri"/>
                <a:cs typeface="Calibri"/>
              </a:rPr>
              <a:t>‘03</a:t>
            </a:r>
            <a:r>
              <a:rPr sz="1800" b="1" spc="-110" dirty="0">
                <a:latin typeface="Calibri"/>
                <a:cs typeface="Calibri"/>
              </a:rPr>
              <a:t> </a:t>
            </a:r>
            <a:r>
              <a:rPr sz="1800" b="1" dirty="0">
                <a:latin typeface="Calibri"/>
                <a:cs typeface="Calibri"/>
              </a:rPr>
              <a:t>p13</a:t>
            </a:r>
            <a:endParaRPr sz="1800">
              <a:latin typeface="Calibri"/>
              <a:cs typeface="Calibri"/>
            </a:endParaRPr>
          </a:p>
        </p:txBody>
      </p:sp>
      <p:sp>
        <p:nvSpPr>
          <p:cNvPr id="5" name="object 5"/>
          <p:cNvSpPr/>
          <p:nvPr/>
        </p:nvSpPr>
        <p:spPr>
          <a:xfrm>
            <a:off x="1978151" y="2772155"/>
            <a:ext cx="2859024" cy="2688336"/>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057780" y="5478272"/>
            <a:ext cx="1640205" cy="330835"/>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alibri"/>
                <a:cs typeface="Calibri"/>
              </a:rPr>
              <a:t>Times</a:t>
            </a:r>
            <a:r>
              <a:rPr sz="2000" b="1" spc="-70" dirty="0">
                <a:latin typeface="Calibri"/>
                <a:cs typeface="Calibri"/>
              </a:rPr>
              <a:t> </a:t>
            </a:r>
            <a:r>
              <a:rPr sz="2000" b="1" dirty="0">
                <a:latin typeface="Calibri"/>
                <a:cs typeface="Calibri"/>
              </a:rPr>
              <a:t>17-02-03</a:t>
            </a:r>
            <a:endParaRPr sz="2000">
              <a:latin typeface="Calibri"/>
              <a:cs typeface="Calibri"/>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818258" y="2600325"/>
            <a:ext cx="5937250" cy="696595"/>
          </a:xfrm>
          <a:prstGeom prst="rect">
            <a:avLst/>
          </a:prstGeom>
        </p:spPr>
        <p:txBody>
          <a:bodyPr vert="horz" wrap="square" lIns="0" tIns="13335" rIns="0" bIns="0" rtlCol="0">
            <a:spAutoFit/>
          </a:bodyPr>
          <a:lstStyle/>
          <a:p>
            <a:pPr marL="12700">
              <a:lnSpc>
                <a:spcPct val="100000"/>
              </a:lnSpc>
              <a:spcBef>
                <a:spcPts val="105"/>
              </a:spcBef>
            </a:pPr>
            <a:r>
              <a:rPr sz="4400" dirty="0"/>
              <a:t>Some </a:t>
            </a:r>
            <a:r>
              <a:rPr sz="4400" spc="-10" dirty="0"/>
              <a:t>Important</a:t>
            </a:r>
            <a:r>
              <a:rPr sz="4400" spc="-55" dirty="0"/>
              <a:t> </a:t>
            </a:r>
            <a:r>
              <a:rPr sz="4400" spc="-5" dirty="0"/>
              <a:t>Diseases</a:t>
            </a:r>
            <a:endParaRPr sz="4400"/>
          </a:p>
        </p:txBody>
      </p:sp>
      <p:sp>
        <p:nvSpPr>
          <p:cNvPr id="6" name="object 6"/>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958845" y="144271"/>
            <a:ext cx="3224530" cy="574040"/>
          </a:xfrm>
          <a:prstGeom prst="rect">
            <a:avLst/>
          </a:prstGeom>
        </p:spPr>
        <p:txBody>
          <a:bodyPr vert="horz" wrap="square" lIns="0" tIns="12700" rIns="0" bIns="0" rtlCol="0">
            <a:spAutoFit/>
          </a:bodyPr>
          <a:lstStyle/>
          <a:p>
            <a:pPr marL="12700">
              <a:lnSpc>
                <a:spcPct val="100000"/>
              </a:lnSpc>
              <a:spcBef>
                <a:spcPts val="100"/>
              </a:spcBef>
            </a:pPr>
            <a:r>
              <a:rPr dirty="0"/>
              <a:t>Some</a:t>
            </a:r>
            <a:r>
              <a:rPr spc="-55" dirty="0"/>
              <a:t> </a:t>
            </a:r>
            <a:r>
              <a:rPr spc="-10" dirty="0"/>
              <a:t>definitions</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31140" y="1009649"/>
            <a:ext cx="8592820" cy="4719955"/>
          </a:xfrm>
          <a:prstGeom prst="rect">
            <a:avLst/>
          </a:prstGeom>
        </p:spPr>
        <p:txBody>
          <a:bodyPr vert="horz" wrap="square" lIns="0" tIns="12065" rIns="0" bIns="0" rtlCol="0">
            <a:spAutoFit/>
          </a:bodyPr>
          <a:lstStyle/>
          <a:p>
            <a:pPr marL="12700" marR="5080">
              <a:lnSpc>
                <a:spcPct val="100000"/>
              </a:lnSpc>
              <a:spcBef>
                <a:spcPts val="95"/>
              </a:spcBef>
              <a:tabLst>
                <a:tab pos="4180840" algn="l"/>
              </a:tabLst>
            </a:pPr>
            <a:r>
              <a:rPr sz="2800" b="1" spc="-20" dirty="0">
                <a:solidFill>
                  <a:srgbClr val="FF0000"/>
                </a:solidFill>
                <a:latin typeface="Calibri"/>
                <a:cs typeface="Calibri"/>
              </a:rPr>
              <a:t>Pathogen</a:t>
            </a:r>
            <a:r>
              <a:rPr sz="2800" spc="-20" dirty="0">
                <a:latin typeface="Calibri"/>
                <a:cs typeface="Calibri"/>
              </a:rPr>
              <a:t>:</a:t>
            </a:r>
            <a:r>
              <a:rPr sz="2800" spc="30" dirty="0">
                <a:latin typeface="Calibri"/>
                <a:cs typeface="Calibri"/>
              </a:rPr>
              <a:t> </a:t>
            </a:r>
            <a:r>
              <a:rPr sz="2800" spc="-5" dirty="0">
                <a:latin typeface="Calibri"/>
                <a:cs typeface="Calibri"/>
              </a:rPr>
              <a:t>A</a:t>
            </a:r>
            <a:r>
              <a:rPr sz="2800" spc="30" dirty="0">
                <a:latin typeface="Calibri"/>
                <a:cs typeface="Calibri"/>
              </a:rPr>
              <a:t> </a:t>
            </a:r>
            <a:r>
              <a:rPr sz="2800" spc="-15" dirty="0">
                <a:latin typeface="Calibri"/>
                <a:cs typeface="Calibri"/>
              </a:rPr>
              <a:t>microorganism	</a:t>
            </a:r>
            <a:r>
              <a:rPr sz="2800" spc="-10" dirty="0">
                <a:latin typeface="Calibri"/>
                <a:cs typeface="Calibri"/>
              </a:rPr>
              <a:t>that has </a:t>
            </a:r>
            <a:r>
              <a:rPr sz="2800" spc="-5" dirty="0">
                <a:latin typeface="Calibri"/>
                <a:cs typeface="Calibri"/>
              </a:rPr>
              <a:t>the </a:t>
            </a:r>
            <a:r>
              <a:rPr sz="2800" spc="-10" dirty="0">
                <a:latin typeface="Calibri"/>
                <a:cs typeface="Calibri"/>
              </a:rPr>
              <a:t>potential </a:t>
            </a:r>
            <a:r>
              <a:rPr sz="2800" spc="-20" dirty="0">
                <a:latin typeface="Calibri"/>
                <a:cs typeface="Calibri"/>
              </a:rPr>
              <a:t>to </a:t>
            </a:r>
            <a:r>
              <a:rPr sz="2800" spc="-5" dirty="0">
                <a:latin typeface="Calibri"/>
                <a:cs typeface="Calibri"/>
              </a:rPr>
              <a:t>cause  a </a:t>
            </a:r>
            <a:r>
              <a:rPr sz="2800" spc="-10" dirty="0">
                <a:latin typeface="Calibri"/>
                <a:cs typeface="Calibri"/>
              </a:rPr>
              <a:t>disease</a:t>
            </a:r>
            <a:endParaRPr sz="2800">
              <a:latin typeface="Calibri"/>
              <a:cs typeface="Calibri"/>
            </a:endParaRPr>
          </a:p>
          <a:p>
            <a:pPr>
              <a:lnSpc>
                <a:spcPct val="100000"/>
              </a:lnSpc>
              <a:spcBef>
                <a:spcPts val="5"/>
              </a:spcBef>
            </a:pPr>
            <a:endParaRPr sz="2750">
              <a:latin typeface="Calibri"/>
              <a:cs typeface="Calibri"/>
            </a:endParaRPr>
          </a:p>
          <a:p>
            <a:pPr marL="12700" marR="526415">
              <a:lnSpc>
                <a:spcPct val="100000"/>
              </a:lnSpc>
            </a:pPr>
            <a:r>
              <a:rPr sz="2800" b="1" spc="-15" dirty="0">
                <a:solidFill>
                  <a:srgbClr val="FF0000"/>
                </a:solidFill>
                <a:latin typeface="Calibri"/>
                <a:cs typeface="Calibri"/>
              </a:rPr>
              <a:t>Infection</a:t>
            </a:r>
            <a:r>
              <a:rPr sz="2800" spc="-15" dirty="0">
                <a:latin typeface="Calibri"/>
                <a:cs typeface="Calibri"/>
              </a:rPr>
              <a:t>: </a:t>
            </a:r>
            <a:r>
              <a:rPr sz="2800" spc="-10" dirty="0">
                <a:latin typeface="Calibri"/>
                <a:cs typeface="Calibri"/>
              </a:rPr>
              <a:t>The </a:t>
            </a:r>
            <a:r>
              <a:rPr sz="2800" spc="-15" dirty="0">
                <a:latin typeface="Calibri"/>
                <a:cs typeface="Calibri"/>
              </a:rPr>
              <a:t>invasion </a:t>
            </a:r>
            <a:r>
              <a:rPr sz="2800" spc="-5" dirty="0">
                <a:latin typeface="Calibri"/>
                <a:cs typeface="Calibri"/>
              </a:rPr>
              <a:t>and </a:t>
            </a:r>
            <a:r>
              <a:rPr sz="2800" spc="-10" dirty="0">
                <a:latin typeface="Calibri"/>
                <a:cs typeface="Calibri"/>
              </a:rPr>
              <a:t>multiplication </a:t>
            </a:r>
            <a:r>
              <a:rPr sz="2800" spc="-5" dirty="0">
                <a:latin typeface="Calibri"/>
                <a:cs typeface="Calibri"/>
              </a:rPr>
              <a:t>of </a:t>
            </a:r>
            <a:r>
              <a:rPr sz="2800" spc="-10" dirty="0">
                <a:latin typeface="Calibri"/>
                <a:cs typeface="Calibri"/>
              </a:rPr>
              <a:t>pathogenic  </a:t>
            </a:r>
            <a:r>
              <a:rPr sz="2800" spc="-15" dirty="0">
                <a:latin typeface="Calibri"/>
                <a:cs typeface="Calibri"/>
              </a:rPr>
              <a:t>microbes </a:t>
            </a:r>
            <a:r>
              <a:rPr sz="2800" spc="-5" dirty="0">
                <a:latin typeface="Calibri"/>
                <a:cs typeface="Calibri"/>
              </a:rPr>
              <a:t>in an </a:t>
            </a:r>
            <a:r>
              <a:rPr sz="2800" spc="-10" dirty="0">
                <a:latin typeface="Calibri"/>
                <a:cs typeface="Calibri"/>
              </a:rPr>
              <a:t>individual </a:t>
            </a:r>
            <a:r>
              <a:rPr sz="2800" spc="-5" dirty="0">
                <a:latin typeface="Calibri"/>
                <a:cs typeface="Calibri"/>
              </a:rPr>
              <a:t>or</a:t>
            </a:r>
            <a:r>
              <a:rPr sz="2800" spc="85" dirty="0">
                <a:latin typeface="Calibri"/>
                <a:cs typeface="Calibri"/>
              </a:rPr>
              <a:t> </a:t>
            </a:r>
            <a:r>
              <a:rPr sz="2800" spc="-10" dirty="0">
                <a:latin typeface="Calibri"/>
                <a:cs typeface="Calibri"/>
              </a:rPr>
              <a:t>population</a:t>
            </a:r>
            <a:endParaRPr sz="2800">
              <a:latin typeface="Calibri"/>
              <a:cs typeface="Calibri"/>
            </a:endParaRPr>
          </a:p>
          <a:p>
            <a:pPr>
              <a:lnSpc>
                <a:spcPct val="100000"/>
              </a:lnSpc>
              <a:spcBef>
                <a:spcPts val="5"/>
              </a:spcBef>
            </a:pPr>
            <a:endParaRPr sz="2750">
              <a:latin typeface="Calibri"/>
              <a:cs typeface="Calibri"/>
            </a:endParaRPr>
          </a:p>
          <a:p>
            <a:pPr marL="12700">
              <a:lnSpc>
                <a:spcPct val="100000"/>
              </a:lnSpc>
            </a:pPr>
            <a:r>
              <a:rPr sz="2800" b="1" spc="-10" dirty="0">
                <a:solidFill>
                  <a:srgbClr val="FF0000"/>
                </a:solidFill>
                <a:latin typeface="Calibri"/>
                <a:cs typeface="Calibri"/>
              </a:rPr>
              <a:t>Disease</a:t>
            </a:r>
            <a:r>
              <a:rPr sz="2800" spc="-10" dirty="0">
                <a:latin typeface="Calibri"/>
                <a:cs typeface="Calibri"/>
              </a:rPr>
              <a:t>: </a:t>
            </a:r>
            <a:r>
              <a:rPr sz="2800" spc="-5" dirty="0">
                <a:latin typeface="Calibri"/>
                <a:cs typeface="Calibri"/>
              </a:rPr>
              <a:t>When the </a:t>
            </a:r>
            <a:r>
              <a:rPr sz="2800" spc="-15" dirty="0">
                <a:latin typeface="Calibri"/>
                <a:cs typeface="Calibri"/>
              </a:rPr>
              <a:t>infection </a:t>
            </a:r>
            <a:r>
              <a:rPr sz="2800" spc="-10" dirty="0">
                <a:latin typeface="Calibri"/>
                <a:cs typeface="Calibri"/>
              </a:rPr>
              <a:t>causes damage </a:t>
            </a:r>
            <a:r>
              <a:rPr sz="2800" spc="-20" dirty="0">
                <a:latin typeface="Calibri"/>
                <a:cs typeface="Calibri"/>
              </a:rPr>
              <a:t>to</a:t>
            </a:r>
            <a:r>
              <a:rPr sz="2800" spc="114" dirty="0">
                <a:latin typeface="Calibri"/>
                <a:cs typeface="Calibri"/>
              </a:rPr>
              <a:t> </a:t>
            </a:r>
            <a:r>
              <a:rPr sz="2800" spc="-5" dirty="0">
                <a:latin typeface="Calibri"/>
                <a:cs typeface="Calibri"/>
              </a:rPr>
              <a:t>the</a:t>
            </a:r>
            <a:endParaRPr sz="2800">
              <a:latin typeface="Calibri"/>
              <a:cs typeface="Calibri"/>
            </a:endParaRPr>
          </a:p>
          <a:p>
            <a:pPr marL="12700">
              <a:lnSpc>
                <a:spcPct val="100000"/>
              </a:lnSpc>
            </a:pPr>
            <a:r>
              <a:rPr sz="2800" spc="-25" dirty="0">
                <a:latin typeface="Calibri"/>
                <a:cs typeface="Calibri"/>
              </a:rPr>
              <a:t>individual’s </a:t>
            </a:r>
            <a:r>
              <a:rPr sz="2800" spc="-15" dirty="0">
                <a:latin typeface="Calibri"/>
                <a:cs typeface="Calibri"/>
              </a:rPr>
              <a:t>vital </a:t>
            </a:r>
            <a:r>
              <a:rPr sz="2800" spc="-10" dirty="0">
                <a:latin typeface="Calibri"/>
                <a:cs typeface="Calibri"/>
              </a:rPr>
              <a:t>functions </a:t>
            </a:r>
            <a:r>
              <a:rPr sz="2800" spc="-5" dirty="0">
                <a:latin typeface="Calibri"/>
                <a:cs typeface="Calibri"/>
              </a:rPr>
              <a:t>or</a:t>
            </a:r>
            <a:r>
              <a:rPr sz="2800" spc="130" dirty="0">
                <a:latin typeface="Calibri"/>
                <a:cs typeface="Calibri"/>
              </a:rPr>
              <a:t> </a:t>
            </a:r>
            <a:r>
              <a:rPr sz="2800" spc="-25" dirty="0">
                <a:latin typeface="Calibri"/>
                <a:cs typeface="Calibri"/>
              </a:rPr>
              <a:t>systems</a:t>
            </a:r>
            <a:endParaRPr sz="2800">
              <a:latin typeface="Calibri"/>
              <a:cs typeface="Calibri"/>
            </a:endParaRPr>
          </a:p>
          <a:p>
            <a:pPr>
              <a:lnSpc>
                <a:spcPct val="100000"/>
              </a:lnSpc>
            </a:pPr>
            <a:endParaRPr sz="2800">
              <a:latin typeface="Calibri"/>
              <a:cs typeface="Calibri"/>
            </a:endParaRPr>
          </a:p>
          <a:p>
            <a:pPr>
              <a:lnSpc>
                <a:spcPct val="100000"/>
              </a:lnSpc>
              <a:spcBef>
                <a:spcPts val="10"/>
              </a:spcBef>
            </a:pPr>
            <a:endParaRPr sz="2700">
              <a:latin typeface="Calibri"/>
              <a:cs typeface="Calibri"/>
            </a:endParaRPr>
          </a:p>
          <a:p>
            <a:pPr marL="854075">
              <a:lnSpc>
                <a:spcPct val="100000"/>
              </a:lnSpc>
            </a:pPr>
            <a:r>
              <a:rPr sz="2800" b="1" spc="-5" dirty="0">
                <a:solidFill>
                  <a:srgbClr val="FF0000"/>
                </a:solidFill>
                <a:latin typeface="Calibri"/>
                <a:cs typeface="Calibri"/>
              </a:rPr>
              <a:t>An </a:t>
            </a:r>
            <a:r>
              <a:rPr sz="2800" b="1" spc="-15" dirty="0">
                <a:solidFill>
                  <a:srgbClr val="FF0000"/>
                </a:solidFill>
                <a:latin typeface="Calibri"/>
                <a:cs typeface="Calibri"/>
              </a:rPr>
              <a:t>infection </a:t>
            </a:r>
            <a:r>
              <a:rPr sz="2800" b="1" spc="-5" dirty="0">
                <a:solidFill>
                  <a:srgbClr val="FF0000"/>
                </a:solidFill>
                <a:latin typeface="Calibri"/>
                <a:cs typeface="Calibri"/>
              </a:rPr>
              <a:t>does not </a:t>
            </a:r>
            <a:r>
              <a:rPr sz="2800" b="1" spc="-20" dirty="0">
                <a:solidFill>
                  <a:srgbClr val="FF0000"/>
                </a:solidFill>
                <a:latin typeface="Calibri"/>
                <a:cs typeface="Calibri"/>
              </a:rPr>
              <a:t>always </a:t>
            </a:r>
            <a:r>
              <a:rPr sz="2800" b="1" spc="-10" dirty="0">
                <a:solidFill>
                  <a:srgbClr val="FF0000"/>
                </a:solidFill>
                <a:latin typeface="Calibri"/>
                <a:cs typeface="Calibri"/>
              </a:rPr>
              <a:t>result </a:t>
            </a:r>
            <a:r>
              <a:rPr sz="2800" b="1" spc="-5" dirty="0">
                <a:solidFill>
                  <a:srgbClr val="FF0000"/>
                </a:solidFill>
                <a:latin typeface="Calibri"/>
                <a:cs typeface="Calibri"/>
              </a:rPr>
              <a:t>in a</a:t>
            </a:r>
            <a:r>
              <a:rPr sz="2800" b="1" spc="90" dirty="0">
                <a:solidFill>
                  <a:srgbClr val="FF0000"/>
                </a:solidFill>
                <a:latin typeface="Calibri"/>
                <a:cs typeface="Calibri"/>
              </a:rPr>
              <a:t> </a:t>
            </a:r>
            <a:r>
              <a:rPr sz="2800" b="1" spc="-5" dirty="0">
                <a:solidFill>
                  <a:srgbClr val="FF0000"/>
                </a:solidFill>
                <a:latin typeface="Calibri"/>
                <a:cs typeface="Calibri"/>
              </a:rPr>
              <a:t>disease</a:t>
            </a:r>
            <a:endParaRPr sz="280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468117" y="210769"/>
            <a:ext cx="4210050" cy="574675"/>
          </a:xfrm>
          <a:prstGeom prst="rect">
            <a:avLst/>
          </a:prstGeom>
        </p:spPr>
        <p:txBody>
          <a:bodyPr vert="horz" wrap="square" lIns="0" tIns="12700" rIns="0" bIns="0" rtlCol="0">
            <a:spAutoFit/>
          </a:bodyPr>
          <a:lstStyle/>
          <a:p>
            <a:pPr marL="12700">
              <a:lnSpc>
                <a:spcPct val="100000"/>
              </a:lnSpc>
              <a:spcBef>
                <a:spcPts val="100"/>
              </a:spcBef>
            </a:pPr>
            <a:r>
              <a:rPr spc="-5" dirty="0"/>
              <a:t>Mode </a:t>
            </a:r>
            <a:r>
              <a:rPr dirty="0"/>
              <a:t>of</a:t>
            </a:r>
            <a:r>
              <a:rPr spc="-35" dirty="0"/>
              <a:t> </a:t>
            </a:r>
            <a:r>
              <a:rPr spc="-25" dirty="0"/>
              <a:t>Transmission</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64972" y="941959"/>
            <a:ext cx="7666355" cy="4845685"/>
          </a:xfrm>
          <a:prstGeom prst="rect">
            <a:avLst/>
          </a:prstGeom>
        </p:spPr>
        <p:txBody>
          <a:bodyPr vert="horz" wrap="square" lIns="0" tIns="12065" rIns="0" bIns="0" rtlCol="0">
            <a:spAutoFit/>
          </a:bodyPr>
          <a:lstStyle/>
          <a:p>
            <a:pPr marL="12700">
              <a:lnSpc>
                <a:spcPct val="100000"/>
              </a:lnSpc>
              <a:spcBef>
                <a:spcPts val="95"/>
              </a:spcBef>
            </a:pPr>
            <a:r>
              <a:rPr sz="2800" b="1" spc="-15" dirty="0">
                <a:solidFill>
                  <a:srgbClr val="FF0000"/>
                </a:solidFill>
                <a:latin typeface="Calibri"/>
                <a:cs typeface="Calibri"/>
              </a:rPr>
              <a:t>Direct </a:t>
            </a:r>
            <a:r>
              <a:rPr sz="2800" b="1" spc="-10" dirty="0">
                <a:solidFill>
                  <a:srgbClr val="FF0000"/>
                </a:solidFill>
                <a:latin typeface="Calibri"/>
                <a:cs typeface="Calibri"/>
              </a:rPr>
              <a:t>contact</a:t>
            </a:r>
            <a:r>
              <a:rPr sz="1800" spc="-10" dirty="0">
                <a:latin typeface="Calibri"/>
                <a:cs typeface="Calibri"/>
              </a:rPr>
              <a:t>: </a:t>
            </a:r>
            <a:r>
              <a:rPr sz="2400" spc="-15" dirty="0">
                <a:latin typeface="Calibri"/>
                <a:cs typeface="Calibri"/>
              </a:rPr>
              <a:t>Person to</a:t>
            </a:r>
            <a:r>
              <a:rPr sz="2400" spc="60" dirty="0">
                <a:latin typeface="Calibri"/>
                <a:cs typeface="Calibri"/>
              </a:rPr>
              <a:t> </a:t>
            </a:r>
            <a:r>
              <a:rPr sz="2400" spc="-10" dirty="0">
                <a:latin typeface="Calibri"/>
                <a:cs typeface="Calibri"/>
              </a:rPr>
              <a:t>person</a:t>
            </a:r>
            <a:endParaRPr sz="2400">
              <a:latin typeface="Calibri"/>
              <a:cs typeface="Calibri"/>
            </a:endParaRPr>
          </a:p>
          <a:p>
            <a:pPr>
              <a:lnSpc>
                <a:spcPct val="100000"/>
              </a:lnSpc>
              <a:spcBef>
                <a:spcPts val="40"/>
              </a:spcBef>
            </a:pPr>
            <a:endParaRPr sz="2350">
              <a:latin typeface="Calibri"/>
              <a:cs typeface="Calibri"/>
            </a:endParaRPr>
          </a:p>
          <a:p>
            <a:pPr marL="12700" marR="5080">
              <a:lnSpc>
                <a:spcPct val="100000"/>
              </a:lnSpc>
              <a:buAutoNum type="arabicPeriod"/>
              <a:tabLst>
                <a:tab pos="355600" algn="l"/>
              </a:tabLst>
            </a:pPr>
            <a:r>
              <a:rPr sz="2400" b="1" spc="-10" dirty="0">
                <a:latin typeface="Calibri"/>
                <a:cs typeface="Calibri"/>
              </a:rPr>
              <a:t>Horizontal </a:t>
            </a:r>
            <a:r>
              <a:rPr sz="2400" b="1" dirty="0">
                <a:latin typeface="Calibri"/>
                <a:cs typeface="Calibri"/>
              </a:rPr>
              <a:t>(</a:t>
            </a:r>
            <a:r>
              <a:rPr sz="2400" dirty="0">
                <a:latin typeface="Calibri"/>
                <a:cs typeface="Calibri"/>
              </a:rPr>
              <a:t>Kissing, </a:t>
            </a:r>
            <a:r>
              <a:rPr sz="2400" spc="-15" dirty="0">
                <a:latin typeface="Calibri"/>
                <a:cs typeface="Calibri"/>
              </a:rPr>
              <a:t>Sexual intercourse, </a:t>
            </a:r>
            <a:r>
              <a:rPr sz="2400" spc="-5" dirty="0">
                <a:latin typeface="Calibri"/>
                <a:cs typeface="Calibri"/>
              </a:rPr>
              <a:t>Sneezing, </a:t>
            </a:r>
            <a:r>
              <a:rPr sz="2400" spc="-30" dirty="0">
                <a:latin typeface="Calibri"/>
                <a:cs typeface="Calibri"/>
              </a:rPr>
              <a:t>Touching)  </a:t>
            </a:r>
            <a:r>
              <a:rPr sz="2400" spc="-5" dirty="0">
                <a:latin typeface="Calibri"/>
                <a:cs typeface="Calibri"/>
              </a:rPr>
              <a:t>Kissing: Herpes </a:t>
            </a:r>
            <a:r>
              <a:rPr sz="2400" spc="-10" dirty="0">
                <a:latin typeface="Calibri"/>
                <a:cs typeface="Calibri"/>
              </a:rPr>
              <a:t>simplex </a:t>
            </a:r>
            <a:r>
              <a:rPr sz="2400" spc="-5" dirty="0">
                <a:latin typeface="Calibri"/>
                <a:cs typeface="Calibri"/>
              </a:rPr>
              <a:t>virus, </a:t>
            </a:r>
            <a:r>
              <a:rPr sz="2400" spc="-10" dirty="0">
                <a:latin typeface="Calibri"/>
                <a:cs typeface="Calibri"/>
              </a:rPr>
              <a:t>cold</a:t>
            </a:r>
            <a:r>
              <a:rPr sz="2400" spc="-25" dirty="0">
                <a:latin typeface="Calibri"/>
                <a:cs typeface="Calibri"/>
              </a:rPr>
              <a:t> </a:t>
            </a:r>
            <a:r>
              <a:rPr sz="2400" spc="-15" dirty="0">
                <a:latin typeface="Calibri"/>
                <a:cs typeface="Calibri"/>
              </a:rPr>
              <a:t>sore</a:t>
            </a:r>
            <a:endParaRPr sz="2400">
              <a:latin typeface="Calibri"/>
              <a:cs typeface="Calibri"/>
            </a:endParaRPr>
          </a:p>
          <a:p>
            <a:pPr marL="12700" marR="1511300">
              <a:lnSpc>
                <a:spcPct val="200000"/>
              </a:lnSpc>
            </a:pPr>
            <a:r>
              <a:rPr sz="2400" spc="-15" dirty="0">
                <a:latin typeface="Calibri"/>
                <a:cs typeface="Calibri"/>
              </a:rPr>
              <a:t>Sexual intercourse: </a:t>
            </a:r>
            <a:r>
              <a:rPr sz="2400" spc="-5" dirty="0">
                <a:latin typeface="Calibri"/>
                <a:cs typeface="Calibri"/>
              </a:rPr>
              <a:t>Syphilis </a:t>
            </a:r>
            <a:r>
              <a:rPr sz="2400" spc="-15" dirty="0">
                <a:latin typeface="Calibri"/>
                <a:cs typeface="Calibri"/>
              </a:rPr>
              <a:t>(</a:t>
            </a:r>
            <a:r>
              <a:rPr sz="2400" i="1" spc="-15" dirty="0">
                <a:latin typeface="Calibri"/>
                <a:cs typeface="Calibri"/>
              </a:rPr>
              <a:t>Treponema </a:t>
            </a:r>
            <a:r>
              <a:rPr sz="2400" i="1" spc="-5" dirty="0">
                <a:latin typeface="Calibri"/>
                <a:cs typeface="Calibri"/>
              </a:rPr>
              <a:t>pallidum</a:t>
            </a:r>
            <a:r>
              <a:rPr sz="2400" spc="-5" dirty="0">
                <a:latin typeface="Calibri"/>
                <a:cs typeface="Calibri"/>
              </a:rPr>
              <a:t>)  </a:t>
            </a:r>
            <a:r>
              <a:rPr sz="2400" spc="-10" dirty="0">
                <a:latin typeface="Calibri"/>
                <a:cs typeface="Calibri"/>
              </a:rPr>
              <a:t>Sneezing: </a:t>
            </a:r>
            <a:r>
              <a:rPr sz="2400" spc="-5" dirty="0">
                <a:latin typeface="Calibri"/>
                <a:cs typeface="Calibri"/>
              </a:rPr>
              <a:t>Cold </a:t>
            </a:r>
            <a:r>
              <a:rPr sz="2400" spc="-25" dirty="0">
                <a:latin typeface="Calibri"/>
                <a:cs typeface="Calibri"/>
              </a:rPr>
              <a:t>(SARS-CoV,</a:t>
            </a:r>
            <a:r>
              <a:rPr sz="2400" spc="-55" dirty="0">
                <a:latin typeface="Calibri"/>
                <a:cs typeface="Calibri"/>
              </a:rPr>
              <a:t> </a:t>
            </a:r>
            <a:r>
              <a:rPr sz="2400" spc="-10" dirty="0">
                <a:latin typeface="Calibri"/>
                <a:cs typeface="Calibri"/>
              </a:rPr>
              <a:t>MERS-CoV)</a:t>
            </a:r>
            <a:endParaRPr sz="2400">
              <a:latin typeface="Calibri"/>
              <a:cs typeface="Calibri"/>
            </a:endParaRPr>
          </a:p>
          <a:p>
            <a:pPr>
              <a:lnSpc>
                <a:spcPct val="100000"/>
              </a:lnSpc>
              <a:spcBef>
                <a:spcPts val="15"/>
              </a:spcBef>
            </a:pPr>
            <a:endParaRPr sz="2350">
              <a:latin typeface="Calibri"/>
              <a:cs typeface="Calibri"/>
            </a:endParaRPr>
          </a:p>
          <a:p>
            <a:pPr marL="12700">
              <a:lnSpc>
                <a:spcPct val="100000"/>
              </a:lnSpc>
            </a:pPr>
            <a:r>
              <a:rPr sz="2400" spc="-35" dirty="0">
                <a:latin typeface="Calibri"/>
                <a:cs typeface="Calibri"/>
              </a:rPr>
              <a:t>Touching </a:t>
            </a:r>
            <a:r>
              <a:rPr sz="2400" spc="-10" dirty="0">
                <a:latin typeface="Calibri"/>
                <a:cs typeface="Calibri"/>
              </a:rPr>
              <a:t>(faecal-oral route): Gastroenteritis </a:t>
            </a:r>
            <a:r>
              <a:rPr sz="2400" spc="-5" dirty="0">
                <a:latin typeface="Calibri"/>
                <a:cs typeface="Calibri"/>
              </a:rPr>
              <a:t>(Norwalk</a:t>
            </a:r>
            <a:r>
              <a:rPr sz="2400" spc="-45" dirty="0">
                <a:latin typeface="Calibri"/>
                <a:cs typeface="Calibri"/>
              </a:rPr>
              <a:t> </a:t>
            </a:r>
            <a:r>
              <a:rPr sz="2400" dirty="0">
                <a:latin typeface="Calibri"/>
                <a:cs typeface="Calibri"/>
              </a:rPr>
              <a:t>virus)</a:t>
            </a:r>
            <a:endParaRPr sz="2400">
              <a:latin typeface="Calibri"/>
              <a:cs typeface="Calibri"/>
            </a:endParaRPr>
          </a:p>
          <a:p>
            <a:pPr>
              <a:lnSpc>
                <a:spcPct val="100000"/>
              </a:lnSpc>
              <a:spcBef>
                <a:spcPts val="15"/>
              </a:spcBef>
            </a:pPr>
            <a:endParaRPr sz="2350">
              <a:latin typeface="Calibri"/>
              <a:cs typeface="Calibri"/>
            </a:endParaRPr>
          </a:p>
          <a:p>
            <a:pPr marL="316230" indent="-304165">
              <a:lnSpc>
                <a:spcPct val="100000"/>
              </a:lnSpc>
              <a:buAutoNum type="arabicPeriod" startAt="2"/>
              <a:tabLst>
                <a:tab pos="316865" algn="l"/>
              </a:tabLst>
            </a:pPr>
            <a:r>
              <a:rPr sz="2400" b="1" spc="-25" dirty="0">
                <a:latin typeface="Calibri"/>
                <a:cs typeface="Calibri"/>
              </a:rPr>
              <a:t>Vertical </a:t>
            </a:r>
            <a:r>
              <a:rPr sz="2400" spc="-10" dirty="0">
                <a:latin typeface="Calibri"/>
                <a:cs typeface="Calibri"/>
              </a:rPr>
              <a:t>(Placenta, Breast</a:t>
            </a:r>
            <a:r>
              <a:rPr sz="2400" spc="-25" dirty="0">
                <a:latin typeface="Calibri"/>
                <a:cs typeface="Calibri"/>
              </a:rPr>
              <a:t> </a:t>
            </a:r>
            <a:r>
              <a:rPr sz="2400" dirty="0">
                <a:latin typeface="Calibri"/>
                <a:cs typeface="Calibri"/>
              </a:rPr>
              <a:t>milk)</a:t>
            </a:r>
            <a:endParaRPr sz="2400">
              <a:latin typeface="Calibri"/>
              <a:cs typeface="Calibri"/>
            </a:endParaRPr>
          </a:p>
          <a:p>
            <a:pPr marL="12700">
              <a:lnSpc>
                <a:spcPct val="100000"/>
              </a:lnSpc>
            </a:pPr>
            <a:r>
              <a:rPr sz="2400" spc="-10" dirty="0">
                <a:latin typeface="Calibri"/>
                <a:cs typeface="Calibri"/>
              </a:rPr>
              <a:t>Placenta/breast </a:t>
            </a:r>
            <a:r>
              <a:rPr sz="2400" dirty="0">
                <a:latin typeface="Calibri"/>
                <a:cs typeface="Calibri"/>
              </a:rPr>
              <a:t>milk: Rubella </a:t>
            </a:r>
            <a:r>
              <a:rPr sz="2400" spc="-5" dirty="0">
                <a:latin typeface="Calibri"/>
                <a:cs typeface="Calibri"/>
              </a:rPr>
              <a:t>causes </a:t>
            </a:r>
            <a:r>
              <a:rPr sz="2400" dirty="0">
                <a:latin typeface="Calibri"/>
                <a:cs typeface="Calibri"/>
              </a:rPr>
              <a:t>German</a:t>
            </a:r>
            <a:r>
              <a:rPr sz="2400" spc="-70" dirty="0">
                <a:latin typeface="Calibri"/>
                <a:cs typeface="Calibri"/>
              </a:rPr>
              <a:t> </a:t>
            </a:r>
            <a:r>
              <a:rPr sz="2400" spc="-5" dirty="0">
                <a:latin typeface="Calibri"/>
                <a:cs typeface="Calibri"/>
              </a:rPr>
              <a:t>measles</a:t>
            </a:r>
            <a:endParaRPr sz="2400">
              <a:latin typeface="Calibri"/>
              <a:cs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32943" y="199390"/>
            <a:ext cx="243713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0000"/>
                </a:solidFill>
              </a:rPr>
              <a:t>Indirect</a:t>
            </a:r>
            <a:r>
              <a:rPr sz="2800" spc="-35" dirty="0">
                <a:solidFill>
                  <a:srgbClr val="FF0000"/>
                </a:solidFill>
              </a:rPr>
              <a:t> </a:t>
            </a:r>
            <a:r>
              <a:rPr sz="2800" spc="-10" dirty="0">
                <a:solidFill>
                  <a:srgbClr val="FF0000"/>
                </a:solidFill>
              </a:rPr>
              <a:t>contact</a:t>
            </a:r>
            <a:r>
              <a:rPr sz="2800" spc="-10" dirty="0"/>
              <a:t>:</a:t>
            </a:r>
            <a:endParaRPr sz="2800"/>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332943" y="626110"/>
            <a:ext cx="7854315" cy="5333365"/>
          </a:xfrm>
          <a:prstGeom prst="rect">
            <a:avLst/>
          </a:prstGeom>
        </p:spPr>
        <p:txBody>
          <a:bodyPr vert="horz" wrap="square" lIns="0" tIns="12065" rIns="0" bIns="0" rtlCol="0">
            <a:spAutoFit/>
          </a:bodyPr>
          <a:lstStyle/>
          <a:p>
            <a:pPr marL="355600" indent="-342900">
              <a:lnSpc>
                <a:spcPct val="100000"/>
              </a:lnSpc>
              <a:spcBef>
                <a:spcPts val="95"/>
              </a:spcBef>
              <a:buAutoNum type="arabicPeriod"/>
              <a:tabLst>
                <a:tab pos="355600" algn="l"/>
              </a:tabLst>
            </a:pPr>
            <a:r>
              <a:rPr sz="2800" b="1" spc="-30" dirty="0">
                <a:latin typeface="Calibri"/>
                <a:cs typeface="Calibri"/>
              </a:rPr>
              <a:t>Vehicle </a:t>
            </a:r>
            <a:r>
              <a:rPr sz="2800" b="1" spc="-5" dirty="0">
                <a:latin typeface="Calibri"/>
                <a:cs typeface="Calibri"/>
              </a:rPr>
              <a:t>borne </a:t>
            </a:r>
            <a:r>
              <a:rPr sz="2800" spc="-15" dirty="0">
                <a:latin typeface="Calibri"/>
                <a:cs typeface="Calibri"/>
              </a:rPr>
              <a:t>(Air/dust, </a:t>
            </a:r>
            <a:r>
              <a:rPr sz="2800" spc="-20" dirty="0">
                <a:latin typeface="Calibri"/>
                <a:cs typeface="Calibri"/>
              </a:rPr>
              <a:t>food, </a:t>
            </a:r>
            <a:r>
              <a:rPr sz="2800" spc="-60" dirty="0">
                <a:latin typeface="Calibri"/>
                <a:cs typeface="Calibri"/>
              </a:rPr>
              <a:t>water,</a:t>
            </a:r>
            <a:r>
              <a:rPr sz="2800" spc="160" dirty="0">
                <a:latin typeface="Calibri"/>
                <a:cs typeface="Calibri"/>
              </a:rPr>
              <a:t> </a:t>
            </a:r>
            <a:r>
              <a:rPr sz="2800" spc="-20" dirty="0">
                <a:latin typeface="Calibri"/>
                <a:cs typeface="Calibri"/>
              </a:rPr>
              <a:t>fomites)</a:t>
            </a:r>
            <a:endParaRPr sz="2800">
              <a:latin typeface="Calibri"/>
              <a:cs typeface="Calibri"/>
            </a:endParaRPr>
          </a:p>
          <a:p>
            <a:pPr marL="12700">
              <a:lnSpc>
                <a:spcPct val="100000"/>
              </a:lnSpc>
              <a:spcBef>
                <a:spcPts val="30"/>
              </a:spcBef>
            </a:pPr>
            <a:r>
              <a:rPr sz="2400" spc="-5" dirty="0">
                <a:latin typeface="Calibri"/>
                <a:cs typeface="Calibri"/>
              </a:rPr>
              <a:t>Air/dust</a:t>
            </a:r>
            <a:r>
              <a:rPr sz="2400" spc="-20" dirty="0">
                <a:latin typeface="Calibri"/>
                <a:cs typeface="Calibri"/>
              </a:rPr>
              <a:t> </a:t>
            </a:r>
            <a:r>
              <a:rPr sz="2400" spc="-15" dirty="0">
                <a:latin typeface="Calibri"/>
                <a:cs typeface="Calibri"/>
              </a:rPr>
              <a:t>:Tuberculosis</a:t>
            </a:r>
            <a:endParaRPr sz="2400">
              <a:latin typeface="Calibri"/>
              <a:cs typeface="Calibri"/>
            </a:endParaRPr>
          </a:p>
          <a:p>
            <a:pPr marL="12700" marR="1459865">
              <a:lnSpc>
                <a:spcPct val="200000"/>
              </a:lnSpc>
            </a:pPr>
            <a:r>
              <a:rPr sz="2400" spc="-15" dirty="0">
                <a:latin typeface="Calibri"/>
                <a:cs typeface="Calibri"/>
              </a:rPr>
              <a:t>Food: Food </a:t>
            </a:r>
            <a:r>
              <a:rPr sz="2400" spc="-5" dirty="0">
                <a:latin typeface="Calibri"/>
                <a:cs typeface="Calibri"/>
              </a:rPr>
              <a:t>poisoning (</a:t>
            </a:r>
            <a:r>
              <a:rPr sz="2400" i="1" spc="-5" dirty="0">
                <a:latin typeface="Calibri"/>
                <a:cs typeface="Calibri"/>
              </a:rPr>
              <a:t>Campylobacter jejuni</a:t>
            </a:r>
            <a:r>
              <a:rPr sz="2400" spc="-5" dirty="0">
                <a:latin typeface="Calibri"/>
                <a:cs typeface="Calibri"/>
              </a:rPr>
              <a:t>)  </a:t>
            </a:r>
            <a:r>
              <a:rPr sz="2400" spc="-25" dirty="0">
                <a:latin typeface="Calibri"/>
                <a:cs typeface="Calibri"/>
              </a:rPr>
              <a:t>Water: </a:t>
            </a:r>
            <a:r>
              <a:rPr sz="2400" spc="-10" dirty="0">
                <a:latin typeface="Calibri"/>
                <a:cs typeface="Calibri"/>
              </a:rPr>
              <a:t>Cryptosporidiosis </a:t>
            </a:r>
            <a:r>
              <a:rPr sz="2400" spc="-5" dirty="0">
                <a:latin typeface="Calibri"/>
                <a:cs typeface="Calibri"/>
              </a:rPr>
              <a:t>(</a:t>
            </a:r>
            <a:r>
              <a:rPr sz="2400" i="1" spc="-5" dirty="0">
                <a:latin typeface="Calibri"/>
                <a:cs typeface="Calibri"/>
              </a:rPr>
              <a:t>Cryptosporidium </a:t>
            </a:r>
            <a:r>
              <a:rPr sz="2400" i="1" dirty="0">
                <a:latin typeface="Calibri"/>
                <a:cs typeface="Calibri"/>
              </a:rPr>
              <a:t>parvum</a:t>
            </a:r>
            <a:r>
              <a:rPr sz="2400" dirty="0">
                <a:latin typeface="Calibri"/>
                <a:cs typeface="Calibri"/>
              </a:rPr>
              <a:t>)  </a:t>
            </a:r>
            <a:r>
              <a:rPr sz="2400" spc="-10" dirty="0">
                <a:latin typeface="Calibri"/>
                <a:cs typeface="Calibri"/>
              </a:rPr>
              <a:t>Fomites: </a:t>
            </a:r>
            <a:r>
              <a:rPr sz="2400" spc="-30" dirty="0">
                <a:latin typeface="Calibri"/>
                <a:cs typeface="Calibri"/>
              </a:rPr>
              <a:t>Athlete’s </a:t>
            </a:r>
            <a:r>
              <a:rPr sz="2400" spc="-20" dirty="0">
                <a:latin typeface="Calibri"/>
                <a:cs typeface="Calibri"/>
              </a:rPr>
              <a:t>foot (</a:t>
            </a:r>
            <a:r>
              <a:rPr sz="2400" i="1" spc="-20" dirty="0">
                <a:latin typeface="Calibri"/>
                <a:cs typeface="Calibri"/>
              </a:rPr>
              <a:t>Trichophyton</a:t>
            </a:r>
            <a:r>
              <a:rPr sz="2400" i="1" spc="40" dirty="0">
                <a:latin typeface="Calibri"/>
                <a:cs typeface="Calibri"/>
              </a:rPr>
              <a:t> </a:t>
            </a:r>
            <a:r>
              <a:rPr sz="2400" i="1" dirty="0">
                <a:latin typeface="Calibri"/>
                <a:cs typeface="Calibri"/>
              </a:rPr>
              <a:t>spp)</a:t>
            </a:r>
            <a:endParaRPr sz="2400">
              <a:latin typeface="Calibri"/>
              <a:cs typeface="Calibri"/>
            </a:endParaRPr>
          </a:p>
          <a:p>
            <a:pPr>
              <a:lnSpc>
                <a:spcPct val="100000"/>
              </a:lnSpc>
              <a:spcBef>
                <a:spcPts val="35"/>
              </a:spcBef>
            </a:pPr>
            <a:endParaRPr sz="2700">
              <a:latin typeface="Calibri"/>
              <a:cs typeface="Calibri"/>
            </a:endParaRPr>
          </a:p>
          <a:p>
            <a:pPr marL="368935" indent="-356870">
              <a:lnSpc>
                <a:spcPct val="100000"/>
              </a:lnSpc>
              <a:buFont typeface="Calibri"/>
              <a:buAutoNum type="arabicPeriod" startAt="2"/>
              <a:tabLst>
                <a:tab pos="369570" algn="l"/>
              </a:tabLst>
            </a:pPr>
            <a:r>
              <a:rPr sz="2800" b="1" spc="-35" dirty="0">
                <a:latin typeface="Calibri"/>
                <a:cs typeface="Calibri"/>
              </a:rPr>
              <a:t>Vector </a:t>
            </a:r>
            <a:r>
              <a:rPr sz="2800" b="1" spc="-5" dirty="0">
                <a:latin typeface="Calibri"/>
                <a:cs typeface="Calibri"/>
              </a:rPr>
              <a:t>borne </a:t>
            </a:r>
            <a:r>
              <a:rPr sz="2800" spc="-10" dirty="0">
                <a:latin typeface="Calibri"/>
                <a:cs typeface="Calibri"/>
              </a:rPr>
              <a:t>(Internal,</a:t>
            </a:r>
            <a:r>
              <a:rPr sz="2800" spc="50" dirty="0">
                <a:latin typeface="Calibri"/>
                <a:cs typeface="Calibri"/>
              </a:rPr>
              <a:t> </a:t>
            </a:r>
            <a:r>
              <a:rPr sz="2800" spc="-10" dirty="0">
                <a:latin typeface="Calibri"/>
                <a:cs typeface="Calibri"/>
              </a:rPr>
              <a:t>external)</a:t>
            </a:r>
            <a:endParaRPr sz="2800">
              <a:latin typeface="Calibri"/>
              <a:cs typeface="Calibri"/>
            </a:endParaRPr>
          </a:p>
          <a:p>
            <a:pPr marL="12700">
              <a:lnSpc>
                <a:spcPct val="100000"/>
              </a:lnSpc>
              <a:spcBef>
                <a:spcPts val="35"/>
              </a:spcBef>
            </a:pPr>
            <a:r>
              <a:rPr sz="2400" spc="-10" dirty="0">
                <a:latin typeface="Calibri"/>
                <a:cs typeface="Calibri"/>
              </a:rPr>
              <a:t>Internal: </a:t>
            </a:r>
            <a:r>
              <a:rPr sz="2400" spc="-5" dirty="0">
                <a:latin typeface="Calibri"/>
                <a:cs typeface="Calibri"/>
              </a:rPr>
              <a:t>Biological </a:t>
            </a:r>
            <a:r>
              <a:rPr sz="2400" dirty="0">
                <a:latin typeface="Calibri"/>
                <a:cs typeface="Calibri"/>
              </a:rPr>
              <a:t>(Malaria- </a:t>
            </a:r>
            <a:r>
              <a:rPr sz="2400" i="1" dirty="0">
                <a:latin typeface="Calibri"/>
                <a:cs typeface="Calibri"/>
              </a:rPr>
              <a:t>Plasmodium</a:t>
            </a:r>
            <a:r>
              <a:rPr sz="2400" i="1" spc="-60" dirty="0">
                <a:latin typeface="Calibri"/>
                <a:cs typeface="Calibri"/>
              </a:rPr>
              <a:t> </a:t>
            </a:r>
            <a:r>
              <a:rPr sz="2400" i="1" dirty="0">
                <a:latin typeface="Calibri"/>
                <a:cs typeface="Calibri"/>
              </a:rPr>
              <a:t>spp</a:t>
            </a:r>
            <a:r>
              <a:rPr sz="2400" dirty="0">
                <a:latin typeface="Calibri"/>
                <a:cs typeface="Calibri"/>
              </a:rPr>
              <a:t>)</a:t>
            </a:r>
            <a:endParaRPr sz="2400">
              <a:latin typeface="Calibri"/>
              <a:cs typeface="Calibri"/>
            </a:endParaRPr>
          </a:p>
          <a:p>
            <a:pPr>
              <a:lnSpc>
                <a:spcPct val="100000"/>
              </a:lnSpc>
              <a:spcBef>
                <a:spcPts val="10"/>
              </a:spcBef>
            </a:pPr>
            <a:endParaRPr sz="2350">
              <a:latin typeface="Calibri"/>
              <a:cs typeface="Calibri"/>
            </a:endParaRPr>
          </a:p>
          <a:p>
            <a:pPr marL="12700">
              <a:lnSpc>
                <a:spcPct val="100000"/>
              </a:lnSpc>
              <a:tabLst>
                <a:tab pos="7747634" algn="l"/>
              </a:tabLst>
            </a:pPr>
            <a:r>
              <a:rPr sz="2400" spc="-5" dirty="0">
                <a:latin typeface="Calibri"/>
                <a:cs typeface="Calibri"/>
              </a:rPr>
              <a:t>E</a:t>
            </a:r>
            <a:r>
              <a:rPr sz="2400" spc="15" dirty="0">
                <a:latin typeface="Calibri"/>
                <a:cs typeface="Calibri"/>
              </a:rPr>
              <a:t>x</a:t>
            </a:r>
            <a:r>
              <a:rPr sz="2400" spc="-25" dirty="0">
                <a:latin typeface="Calibri"/>
                <a:cs typeface="Calibri"/>
              </a:rPr>
              <a:t>t</a:t>
            </a:r>
            <a:r>
              <a:rPr sz="2400" dirty="0">
                <a:latin typeface="Calibri"/>
                <a:cs typeface="Calibri"/>
              </a:rPr>
              <a:t>e</a:t>
            </a:r>
            <a:r>
              <a:rPr sz="2400" spc="5" dirty="0">
                <a:latin typeface="Calibri"/>
                <a:cs typeface="Calibri"/>
              </a:rPr>
              <a:t>r</a:t>
            </a:r>
            <a:r>
              <a:rPr sz="2400" spc="-5" dirty="0">
                <a:latin typeface="Calibri"/>
                <a:cs typeface="Calibri"/>
              </a:rPr>
              <a:t>nal</a:t>
            </a:r>
            <a:r>
              <a:rPr sz="2400" dirty="0">
                <a:latin typeface="Calibri"/>
                <a:cs typeface="Calibri"/>
              </a:rPr>
              <a:t>:</a:t>
            </a:r>
            <a:r>
              <a:rPr sz="2400" spc="-35" dirty="0">
                <a:latin typeface="Calibri"/>
                <a:cs typeface="Calibri"/>
              </a:rPr>
              <a:t> </a:t>
            </a:r>
            <a:r>
              <a:rPr sz="2400" dirty="0">
                <a:latin typeface="Calibri"/>
                <a:cs typeface="Calibri"/>
              </a:rPr>
              <a:t>Me</a:t>
            </a:r>
            <a:r>
              <a:rPr sz="2400" spc="5" dirty="0">
                <a:latin typeface="Calibri"/>
                <a:cs typeface="Calibri"/>
              </a:rPr>
              <a:t>c</a:t>
            </a:r>
            <a:r>
              <a:rPr sz="2400" spc="-5" dirty="0">
                <a:latin typeface="Calibri"/>
                <a:cs typeface="Calibri"/>
              </a:rPr>
              <a:t>hani</a:t>
            </a:r>
            <a:r>
              <a:rPr sz="2400" spc="-20" dirty="0">
                <a:latin typeface="Calibri"/>
                <a:cs typeface="Calibri"/>
              </a:rPr>
              <a:t>c</a:t>
            </a:r>
            <a:r>
              <a:rPr sz="2400" dirty="0">
                <a:latin typeface="Calibri"/>
                <a:cs typeface="Calibri"/>
              </a:rPr>
              <a:t>al</a:t>
            </a:r>
            <a:r>
              <a:rPr sz="2400" spc="-15" dirty="0">
                <a:latin typeface="Calibri"/>
                <a:cs typeface="Calibri"/>
              </a:rPr>
              <a:t> </a:t>
            </a:r>
            <a:r>
              <a:rPr sz="2400" spc="-5" dirty="0">
                <a:latin typeface="Calibri"/>
                <a:cs typeface="Calibri"/>
              </a:rPr>
              <a:t>(</a:t>
            </a:r>
            <a:r>
              <a:rPr sz="2400" dirty="0">
                <a:latin typeface="Calibri"/>
                <a:cs typeface="Calibri"/>
              </a:rPr>
              <a:t>Bac</a:t>
            </a:r>
            <a:r>
              <a:rPr sz="2400" spc="-20" dirty="0">
                <a:latin typeface="Calibri"/>
                <a:cs typeface="Calibri"/>
              </a:rPr>
              <a:t>t</a:t>
            </a:r>
            <a:r>
              <a:rPr sz="2400" dirty="0">
                <a:latin typeface="Calibri"/>
                <a:cs typeface="Calibri"/>
              </a:rPr>
              <a:t>e</a:t>
            </a:r>
            <a:r>
              <a:rPr sz="2400" spc="5" dirty="0">
                <a:latin typeface="Calibri"/>
                <a:cs typeface="Calibri"/>
              </a:rPr>
              <a:t>r</a:t>
            </a:r>
            <a:r>
              <a:rPr sz="2400" dirty="0">
                <a:latin typeface="Calibri"/>
                <a:cs typeface="Calibri"/>
              </a:rPr>
              <a:t>i</a:t>
            </a:r>
            <a:r>
              <a:rPr sz="2400" spc="-10" dirty="0">
                <a:latin typeface="Calibri"/>
                <a:cs typeface="Calibri"/>
              </a:rPr>
              <a:t>a</a:t>
            </a:r>
            <a:r>
              <a:rPr sz="2400" dirty="0">
                <a:latin typeface="Calibri"/>
                <a:cs typeface="Calibri"/>
              </a:rPr>
              <a:t>l</a:t>
            </a:r>
            <a:r>
              <a:rPr sz="2400" spc="-40" dirty="0">
                <a:latin typeface="Calibri"/>
                <a:cs typeface="Calibri"/>
              </a:rPr>
              <a:t> </a:t>
            </a:r>
            <a:r>
              <a:rPr sz="2400" spc="-5" dirty="0">
                <a:latin typeface="Calibri"/>
                <a:cs typeface="Calibri"/>
              </a:rPr>
              <a:t>D</a:t>
            </a:r>
            <a:r>
              <a:rPr sz="2400" spc="-20" dirty="0">
                <a:latin typeface="Calibri"/>
                <a:cs typeface="Calibri"/>
              </a:rPr>
              <a:t>y</a:t>
            </a:r>
            <a:r>
              <a:rPr sz="2400" spc="-5" dirty="0">
                <a:latin typeface="Calibri"/>
                <a:cs typeface="Calibri"/>
              </a:rPr>
              <a:t>se</a:t>
            </a:r>
            <a:r>
              <a:rPr sz="2400" spc="-25" dirty="0">
                <a:latin typeface="Calibri"/>
                <a:cs typeface="Calibri"/>
              </a:rPr>
              <a:t>nt</a:t>
            </a:r>
            <a:r>
              <a:rPr sz="2400" dirty="0">
                <a:latin typeface="Calibri"/>
                <a:cs typeface="Calibri"/>
              </a:rPr>
              <a:t>e</a:t>
            </a:r>
            <a:r>
              <a:rPr sz="2400" spc="15" dirty="0">
                <a:latin typeface="Calibri"/>
                <a:cs typeface="Calibri"/>
              </a:rPr>
              <a:t>r</a:t>
            </a:r>
            <a:r>
              <a:rPr sz="2400" dirty="0">
                <a:latin typeface="Calibri"/>
                <a:cs typeface="Calibri"/>
              </a:rPr>
              <a:t>y</a:t>
            </a:r>
            <a:r>
              <a:rPr sz="2400" spc="-10" dirty="0">
                <a:latin typeface="Calibri"/>
                <a:cs typeface="Calibri"/>
              </a:rPr>
              <a:t> </a:t>
            </a:r>
            <a:r>
              <a:rPr sz="2400" dirty="0">
                <a:latin typeface="Calibri"/>
                <a:cs typeface="Calibri"/>
              </a:rPr>
              <a:t>t</a:t>
            </a:r>
            <a:r>
              <a:rPr sz="2400" spc="-50" dirty="0">
                <a:latin typeface="Calibri"/>
                <a:cs typeface="Calibri"/>
              </a:rPr>
              <a:t>r</a:t>
            </a:r>
            <a:r>
              <a:rPr sz="2400" dirty="0">
                <a:latin typeface="Calibri"/>
                <a:cs typeface="Calibri"/>
              </a:rPr>
              <a:t>ansmi</a:t>
            </a:r>
            <a:r>
              <a:rPr sz="2400" spc="-35" dirty="0">
                <a:latin typeface="Calibri"/>
                <a:cs typeface="Calibri"/>
              </a:rPr>
              <a:t>t</a:t>
            </a:r>
            <a:r>
              <a:rPr sz="2400" spc="-25" dirty="0">
                <a:latin typeface="Calibri"/>
                <a:cs typeface="Calibri"/>
              </a:rPr>
              <a:t>t</a:t>
            </a:r>
            <a:r>
              <a:rPr sz="2400" dirty="0">
                <a:latin typeface="Calibri"/>
                <a:cs typeface="Calibri"/>
              </a:rPr>
              <a:t>ed</a:t>
            </a:r>
            <a:r>
              <a:rPr sz="2400" spc="-20" dirty="0">
                <a:latin typeface="Calibri"/>
                <a:cs typeface="Calibri"/>
              </a:rPr>
              <a:t> </a:t>
            </a:r>
            <a:r>
              <a:rPr sz="2400" spc="-15" dirty="0">
                <a:latin typeface="Calibri"/>
                <a:cs typeface="Calibri"/>
              </a:rPr>
              <a:t>b</a:t>
            </a:r>
            <a:r>
              <a:rPr sz="2400" dirty="0">
                <a:latin typeface="Calibri"/>
                <a:cs typeface="Calibri"/>
              </a:rPr>
              <a:t>y </a:t>
            </a:r>
            <a:r>
              <a:rPr sz="2400" spc="-5" dirty="0">
                <a:latin typeface="Calibri"/>
                <a:cs typeface="Calibri"/>
              </a:rPr>
              <a:t>fli</a:t>
            </a:r>
            <a:r>
              <a:rPr sz="2400" dirty="0">
                <a:latin typeface="Calibri"/>
                <a:cs typeface="Calibri"/>
              </a:rPr>
              <a:t>es	-</a:t>
            </a:r>
            <a:endParaRPr sz="2400">
              <a:latin typeface="Calibri"/>
              <a:cs typeface="Calibri"/>
            </a:endParaRPr>
          </a:p>
          <a:p>
            <a:pPr marL="12700">
              <a:lnSpc>
                <a:spcPct val="100000"/>
              </a:lnSpc>
            </a:pPr>
            <a:r>
              <a:rPr sz="2400" i="1" spc="-5" dirty="0">
                <a:latin typeface="Calibri"/>
                <a:cs typeface="Calibri"/>
              </a:rPr>
              <a:t>Shigella)</a:t>
            </a:r>
            <a:endParaRPr sz="240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347966" y="981455"/>
            <a:ext cx="5628872" cy="4495009"/>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884426" y="173482"/>
            <a:ext cx="5328285" cy="574040"/>
          </a:xfrm>
          <a:prstGeom prst="rect">
            <a:avLst/>
          </a:prstGeom>
        </p:spPr>
        <p:txBody>
          <a:bodyPr vert="horz" wrap="square" lIns="0" tIns="12700" rIns="0" bIns="0" rtlCol="0">
            <a:spAutoFit/>
          </a:bodyPr>
          <a:lstStyle/>
          <a:p>
            <a:pPr marL="12700">
              <a:lnSpc>
                <a:spcPct val="100000"/>
              </a:lnSpc>
              <a:spcBef>
                <a:spcPts val="100"/>
              </a:spcBef>
            </a:pPr>
            <a:r>
              <a:rPr spc="-5" dirty="0"/>
              <a:t>Major </a:t>
            </a:r>
            <a:r>
              <a:rPr spc="-20" dirty="0"/>
              <a:t>respiratory</a:t>
            </a:r>
            <a:r>
              <a:rPr spc="-30" dirty="0"/>
              <a:t> </a:t>
            </a:r>
            <a:r>
              <a:rPr spc="-10" dirty="0"/>
              <a:t>infections</a:t>
            </a:r>
          </a:p>
        </p:txBody>
      </p:sp>
      <p:sp>
        <p:nvSpPr>
          <p:cNvPr id="7" name="object 7"/>
          <p:cNvSpPr/>
          <p:nvPr/>
        </p:nvSpPr>
        <p:spPr>
          <a:xfrm>
            <a:off x="246888" y="2295144"/>
            <a:ext cx="3028188" cy="2065019"/>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510336" y="4443729"/>
            <a:ext cx="3044825" cy="695960"/>
          </a:xfrm>
          <a:prstGeom prst="rect">
            <a:avLst/>
          </a:prstGeom>
        </p:spPr>
        <p:txBody>
          <a:bodyPr vert="horz" wrap="square" lIns="0" tIns="12065" rIns="0" bIns="0" rtlCol="0">
            <a:spAutoFit/>
          </a:bodyPr>
          <a:lstStyle/>
          <a:p>
            <a:pPr marL="1036319" marR="5080" indent="-1024255">
              <a:lnSpc>
                <a:spcPct val="100000"/>
              </a:lnSpc>
              <a:spcBef>
                <a:spcPts val="95"/>
              </a:spcBef>
            </a:pPr>
            <a:r>
              <a:rPr sz="2200" b="1" spc="-10" dirty="0">
                <a:latin typeface="Calibri"/>
                <a:cs typeface="Calibri"/>
              </a:rPr>
              <a:t>Coughs and </a:t>
            </a:r>
            <a:r>
              <a:rPr sz="2200" b="1" spc="-15" dirty="0">
                <a:latin typeface="Calibri"/>
                <a:cs typeface="Calibri"/>
              </a:rPr>
              <a:t>sneezes </a:t>
            </a:r>
            <a:r>
              <a:rPr sz="2200" b="1" spc="-10" dirty="0">
                <a:latin typeface="Calibri"/>
                <a:cs typeface="Calibri"/>
              </a:rPr>
              <a:t>cause  </a:t>
            </a:r>
            <a:r>
              <a:rPr sz="2200" b="1" spc="-5" dirty="0">
                <a:latin typeface="Calibri"/>
                <a:cs typeface="Calibri"/>
              </a:rPr>
              <a:t>diseases</a:t>
            </a:r>
            <a:endParaRPr sz="2200">
              <a:latin typeface="Calibri"/>
              <a:cs typeface="Calibri"/>
            </a:endParaRP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773074" y="153670"/>
            <a:ext cx="7592695" cy="574040"/>
          </a:xfrm>
          <a:prstGeom prst="rect">
            <a:avLst/>
          </a:prstGeom>
        </p:spPr>
        <p:txBody>
          <a:bodyPr vert="horz" wrap="square" lIns="0" tIns="12700" rIns="0" bIns="0" rtlCol="0">
            <a:spAutoFit/>
          </a:bodyPr>
          <a:lstStyle/>
          <a:p>
            <a:pPr marL="12700">
              <a:lnSpc>
                <a:spcPct val="100000"/>
              </a:lnSpc>
              <a:spcBef>
                <a:spcPts val="100"/>
              </a:spcBef>
            </a:pPr>
            <a:r>
              <a:rPr spc="-5" dirty="0"/>
              <a:t>Major </a:t>
            </a:r>
            <a:r>
              <a:rPr spc="-10" dirty="0"/>
              <a:t>BACTERIAL </a:t>
            </a:r>
            <a:r>
              <a:rPr spc="-20" dirty="0"/>
              <a:t>Respiratory</a:t>
            </a:r>
            <a:r>
              <a:rPr spc="-65" dirty="0"/>
              <a:t> </a:t>
            </a:r>
            <a:r>
              <a:rPr spc="-15" dirty="0"/>
              <a:t>Infections</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31140" y="930554"/>
            <a:ext cx="5262245" cy="4855210"/>
          </a:xfrm>
          <a:prstGeom prst="rect">
            <a:avLst/>
          </a:prstGeom>
        </p:spPr>
        <p:txBody>
          <a:bodyPr vert="horz" wrap="square" lIns="0" tIns="12700" rIns="0" bIns="0" rtlCol="0">
            <a:spAutoFit/>
          </a:bodyPr>
          <a:lstStyle/>
          <a:p>
            <a:pPr marL="12700" marR="5080">
              <a:lnSpc>
                <a:spcPct val="120100"/>
              </a:lnSpc>
              <a:spcBef>
                <a:spcPts val="100"/>
              </a:spcBef>
            </a:pPr>
            <a:r>
              <a:rPr sz="2200" spc="-10" dirty="0">
                <a:latin typeface="Calibri"/>
                <a:cs typeface="Calibri"/>
              </a:rPr>
              <a:t>Diphtheria </a:t>
            </a:r>
            <a:r>
              <a:rPr sz="2200" spc="-5" dirty="0">
                <a:latin typeface="Calibri"/>
                <a:cs typeface="Calibri"/>
              </a:rPr>
              <a:t>- </a:t>
            </a:r>
            <a:r>
              <a:rPr sz="2200" i="1" spc="-10" dirty="0">
                <a:latin typeface="Calibri"/>
                <a:cs typeface="Calibri"/>
              </a:rPr>
              <a:t>Corynebacterium diphtheriae  </a:t>
            </a:r>
            <a:r>
              <a:rPr sz="2200" i="1" spc="-10" dirty="0">
                <a:solidFill>
                  <a:srgbClr val="FF0000"/>
                </a:solidFill>
                <a:latin typeface="Calibri"/>
                <a:cs typeface="Calibri"/>
              </a:rPr>
              <a:t>Legionn</a:t>
            </a:r>
            <a:r>
              <a:rPr sz="2200" spc="-10" dirty="0">
                <a:solidFill>
                  <a:srgbClr val="FF0000"/>
                </a:solidFill>
                <a:latin typeface="Calibri"/>
                <a:cs typeface="Calibri"/>
              </a:rPr>
              <a:t>aires </a:t>
            </a:r>
            <a:r>
              <a:rPr sz="2200" spc="-5" dirty="0">
                <a:solidFill>
                  <a:srgbClr val="FF0000"/>
                </a:solidFill>
                <a:latin typeface="Calibri"/>
                <a:cs typeface="Calibri"/>
              </a:rPr>
              <a:t>disease - </a:t>
            </a:r>
            <a:r>
              <a:rPr sz="2200" i="1" spc="-10" dirty="0">
                <a:solidFill>
                  <a:srgbClr val="FF0000"/>
                </a:solidFill>
                <a:latin typeface="Calibri"/>
                <a:cs typeface="Calibri"/>
              </a:rPr>
              <a:t>Legionella</a:t>
            </a:r>
            <a:r>
              <a:rPr sz="2200" i="1" spc="25" dirty="0">
                <a:solidFill>
                  <a:srgbClr val="FF0000"/>
                </a:solidFill>
                <a:latin typeface="Calibri"/>
                <a:cs typeface="Calibri"/>
              </a:rPr>
              <a:t> </a:t>
            </a:r>
            <a:r>
              <a:rPr sz="2200" i="1" spc="-10" dirty="0">
                <a:solidFill>
                  <a:srgbClr val="FF0000"/>
                </a:solidFill>
                <a:latin typeface="Calibri"/>
                <a:cs typeface="Calibri"/>
              </a:rPr>
              <a:t>pneumophila</a:t>
            </a:r>
            <a:endParaRPr sz="2200">
              <a:latin typeface="Calibri"/>
              <a:cs typeface="Calibri"/>
            </a:endParaRPr>
          </a:p>
          <a:p>
            <a:pPr>
              <a:lnSpc>
                <a:spcPct val="100000"/>
              </a:lnSpc>
              <a:spcBef>
                <a:spcPts val="35"/>
              </a:spcBef>
            </a:pPr>
            <a:endParaRPr sz="3000">
              <a:latin typeface="Calibri"/>
              <a:cs typeface="Calibri"/>
            </a:endParaRPr>
          </a:p>
          <a:p>
            <a:pPr marL="12700">
              <a:lnSpc>
                <a:spcPct val="100000"/>
              </a:lnSpc>
            </a:pPr>
            <a:r>
              <a:rPr sz="2200" b="1" u="heavy" spc="-10" dirty="0">
                <a:uFill>
                  <a:solidFill>
                    <a:srgbClr val="000000"/>
                  </a:solidFill>
                </a:uFill>
                <a:latin typeface="Calibri"/>
                <a:cs typeface="Calibri"/>
              </a:rPr>
              <a:t>Meningitis </a:t>
            </a:r>
            <a:r>
              <a:rPr sz="2200" b="1" u="heavy" spc="-5" dirty="0">
                <a:uFill>
                  <a:solidFill>
                    <a:srgbClr val="000000"/>
                  </a:solidFill>
                </a:uFill>
                <a:latin typeface="Calibri"/>
                <a:cs typeface="Calibri"/>
              </a:rPr>
              <a:t>– in</a:t>
            </a:r>
            <a:r>
              <a:rPr sz="2200" b="1" u="heavy" spc="20" dirty="0">
                <a:uFill>
                  <a:solidFill>
                    <a:srgbClr val="000000"/>
                  </a:solidFill>
                </a:uFill>
                <a:latin typeface="Calibri"/>
                <a:cs typeface="Calibri"/>
              </a:rPr>
              <a:t> </a:t>
            </a:r>
            <a:r>
              <a:rPr sz="2200" b="1" u="heavy" spc="-5" dirty="0">
                <a:uFill>
                  <a:solidFill>
                    <a:srgbClr val="000000"/>
                  </a:solidFill>
                </a:uFill>
                <a:latin typeface="Calibri"/>
                <a:cs typeface="Calibri"/>
              </a:rPr>
              <a:t>US</a:t>
            </a:r>
            <a:r>
              <a:rPr sz="2200" b="1" u="heavy" spc="5" dirty="0">
                <a:uFill>
                  <a:solidFill>
                    <a:srgbClr val="000000"/>
                  </a:solidFill>
                </a:uFill>
                <a:latin typeface="Calibri"/>
                <a:cs typeface="Calibri"/>
              </a:rPr>
              <a:t> </a:t>
            </a:r>
            <a:endParaRPr sz="2200">
              <a:latin typeface="Calibri"/>
              <a:cs typeface="Calibri"/>
            </a:endParaRPr>
          </a:p>
          <a:p>
            <a:pPr marL="12700">
              <a:lnSpc>
                <a:spcPct val="100000"/>
              </a:lnSpc>
              <a:spcBef>
                <a:spcPts val="525"/>
              </a:spcBef>
            </a:pPr>
            <a:r>
              <a:rPr sz="2200" i="1" spc="-5" dirty="0">
                <a:latin typeface="Calibri"/>
                <a:cs typeface="Calibri"/>
              </a:rPr>
              <a:t>48% </a:t>
            </a:r>
            <a:r>
              <a:rPr sz="2200" i="1" spc="-10" dirty="0">
                <a:latin typeface="Calibri"/>
                <a:cs typeface="Calibri"/>
              </a:rPr>
              <a:t>Haemophilus influenzae </a:t>
            </a:r>
            <a:r>
              <a:rPr sz="2200" spc="-5" dirty="0">
                <a:latin typeface="Calibri"/>
                <a:cs typeface="Calibri"/>
              </a:rPr>
              <a:t>type B</a:t>
            </a:r>
            <a:endParaRPr sz="2200">
              <a:latin typeface="Calibri"/>
              <a:cs typeface="Calibri"/>
            </a:endParaRPr>
          </a:p>
          <a:p>
            <a:pPr marL="12700">
              <a:lnSpc>
                <a:spcPct val="100000"/>
              </a:lnSpc>
              <a:spcBef>
                <a:spcPts val="530"/>
              </a:spcBef>
            </a:pPr>
            <a:r>
              <a:rPr sz="2200" spc="-5" dirty="0">
                <a:latin typeface="Calibri"/>
                <a:cs typeface="Calibri"/>
              </a:rPr>
              <a:t>27% </a:t>
            </a:r>
            <a:r>
              <a:rPr sz="2200" spc="-15" dirty="0">
                <a:latin typeface="Calibri"/>
                <a:cs typeface="Calibri"/>
              </a:rPr>
              <a:t>by </a:t>
            </a:r>
            <a:r>
              <a:rPr sz="2200" i="1" spc="-10" dirty="0">
                <a:latin typeface="Calibri"/>
                <a:cs typeface="Calibri"/>
              </a:rPr>
              <a:t>Neisseria</a:t>
            </a:r>
            <a:r>
              <a:rPr sz="2200" i="1" spc="20" dirty="0">
                <a:latin typeface="Calibri"/>
                <a:cs typeface="Calibri"/>
              </a:rPr>
              <a:t> </a:t>
            </a:r>
            <a:r>
              <a:rPr sz="2200" i="1" spc="-5" dirty="0">
                <a:latin typeface="Calibri"/>
                <a:cs typeface="Calibri"/>
              </a:rPr>
              <a:t>meningitides</a:t>
            </a:r>
            <a:endParaRPr sz="2200">
              <a:latin typeface="Calibri"/>
              <a:cs typeface="Calibri"/>
            </a:endParaRPr>
          </a:p>
          <a:p>
            <a:pPr marL="12700">
              <a:lnSpc>
                <a:spcPct val="100000"/>
              </a:lnSpc>
              <a:spcBef>
                <a:spcPts val="530"/>
              </a:spcBef>
            </a:pPr>
            <a:r>
              <a:rPr sz="2200" spc="-5" dirty="0">
                <a:latin typeface="Calibri"/>
                <a:cs typeface="Calibri"/>
              </a:rPr>
              <a:t>11% </a:t>
            </a:r>
            <a:r>
              <a:rPr sz="2200" spc="-15" dirty="0">
                <a:latin typeface="Calibri"/>
                <a:cs typeface="Calibri"/>
              </a:rPr>
              <a:t>by </a:t>
            </a:r>
            <a:r>
              <a:rPr sz="2200" i="1" spc="-15" dirty="0">
                <a:latin typeface="Calibri"/>
                <a:cs typeface="Calibri"/>
              </a:rPr>
              <a:t>Streptococcus</a:t>
            </a:r>
            <a:r>
              <a:rPr sz="2200" i="1" spc="40" dirty="0">
                <a:latin typeface="Calibri"/>
                <a:cs typeface="Calibri"/>
              </a:rPr>
              <a:t> </a:t>
            </a:r>
            <a:r>
              <a:rPr sz="2200" i="1" spc="-10" dirty="0">
                <a:latin typeface="Calibri"/>
                <a:cs typeface="Calibri"/>
              </a:rPr>
              <a:t>pneumoniae</a:t>
            </a:r>
            <a:endParaRPr sz="2200">
              <a:latin typeface="Calibri"/>
              <a:cs typeface="Calibri"/>
            </a:endParaRPr>
          </a:p>
          <a:p>
            <a:pPr>
              <a:lnSpc>
                <a:spcPct val="100000"/>
              </a:lnSpc>
              <a:spcBef>
                <a:spcPts val="55"/>
              </a:spcBef>
            </a:pPr>
            <a:endParaRPr sz="2550">
              <a:latin typeface="Calibri"/>
              <a:cs typeface="Calibri"/>
            </a:endParaRPr>
          </a:p>
          <a:p>
            <a:pPr marL="12700" marR="1757680">
              <a:lnSpc>
                <a:spcPct val="120000"/>
              </a:lnSpc>
            </a:pPr>
            <a:r>
              <a:rPr sz="2200" b="1" u="heavy" spc="-10" dirty="0">
                <a:uFill>
                  <a:solidFill>
                    <a:srgbClr val="000000"/>
                  </a:solidFill>
                </a:uFill>
                <a:latin typeface="Calibri"/>
                <a:cs typeface="Calibri"/>
              </a:rPr>
              <a:t>Meningitis </a:t>
            </a:r>
            <a:r>
              <a:rPr sz="2200" b="1" u="heavy" spc="-5" dirty="0">
                <a:uFill>
                  <a:solidFill>
                    <a:srgbClr val="000000"/>
                  </a:solidFill>
                </a:uFill>
                <a:latin typeface="Calibri"/>
                <a:cs typeface="Calibri"/>
              </a:rPr>
              <a:t>in </a:t>
            </a:r>
            <a:r>
              <a:rPr sz="2200" b="1" u="heavy" spc="-10" dirty="0">
                <a:uFill>
                  <a:solidFill>
                    <a:srgbClr val="000000"/>
                  </a:solidFill>
                </a:uFill>
                <a:latin typeface="Calibri"/>
                <a:cs typeface="Calibri"/>
              </a:rPr>
              <a:t>Ghana </a:t>
            </a:r>
            <a:r>
              <a:rPr sz="2200" b="1" spc="-10" dirty="0">
                <a:latin typeface="Calibri"/>
                <a:cs typeface="Calibri"/>
              </a:rPr>
              <a:t> </a:t>
            </a:r>
            <a:r>
              <a:rPr sz="2200" i="1" spc="-10" dirty="0">
                <a:latin typeface="Calibri"/>
                <a:cs typeface="Calibri"/>
              </a:rPr>
              <a:t>Haemophilus influenzae </a:t>
            </a:r>
            <a:r>
              <a:rPr sz="2200" spc="-5" dirty="0">
                <a:latin typeface="Calibri"/>
                <a:cs typeface="Calibri"/>
              </a:rPr>
              <a:t>type B  </a:t>
            </a:r>
            <a:r>
              <a:rPr sz="2200" b="1" i="1" spc="-10" dirty="0">
                <a:solidFill>
                  <a:srgbClr val="FF0000"/>
                </a:solidFill>
                <a:latin typeface="Calibri"/>
                <a:cs typeface="Calibri"/>
              </a:rPr>
              <a:t>Neisseria </a:t>
            </a:r>
            <a:r>
              <a:rPr sz="2200" b="1" i="1" spc="-5" dirty="0">
                <a:solidFill>
                  <a:srgbClr val="FF0000"/>
                </a:solidFill>
                <a:latin typeface="Calibri"/>
                <a:cs typeface="Calibri"/>
              </a:rPr>
              <a:t>meningitides  </a:t>
            </a:r>
            <a:r>
              <a:rPr sz="2200" i="1" spc="-15" dirty="0">
                <a:latin typeface="Calibri"/>
                <a:cs typeface="Calibri"/>
              </a:rPr>
              <a:t>Streptococcus</a:t>
            </a:r>
            <a:r>
              <a:rPr sz="2200" i="1" spc="5" dirty="0">
                <a:latin typeface="Calibri"/>
                <a:cs typeface="Calibri"/>
              </a:rPr>
              <a:t> </a:t>
            </a:r>
            <a:r>
              <a:rPr sz="2200" i="1" spc="-10" dirty="0">
                <a:latin typeface="Calibri"/>
                <a:cs typeface="Calibri"/>
              </a:rPr>
              <a:t>pneumoniae</a:t>
            </a:r>
            <a:endParaRPr sz="220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650998" y="160401"/>
            <a:ext cx="3841750" cy="574040"/>
          </a:xfrm>
          <a:prstGeom prst="rect">
            <a:avLst/>
          </a:prstGeom>
        </p:spPr>
        <p:txBody>
          <a:bodyPr vert="horz" wrap="square" lIns="0" tIns="12700" rIns="0" bIns="0" rtlCol="0">
            <a:spAutoFit/>
          </a:bodyPr>
          <a:lstStyle/>
          <a:p>
            <a:pPr marL="12700">
              <a:lnSpc>
                <a:spcPct val="100000"/>
              </a:lnSpc>
              <a:spcBef>
                <a:spcPts val="100"/>
              </a:spcBef>
            </a:pPr>
            <a:r>
              <a:rPr spc="-5" dirty="0"/>
              <a:t>Meningitis </a:t>
            </a:r>
            <a:r>
              <a:rPr dirty="0"/>
              <a:t>in</a:t>
            </a:r>
            <a:r>
              <a:rPr spc="-65" dirty="0"/>
              <a:t> </a:t>
            </a:r>
            <a:r>
              <a:rPr spc="-5" dirty="0"/>
              <a:t>Ghana</a:t>
            </a:r>
          </a:p>
        </p:txBody>
      </p:sp>
      <p:sp>
        <p:nvSpPr>
          <p:cNvPr id="6" name="object 6"/>
          <p:cNvSpPr/>
          <p:nvPr/>
        </p:nvSpPr>
        <p:spPr>
          <a:xfrm>
            <a:off x="457200" y="1179575"/>
            <a:ext cx="3883152" cy="234238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639980" y="1044921"/>
            <a:ext cx="3391268" cy="215323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57200" y="1761743"/>
            <a:ext cx="6396228" cy="38679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28472" y="598931"/>
            <a:ext cx="8229600" cy="5465064"/>
          </a:xfrm>
          <a:prstGeom prst="rect">
            <a:avLst/>
          </a:prstGeom>
          <a:blipFill>
            <a:blip r:embed="rId8" cstate="print"/>
            <a:stretch>
              <a:fillRect/>
            </a:stretch>
          </a:blipFill>
        </p:spPr>
        <p:txBody>
          <a:bodyPr wrap="square" lIns="0" tIns="0" rIns="0" bIns="0" rtlCol="0"/>
          <a:lstStyle/>
          <a:p>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9"/>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970913" y="279019"/>
            <a:ext cx="5201920" cy="574040"/>
          </a:xfrm>
          <a:prstGeom prst="rect">
            <a:avLst/>
          </a:prstGeom>
        </p:spPr>
        <p:txBody>
          <a:bodyPr vert="horz" wrap="square" lIns="0" tIns="12700" rIns="0" bIns="0" rtlCol="0">
            <a:spAutoFit/>
          </a:bodyPr>
          <a:lstStyle/>
          <a:p>
            <a:pPr marL="12700">
              <a:lnSpc>
                <a:spcPct val="100000"/>
              </a:lnSpc>
              <a:spcBef>
                <a:spcPts val="100"/>
              </a:spcBef>
            </a:pPr>
            <a:r>
              <a:rPr dirty="0"/>
              <a:t>Learning/Course</a:t>
            </a:r>
            <a:r>
              <a:rPr spc="-25" dirty="0"/>
              <a:t> </a:t>
            </a:r>
            <a:r>
              <a:rPr spc="-5" dirty="0"/>
              <a:t>objectives</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379577" y="1119632"/>
            <a:ext cx="8231505" cy="4415790"/>
          </a:xfrm>
          <a:prstGeom prst="rect">
            <a:avLst/>
          </a:prstGeom>
        </p:spPr>
        <p:txBody>
          <a:bodyPr vert="horz" wrap="square" lIns="0" tIns="12700" rIns="0" bIns="0" rtlCol="0">
            <a:spAutoFit/>
          </a:bodyPr>
          <a:lstStyle/>
          <a:p>
            <a:pPr marL="469900" marR="83820" indent="-457200">
              <a:lnSpc>
                <a:spcPct val="100000"/>
              </a:lnSpc>
              <a:spcBef>
                <a:spcPts val="100"/>
              </a:spcBef>
              <a:buFont typeface="Arial"/>
              <a:buChar char="•"/>
              <a:tabLst>
                <a:tab pos="469265" algn="l"/>
                <a:tab pos="469900" algn="l"/>
              </a:tabLst>
            </a:pPr>
            <a:r>
              <a:rPr sz="2400" spc="-5" dirty="0">
                <a:latin typeface="Calibri"/>
                <a:cs typeface="Calibri"/>
              </a:rPr>
              <a:t>Describe </a:t>
            </a:r>
            <a:r>
              <a:rPr sz="2400" spc="-10" dirty="0">
                <a:latin typeface="Calibri"/>
                <a:cs typeface="Calibri"/>
              </a:rPr>
              <a:t>how microorganisms </a:t>
            </a:r>
            <a:r>
              <a:rPr sz="2400" spc="-15" dirty="0">
                <a:latin typeface="Calibri"/>
                <a:cs typeface="Calibri"/>
              </a:rPr>
              <a:t>interact </a:t>
            </a:r>
            <a:r>
              <a:rPr sz="2400" dirty="0">
                <a:latin typeface="Calibri"/>
                <a:cs typeface="Calibri"/>
              </a:rPr>
              <a:t>with their </a:t>
            </a:r>
            <a:r>
              <a:rPr sz="2400" spc="-15" dirty="0">
                <a:latin typeface="Calibri"/>
                <a:cs typeface="Calibri"/>
              </a:rPr>
              <a:t>environment  </a:t>
            </a:r>
            <a:r>
              <a:rPr sz="2400" dirty="0">
                <a:latin typeface="Calibri"/>
                <a:cs typeface="Calibri"/>
              </a:rPr>
              <a:t>and </a:t>
            </a:r>
            <a:r>
              <a:rPr sz="2400" spc="-5" dirty="0">
                <a:latin typeface="Calibri"/>
                <a:cs typeface="Calibri"/>
              </a:rPr>
              <a:t>some of </a:t>
            </a:r>
            <a:r>
              <a:rPr sz="2400" dirty="0">
                <a:latin typeface="Calibri"/>
                <a:cs typeface="Calibri"/>
              </a:rPr>
              <a:t>the </a:t>
            </a:r>
            <a:r>
              <a:rPr sz="2400" spc="-15" dirty="0">
                <a:latin typeface="Calibri"/>
                <a:cs typeface="Calibri"/>
              </a:rPr>
              <a:t>strategies </a:t>
            </a:r>
            <a:r>
              <a:rPr sz="2400" spc="-5" dirty="0">
                <a:latin typeface="Calibri"/>
                <a:cs typeface="Calibri"/>
              </a:rPr>
              <a:t>they employ </a:t>
            </a:r>
            <a:r>
              <a:rPr sz="2400" dirty="0">
                <a:latin typeface="Calibri"/>
                <a:cs typeface="Calibri"/>
              </a:rPr>
              <a:t>in </a:t>
            </a:r>
            <a:r>
              <a:rPr sz="2400" spc="-15" dirty="0">
                <a:latin typeface="Calibri"/>
                <a:cs typeface="Calibri"/>
              </a:rPr>
              <a:t>order to</a:t>
            </a:r>
            <a:r>
              <a:rPr sz="2400" spc="-50" dirty="0">
                <a:latin typeface="Calibri"/>
                <a:cs typeface="Calibri"/>
              </a:rPr>
              <a:t> </a:t>
            </a:r>
            <a:r>
              <a:rPr sz="2400" spc="-5" dirty="0">
                <a:latin typeface="Calibri"/>
                <a:cs typeface="Calibri"/>
              </a:rPr>
              <a:t>survive.</a:t>
            </a:r>
            <a:endParaRPr sz="2400">
              <a:latin typeface="Calibri"/>
              <a:cs typeface="Calibri"/>
            </a:endParaRPr>
          </a:p>
          <a:p>
            <a:pPr marL="469900" marR="127000" indent="-457200">
              <a:lnSpc>
                <a:spcPct val="100000"/>
              </a:lnSpc>
              <a:buFont typeface="Arial"/>
              <a:buChar char="•"/>
              <a:tabLst>
                <a:tab pos="469265" algn="l"/>
                <a:tab pos="469900" algn="l"/>
              </a:tabLst>
            </a:pPr>
            <a:r>
              <a:rPr sz="2400" spc="-5" dirty="0">
                <a:latin typeface="Calibri"/>
                <a:cs typeface="Calibri"/>
              </a:rPr>
              <a:t>Describe some </a:t>
            </a:r>
            <a:r>
              <a:rPr sz="2400" spc="-10" dirty="0">
                <a:latin typeface="Calibri"/>
                <a:cs typeface="Calibri"/>
              </a:rPr>
              <a:t>potential </a:t>
            </a:r>
            <a:r>
              <a:rPr sz="2400" spc="-5" dirty="0">
                <a:latin typeface="Calibri"/>
                <a:cs typeface="Calibri"/>
              </a:rPr>
              <a:t>public health </a:t>
            </a:r>
            <a:r>
              <a:rPr sz="2400" spc="-10" dirty="0">
                <a:latin typeface="Calibri"/>
                <a:cs typeface="Calibri"/>
              </a:rPr>
              <a:t>benefits </a:t>
            </a:r>
            <a:r>
              <a:rPr sz="2400" dirty="0">
                <a:latin typeface="Calibri"/>
                <a:cs typeface="Calibri"/>
              </a:rPr>
              <a:t>and </a:t>
            </a:r>
            <a:r>
              <a:rPr sz="2400" spc="-15" dirty="0">
                <a:latin typeface="Calibri"/>
                <a:cs typeface="Calibri"/>
              </a:rPr>
              <a:t>hazards </a:t>
            </a:r>
            <a:r>
              <a:rPr sz="2400" spc="-10" dirty="0">
                <a:latin typeface="Calibri"/>
                <a:cs typeface="Calibri"/>
              </a:rPr>
              <a:t>of  microorganisms associated </a:t>
            </a:r>
            <a:r>
              <a:rPr sz="2400" dirty="0">
                <a:latin typeface="Calibri"/>
                <a:cs typeface="Calibri"/>
              </a:rPr>
              <a:t>with </a:t>
            </a:r>
            <a:r>
              <a:rPr sz="2400" spc="-15" dirty="0">
                <a:latin typeface="Calibri"/>
                <a:cs typeface="Calibri"/>
              </a:rPr>
              <a:t>water </a:t>
            </a:r>
            <a:r>
              <a:rPr sz="2400" dirty="0">
                <a:latin typeface="Calibri"/>
                <a:cs typeface="Calibri"/>
              </a:rPr>
              <a:t>and</a:t>
            </a:r>
            <a:r>
              <a:rPr sz="2400" spc="-45" dirty="0">
                <a:latin typeface="Calibri"/>
                <a:cs typeface="Calibri"/>
              </a:rPr>
              <a:t> </a:t>
            </a:r>
            <a:r>
              <a:rPr sz="2400" spc="-20" dirty="0">
                <a:latin typeface="Calibri"/>
                <a:cs typeface="Calibri"/>
              </a:rPr>
              <a:t>excreta.</a:t>
            </a:r>
            <a:endParaRPr sz="2400">
              <a:latin typeface="Calibri"/>
              <a:cs typeface="Calibri"/>
            </a:endParaRPr>
          </a:p>
          <a:p>
            <a:pPr marL="469900" indent="-457200">
              <a:lnSpc>
                <a:spcPct val="100000"/>
              </a:lnSpc>
              <a:buFont typeface="Arial"/>
              <a:buChar char="•"/>
              <a:tabLst>
                <a:tab pos="469265" algn="l"/>
                <a:tab pos="469900" algn="l"/>
              </a:tabLst>
            </a:pPr>
            <a:r>
              <a:rPr sz="2400" spc="-5" dirty="0">
                <a:latin typeface="Calibri"/>
                <a:cs typeface="Calibri"/>
              </a:rPr>
              <a:t>Describe </a:t>
            </a:r>
            <a:r>
              <a:rPr sz="2400" spc="-10" dirty="0">
                <a:latin typeface="Calibri"/>
                <a:cs typeface="Calibri"/>
              </a:rPr>
              <a:t>how </a:t>
            </a:r>
            <a:r>
              <a:rPr sz="2400" spc="-5" dirty="0">
                <a:latin typeface="Calibri"/>
                <a:cs typeface="Calibri"/>
              </a:rPr>
              <a:t>biofilms </a:t>
            </a:r>
            <a:r>
              <a:rPr sz="2400" spc="-15" dirty="0">
                <a:latin typeface="Calibri"/>
                <a:cs typeface="Calibri"/>
              </a:rPr>
              <a:t>are formed, effects,</a:t>
            </a:r>
            <a:r>
              <a:rPr sz="2400" spc="20" dirty="0">
                <a:latin typeface="Calibri"/>
                <a:cs typeface="Calibri"/>
              </a:rPr>
              <a:t> </a:t>
            </a:r>
            <a:r>
              <a:rPr sz="2400" spc="-10" dirty="0">
                <a:latin typeface="Calibri"/>
                <a:cs typeface="Calibri"/>
              </a:rPr>
              <a:t>benefits.</a:t>
            </a:r>
            <a:endParaRPr sz="2400">
              <a:latin typeface="Calibri"/>
              <a:cs typeface="Calibri"/>
            </a:endParaRPr>
          </a:p>
          <a:p>
            <a:pPr marL="469900" indent="-457200">
              <a:lnSpc>
                <a:spcPct val="100000"/>
              </a:lnSpc>
              <a:buFont typeface="Arial"/>
              <a:buChar char="•"/>
              <a:tabLst>
                <a:tab pos="469265" algn="l"/>
                <a:tab pos="469900" algn="l"/>
              </a:tabLst>
            </a:pPr>
            <a:r>
              <a:rPr sz="2400" spc="-5" dirty="0">
                <a:latin typeface="Calibri"/>
                <a:cs typeface="Calibri"/>
              </a:rPr>
              <a:t>Discuss </a:t>
            </a:r>
            <a:r>
              <a:rPr sz="2400" spc="-10" dirty="0">
                <a:latin typeface="Calibri"/>
                <a:cs typeface="Calibri"/>
              </a:rPr>
              <a:t>how </a:t>
            </a:r>
            <a:r>
              <a:rPr sz="2400" spc="-15" dirty="0">
                <a:latin typeface="Calibri"/>
                <a:cs typeface="Calibri"/>
              </a:rPr>
              <a:t>water </a:t>
            </a:r>
            <a:r>
              <a:rPr sz="2400" dirty="0">
                <a:latin typeface="Calibri"/>
                <a:cs typeface="Calibri"/>
              </a:rPr>
              <a:t>and </a:t>
            </a:r>
            <a:r>
              <a:rPr sz="2400" spc="-15" dirty="0">
                <a:latin typeface="Calibri"/>
                <a:cs typeface="Calibri"/>
              </a:rPr>
              <a:t>sewage </a:t>
            </a:r>
            <a:r>
              <a:rPr sz="2400" spc="-10" dirty="0">
                <a:latin typeface="Calibri"/>
                <a:cs typeface="Calibri"/>
              </a:rPr>
              <a:t>treatments </a:t>
            </a:r>
            <a:r>
              <a:rPr sz="2400" spc="-15" dirty="0">
                <a:latin typeface="Calibri"/>
                <a:cs typeface="Calibri"/>
              </a:rPr>
              <a:t>are</a:t>
            </a:r>
            <a:r>
              <a:rPr sz="2400" spc="-25" dirty="0">
                <a:latin typeface="Calibri"/>
                <a:cs typeface="Calibri"/>
              </a:rPr>
              <a:t> </a:t>
            </a:r>
            <a:r>
              <a:rPr sz="2400" spc="-5" dirty="0">
                <a:latin typeface="Calibri"/>
                <a:cs typeface="Calibri"/>
              </a:rPr>
              <a:t>done</a:t>
            </a:r>
            <a:endParaRPr sz="2400">
              <a:latin typeface="Calibri"/>
              <a:cs typeface="Calibri"/>
            </a:endParaRPr>
          </a:p>
          <a:p>
            <a:pPr marL="469900" marR="5080" indent="-457200">
              <a:lnSpc>
                <a:spcPct val="100000"/>
              </a:lnSpc>
              <a:spcBef>
                <a:spcPts val="5"/>
              </a:spcBef>
              <a:buFont typeface="Arial"/>
              <a:buChar char="•"/>
              <a:tabLst>
                <a:tab pos="469265" algn="l"/>
                <a:tab pos="469900" algn="l"/>
              </a:tabLst>
            </a:pPr>
            <a:r>
              <a:rPr sz="2400" spc="-10" dirty="0">
                <a:latin typeface="Calibri"/>
                <a:cs typeface="Calibri"/>
              </a:rPr>
              <a:t>Develop </a:t>
            </a:r>
            <a:r>
              <a:rPr sz="2400" dirty="0">
                <a:latin typeface="Calibri"/>
                <a:cs typeface="Calibri"/>
              </a:rPr>
              <a:t>the ability </a:t>
            </a:r>
            <a:r>
              <a:rPr sz="2400" spc="-15" dirty="0">
                <a:latin typeface="Calibri"/>
                <a:cs typeface="Calibri"/>
              </a:rPr>
              <a:t>to </a:t>
            </a:r>
            <a:r>
              <a:rPr sz="2400" spc="-5" dirty="0">
                <a:latin typeface="Calibri"/>
                <a:cs typeface="Calibri"/>
              </a:rPr>
              <a:t>manage one's </a:t>
            </a:r>
            <a:r>
              <a:rPr sz="2400" dirty="0">
                <a:latin typeface="Calibri"/>
                <a:cs typeface="Calibri"/>
              </a:rPr>
              <a:t>time, </a:t>
            </a:r>
            <a:r>
              <a:rPr sz="2400" spc="-10" dirty="0">
                <a:latin typeface="Calibri"/>
                <a:cs typeface="Calibri"/>
              </a:rPr>
              <a:t>work </a:t>
            </a:r>
            <a:r>
              <a:rPr sz="2400" spc="-15" dirty="0">
                <a:latin typeface="Calibri"/>
                <a:cs typeface="Calibri"/>
              </a:rPr>
              <a:t>independently,  </a:t>
            </a:r>
            <a:r>
              <a:rPr sz="2400" spc="-25" dirty="0">
                <a:latin typeface="Calibri"/>
                <a:cs typeface="Calibri"/>
              </a:rPr>
              <a:t>take </a:t>
            </a:r>
            <a:r>
              <a:rPr sz="2400" spc="-5" dirty="0">
                <a:latin typeface="Calibri"/>
                <a:cs typeface="Calibri"/>
              </a:rPr>
              <a:t>initiative, </a:t>
            </a:r>
            <a:r>
              <a:rPr sz="2400" dirty="0">
                <a:latin typeface="Calibri"/>
                <a:cs typeface="Calibri"/>
              </a:rPr>
              <a:t>and</a:t>
            </a:r>
            <a:r>
              <a:rPr sz="2400" spc="-10" dirty="0">
                <a:latin typeface="Calibri"/>
                <a:cs typeface="Calibri"/>
              </a:rPr>
              <a:t> </a:t>
            </a:r>
            <a:r>
              <a:rPr sz="2400" spc="-15" dirty="0">
                <a:latin typeface="Calibri"/>
                <a:cs typeface="Calibri"/>
              </a:rPr>
              <a:t>collaborate</a:t>
            </a:r>
            <a:endParaRPr sz="2400">
              <a:latin typeface="Calibri"/>
              <a:cs typeface="Calibri"/>
            </a:endParaRPr>
          </a:p>
          <a:p>
            <a:pPr marL="469900" marR="230504" indent="-457200">
              <a:lnSpc>
                <a:spcPct val="100000"/>
              </a:lnSpc>
              <a:buFont typeface="Arial"/>
              <a:buChar char="•"/>
              <a:tabLst>
                <a:tab pos="469265" algn="l"/>
                <a:tab pos="469900" algn="l"/>
              </a:tabLst>
            </a:pPr>
            <a:r>
              <a:rPr sz="2400" spc="-10" dirty="0">
                <a:latin typeface="Calibri"/>
                <a:cs typeface="Calibri"/>
              </a:rPr>
              <a:t>Develop </a:t>
            </a:r>
            <a:r>
              <a:rPr sz="2400" dirty="0">
                <a:latin typeface="Calibri"/>
                <a:cs typeface="Calibri"/>
              </a:rPr>
              <a:t>the ability </a:t>
            </a:r>
            <a:r>
              <a:rPr sz="2400" spc="-15" dirty="0">
                <a:latin typeface="Calibri"/>
                <a:cs typeface="Calibri"/>
              </a:rPr>
              <a:t>to </a:t>
            </a:r>
            <a:r>
              <a:rPr sz="2400" dirty="0">
                <a:latin typeface="Calibri"/>
                <a:cs typeface="Calibri"/>
              </a:rPr>
              <a:t>think </a:t>
            </a:r>
            <a:r>
              <a:rPr sz="2400" spc="-20" dirty="0">
                <a:latin typeface="Calibri"/>
                <a:cs typeface="Calibri"/>
              </a:rPr>
              <a:t>critically, </a:t>
            </a:r>
            <a:r>
              <a:rPr sz="2400" spc="-10" dirty="0">
                <a:latin typeface="Calibri"/>
                <a:cs typeface="Calibri"/>
              </a:rPr>
              <a:t>analyze, </a:t>
            </a:r>
            <a:r>
              <a:rPr sz="2400" spc="-15" dirty="0">
                <a:latin typeface="Calibri"/>
                <a:cs typeface="Calibri"/>
              </a:rPr>
              <a:t>synthesize, </a:t>
            </a:r>
            <a:r>
              <a:rPr sz="2400" dirty="0">
                <a:latin typeface="Calibri"/>
                <a:cs typeface="Calibri"/>
              </a:rPr>
              <a:t>and  </a:t>
            </a:r>
            <a:r>
              <a:rPr sz="2400" spc="-5" dirty="0">
                <a:latin typeface="Calibri"/>
                <a:cs typeface="Calibri"/>
              </a:rPr>
              <a:t>use </a:t>
            </a:r>
            <a:r>
              <a:rPr sz="2400" spc="-15" dirty="0">
                <a:latin typeface="Calibri"/>
                <a:cs typeface="Calibri"/>
              </a:rPr>
              <a:t>information to </a:t>
            </a:r>
            <a:r>
              <a:rPr sz="2400" spc="-10" dirty="0">
                <a:latin typeface="Calibri"/>
                <a:cs typeface="Calibri"/>
              </a:rPr>
              <a:t>solve</a:t>
            </a:r>
            <a:r>
              <a:rPr sz="2400" spc="5" dirty="0">
                <a:latin typeface="Calibri"/>
                <a:cs typeface="Calibri"/>
              </a:rPr>
              <a:t> </a:t>
            </a:r>
            <a:r>
              <a:rPr sz="2400" spc="-10" dirty="0">
                <a:latin typeface="Calibri"/>
                <a:cs typeface="Calibri"/>
              </a:rPr>
              <a:t>problems</a:t>
            </a:r>
            <a:endParaRPr sz="2400">
              <a:latin typeface="Calibri"/>
              <a:cs typeface="Calibri"/>
            </a:endParaRPr>
          </a:p>
          <a:p>
            <a:pPr marL="469900" marR="157480" indent="-457200">
              <a:lnSpc>
                <a:spcPct val="100000"/>
              </a:lnSpc>
              <a:buFont typeface="Arial"/>
              <a:buChar char="•"/>
              <a:tabLst>
                <a:tab pos="469265" algn="l"/>
                <a:tab pos="469900" algn="l"/>
              </a:tabLst>
            </a:pPr>
            <a:r>
              <a:rPr sz="2400" spc="-10" dirty="0">
                <a:latin typeface="Calibri"/>
                <a:cs typeface="Calibri"/>
              </a:rPr>
              <a:t>Acquire </a:t>
            </a:r>
            <a:r>
              <a:rPr sz="2400" dirty="0">
                <a:latin typeface="Calibri"/>
                <a:cs typeface="Calibri"/>
              </a:rPr>
              <a:t>and </a:t>
            </a:r>
            <a:r>
              <a:rPr sz="2400" spc="-10" dirty="0">
                <a:latin typeface="Calibri"/>
                <a:cs typeface="Calibri"/>
              </a:rPr>
              <a:t>show competency </a:t>
            </a:r>
            <a:r>
              <a:rPr sz="2400" dirty="0">
                <a:latin typeface="Calibri"/>
                <a:cs typeface="Calibri"/>
              </a:rPr>
              <a:t>in </a:t>
            </a:r>
            <a:r>
              <a:rPr sz="2400" spc="-10" dirty="0">
                <a:latin typeface="Calibri"/>
                <a:cs typeface="Calibri"/>
              </a:rPr>
              <a:t>routine </a:t>
            </a:r>
            <a:r>
              <a:rPr sz="2400" dirty="0">
                <a:latin typeface="Calibri"/>
                <a:cs typeface="Calibri"/>
              </a:rPr>
              <a:t>lab </a:t>
            </a:r>
            <a:r>
              <a:rPr sz="2400" spc="-5" dirty="0">
                <a:latin typeface="Calibri"/>
                <a:cs typeface="Calibri"/>
              </a:rPr>
              <a:t>skills </a:t>
            </a:r>
            <a:r>
              <a:rPr sz="2400" spc="-10" dirty="0">
                <a:latin typeface="Calibri"/>
                <a:cs typeface="Calibri"/>
              </a:rPr>
              <a:t>(accurately  </a:t>
            </a:r>
            <a:r>
              <a:rPr sz="2400" spc="-5" dirty="0">
                <a:latin typeface="Calibri"/>
                <a:cs typeface="Calibri"/>
              </a:rPr>
              <a:t>reporting </a:t>
            </a:r>
            <a:r>
              <a:rPr sz="2400" spc="-10" dirty="0">
                <a:latin typeface="Calibri"/>
                <a:cs typeface="Calibri"/>
              </a:rPr>
              <a:t>observations </a:t>
            </a:r>
            <a:r>
              <a:rPr sz="2400" dirty="0">
                <a:latin typeface="Calibri"/>
                <a:cs typeface="Calibri"/>
              </a:rPr>
              <a:t>and</a:t>
            </a:r>
            <a:r>
              <a:rPr sz="2400" spc="-5" dirty="0">
                <a:latin typeface="Calibri"/>
                <a:cs typeface="Calibri"/>
              </a:rPr>
              <a:t> analysis)</a:t>
            </a:r>
            <a:endParaRPr sz="24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83540" y="437134"/>
            <a:ext cx="2190115" cy="574040"/>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rPr>
              <a:t>Pneumonia</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383540" y="1418971"/>
            <a:ext cx="8286115" cy="3439795"/>
          </a:xfrm>
          <a:prstGeom prst="rect">
            <a:avLst/>
          </a:prstGeom>
        </p:spPr>
        <p:txBody>
          <a:bodyPr vert="horz" wrap="square" lIns="0" tIns="12065" rIns="0" bIns="0" rtlCol="0">
            <a:spAutoFit/>
          </a:bodyPr>
          <a:lstStyle/>
          <a:p>
            <a:pPr marL="12700" marR="116839">
              <a:lnSpc>
                <a:spcPct val="100000"/>
              </a:lnSpc>
              <a:spcBef>
                <a:spcPts val="95"/>
              </a:spcBef>
            </a:pPr>
            <a:r>
              <a:rPr sz="2800" i="1" spc="-10" dirty="0">
                <a:latin typeface="Calibri"/>
                <a:cs typeface="Calibri"/>
              </a:rPr>
              <a:t>Mycobacterium </a:t>
            </a:r>
            <a:r>
              <a:rPr sz="2800" i="1" spc="-5" dirty="0">
                <a:latin typeface="Calibri"/>
                <a:cs typeface="Calibri"/>
              </a:rPr>
              <a:t>avium </a:t>
            </a:r>
            <a:r>
              <a:rPr sz="2800" spc="-20" dirty="0">
                <a:latin typeface="Calibri"/>
                <a:cs typeface="Calibri"/>
              </a:rPr>
              <a:t>complex </a:t>
            </a:r>
            <a:r>
              <a:rPr sz="2800" spc="-10" dirty="0">
                <a:latin typeface="Calibri"/>
                <a:cs typeface="Calibri"/>
              </a:rPr>
              <a:t>(MAC): </a:t>
            </a:r>
            <a:r>
              <a:rPr sz="2800" i="1" spc="-5" dirty="0">
                <a:latin typeface="Calibri"/>
                <a:cs typeface="Calibri"/>
              </a:rPr>
              <a:t>M. </a:t>
            </a:r>
            <a:r>
              <a:rPr sz="2800" i="1" spc="-10" dirty="0">
                <a:latin typeface="Calibri"/>
                <a:cs typeface="Calibri"/>
              </a:rPr>
              <a:t>avium </a:t>
            </a:r>
            <a:r>
              <a:rPr sz="2800" spc="-5" dirty="0">
                <a:latin typeface="Calibri"/>
                <a:cs typeface="Calibri"/>
              </a:rPr>
              <a:t>and </a:t>
            </a:r>
            <a:r>
              <a:rPr sz="2800" i="1" spc="-5" dirty="0">
                <a:latin typeface="Calibri"/>
                <a:cs typeface="Calibri"/>
              </a:rPr>
              <a:t>M.  </a:t>
            </a:r>
            <a:r>
              <a:rPr sz="2800" i="1" spc="-10" dirty="0">
                <a:latin typeface="Calibri"/>
                <a:cs typeface="Calibri"/>
              </a:rPr>
              <a:t>intracellulare</a:t>
            </a:r>
            <a:endParaRPr sz="2800">
              <a:latin typeface="Calibri"/>
              <a:cs typeface="Calibri"/>
            </a:endParaRPr>
          </a:p>
          <a:p>
            <a:pPr>
              <a:lnSpc>
                <a:spcPct val="100000"/>
              </a:lnSpc>
              <a:spcBef>
                <a:spcPts val="5"/>
              </a:spcBef>
            </a:pPr>
            <a:endParaRPr sz="2750">
              <a:latin typeface="Calibri"/>
              <a:cs typeface="Calibri"/>
            </a:endParaRPr>
          </a:p>
          <a:p>
            <a:pPr marL="12700" marR="1457960">
              <a:lnSpc>
                <a:spcPct val="100000"/>
              </a:lnSpc>
            </a:pPr>
            <a:r>
              <a:rPr sz="2800" i="1" spc="-5" dirty="0">
                <a:latin typeface="Calibri"/>
                <a:cs typeface="Calibri"/>
              </a:rPr>
              <a:t>M. </a:t>
            </a:r>
            <a:r>
              <a:rPr sz="2800" i="1" spc="-10" dirty="0">
                <a:latin typeface="Calibri"/>
                <a:cs typeface="Calibri"/>
              </a:rPr>
              <a:t>intracellulare</a:t>
            </a:r>
            <a:r>
              <a:rPr sz="2800" spc="-10" dirty="0">
                <a:latin typeface="Calibri"/>
                <a:cs typeface="Calibri"/>
              </a:rPr>
              <a:t>: </a:t>
            </a:r>
            <a:r>
              <a:rPr sz="2800" spc="-15" dirty="0">
                <a:latin typeface="Calibri"/>
                <a:cs typeface="Calibri"/>
              </a:rPr>
              <a:t>Found </a:t>
            </a:r>
            <a:r>
              <a:rPr sz="2800" spc="-5" dirty="0">
                <a:latin typeface="Calibri"/>
                <a:cs typeface="Calibri"/>
              </a:rPr>
              <a:t>in </a:t>
            </a:r>
            <a:r>
              <a:rPr sz="2800" spc="-10" dirty="0">
                <a:latin typeface="Calibri"/>
                <a:cs typeface="Calibri"/>
              </a:rPr>
              <a:t>soil, </a:t>
            </a:r>
            <a:r>
              <a:rPr sz="2800" spc="-15" dirty="0">
                <a:latin typeface="Calibri"/>
                <a:cs typeface="Calibri"/>
              </a:rPr>
              <a:t>dust, </a:t>
            </a:r>
            <a:r>
              <a:rPr sz="2800" spc="-20" dirty="0">
                <a:latin typeface="Calibri"/>
                <a:cs typeface="Calibri"/>
              </a:rPr>
              <a:t>water </a:t>
            </a:r>
            <a:r>
              <a:rPr sz="2800" spc="-5" dirty="0">
                <a:latin typeface="Calibri"/>
                <a:cs typeface="Calibri"/>
              </a:rPr>
              <a:t>and  </a:t>
            </a:r>
            <a:r>
              <a:rPr sz="2800" spc="-15" dirty="0">
                <a:latin typeface="Calibri"/>
                <a:cs typeface="Calibri"/>
              </a:rPr>
              <a:t>pasteurised</a:t>
            </a:r>
            <a:r>
              <a:rPr sz="2800" spc="20" dirty="0">
                <a:latin typeface="Calibri"/>
                <a:cs typeface="Calibri"/>
              </a:rPr>
              <a:t> </a:t>
            </a:r>
            <a:r>
              <a:rPr sz="2800" spc="-5" dirty="0">
                <a:latin typeface="Calibri"/>
                <a:cs typeface="Calibri"/>
              </a:rPr>
              <a:t>milk.</a:t>
            </a:r>
            <a:endParaRPr sz="2800">
              <a:latin typeface="Calibri"/>
              <a:cs typeface="Calibri"/>
            </a:endParaRPr>
          </a:p>
          <a:p>
            <a:pPr>
              <a:lnSpc>
                <a:spcPct val="100000"/>
              </a:lnSpc>
              <a:spcBef>
                <a:spcPts val="5"/>
              </a:spcBef>
            </a:pPr>
            <a:endParaRPr sz="2750">
              <a:latin typeface="Calibri"/>
              <a:cs typeface="Calibri"/>
            </a:endParaRPr>
          </a:p>
          <a:p>
            <a:pPr marL="12700" marR="5080">
              <a:lnSpc>
                <a:spcPct val="100000"/>
              </a:lnSpc>
              <a:tabLst>
                <a:tab pos="3655060" algn="l"/>
              </a:tabLst>
            </a:pPr>
            <a:r>
              <a:rPr sz="2800" i="1" spc="-10" dirty="0">
                <a:latin typeface="Calibri"/>
                <a:cs typeface="Calibri"/>
              </a:rPr>
              <a:t>Mycobacterium</a:t>
            </a:r>
            <a:r>
              <a:rPr sz="2800" i="1" spc="25" dirty="0">
                <a:latin typeface="Calibri"/>
                <a:cs typeface="Calibri"/>
              </a:rPr>
              <a:t> </a:t>
            </a:r>
            <a:r>
              <a:rPr sz="2800" i="1" spc="-5" dirty="0">
                <a:latin typeface="Calibri"/>
                <a:cs typeface="Calibri"/>
              </a:rPr>
              <a:t>avium</a:t>
            </a:r>
            <a:r>
              <a:rPr sz="2800" i="1" spc="5" dirty="0">
                <a:latin typeface="Calibri"/>
                <a:cs typeface="Calibri"/>
              </a:rPr>
              <a:t> </a:t>
            </a:r>
            <a:r>
              <a:rPr sz="2800" i="1" spc="-5" dirty="0">
                <a:latin typeface="Calibri"/>
                <a:cs typeface="Calibri"/>
              </a:rPr>
              <a:t>–	</a:t>
            </a:r>
            <a:r>
              <a:rPr sz="2800" spc="-10" dirty="0">
                <a:latin typeface="Calibri"/>
                <a:cs typeface="Calibri"/>
              </a:rPr>
              <a:t>worldwide cause </a:t>
            </a:r>
            <a:r>
              <a:rPr sz="2800" spc="-5" dirty="0">
                <a:latin typeface="Calibri"/>
                <a:cs typeface="Calibri"/>
              </a:rPr>
              <a:t>of </a:t>
            </a:r>
            <a:r>
              <a:rPr sz="2800" spc="-10" dirty="0">
                <a:latin typeface="Calibri"/>
                <a:cs typeface="Calibri"/>
              </a:rPr>
              <a:t>pneumonia,  </a:t>
            </a:r>
            <a:r>
              <a:rPr sz="2800" spc="-5" dirty="0">
                <a:latin typeface="Calibri"/>
                <a:cs typeface="Calibri"/>
              </a:rPr>
              <a:t>especially among the elderly and those with</a:t>
            </a:r>
            <a:r>
              <a:rPr sz="2800" spc="75" dirty="0">
                <a:latin typeface="Calibri"/>
                <a:cs typeface="Calibri"/>
              </a:rPr>
              <a:t> </a:t>
            </a:r>
            <a:r>
              <a:rPr sz="2800" spc="-5" dirty="0">
                <a:latin typeface="Calibri"/>
                <a:cs typeface="Calibri"/>
              </a:rPr>
              <a:t>AIDs</a:t>
            </a:r>
            <a:endParaRPr sz="28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391413"/>
            <a:ext cx="8444865" cy="480568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800" spc="-5" dirty="0">
                <a:latin typeface="Calibri"/>
                <a:cs typeface="Calibri"/>
              </a:rPr>
              <a:t>Whooping </a:t>
            </a:r>
            <a:r>
              <a:rPr sz="2800" spc="-10" dirty="0">
                <a:latin typeface="Calibri"/>
                <a:cs typeface="Calibri"/>
              </a:rPr>
              <a:t>cough </a:t>
            </a:r>
            <a:r>
              <a:rPr sz="2800" spc="-5" dirty="0">
                <a:latin typeface="Calibri"/>
                <a:cs typeface="Calibri"/>
              </a:rPr>
              <a:t>- </a:t>
            </a:r>
            <a:r>
              <a:rPr sz="2800" i="1" spc="-5" dirty="0">
                <a:latin typeface="Calibri"/>
                <a:cs typeface="Calibri"/>
              </a:rPr>
              <a:t>Bordatella </a:t>
            </a:r>
            <a:r>
              <a:rPr sz="2800" i="1" spc="-10" dirty="0">
                <a:latin typeface="Calibri"/>
                <a:cs typeface="Calibri"/>
              </a:rPr>
              <a:t>pertusis </a:t>
            </a:r>
            <a:r>
              <a:rPr sz="2800" spc="-5" dirty="0">
                <a:latin typeface="Calibri"/>
                <a:cs typeface="Calibri"/>
              </a:rPr>
              <a:t>kills </a:t>
            </a:r>
            <a:r>
              <a:rPr sz="2800" spc="-15" dirty="0">
                <a:latin typeface="Calibri"/>
                <a:cs typeface="Calibri"/>
              </a:rPr>
              <a:t>around  </a:t>
            </a:r>
            <a:r>
              <a:rPr sz="2800" spc="-5" dirty="0">
                <a:latin typeface="Calibri"/>
                <a:cs typeface="Calibri"/>
              </a:rPr>
              <a:t>500,000 </a:t>
            </a:r>
            <a:r>
              <a:rPr sz="2800" spc="-15" dirty="0">
                <a:latin typeface="Calibri"/>
                <a:cs typeface="Calibri"/>
              </a:rPr>
              <a:t>children </a:t>
            </a:r>
            <a:r>
              <a:rPr sz="2800" spc="-5" dirty="0">
                <a:latin typeface="Calibri"/>
                <a:cs typeface="Calibri"/>
              </a:rPr>
              <a:t>a </a:t>
            </a:r>
            <a:r>
              <a:rPr sz="2800" spc="-15" dirty="0">
                <a:latin typeface="Calibri"/>
                <a:cs typeface="Calibri"/>
              </a:rPr>
              <a:t>year </a:t>
            </a:r>
            <a:r>
              <a:rPr sz="2800" spc="-5" dirty="0">
                <a:latin typeface="Calibri"/>
                <a:cs typeface="Calibri"/>
              </a:rPr>
              <a:t>– </a:t>
            </a:r>
            <a:r>
              <a:rPr sz="2800" spc="-20" dirty="0">
                <a:latin typeface="Calibri"/>
                <a:cs typeface="Calibri"/>
              </a:rPr>
              <a:t>prevented </a:t>
            </a:r>
            <a:r>
              <a:rPr sz="2800" spc="-15" dirty="0">
                <a:latin typeface="Calibri"/>
                <a:cs typeface="Calibri"/>
              </a:rPr>
              <a:t>by </a:t>
            </a:r>
            <a:r>
              <a:rPr sz="2800" spc="-10" dirty="0">
                <a:latin typeface="Calibri"/>
                <a:cs typeface="Calibri"/>
              </a:rPr>
              <a:t>Mumps </a:t>
            </a:r>
            <a:r>
              <a:rPr sz="2800" spc="-5" dirty="0">
                <a:latin typeface="Calibri"/>
                <a:cs typeface="Calibri"/>
              </a:rPr>
              <a:t>Measles  and Rubella (MMR) </a:t>
            </a:r>
            <a:r>
              <a:rPr sz="2800" spc="-10" dirty="0">
                <a:latin typeface="Calibri"/>
                <a:cs typeface="Calibri"/>
              </a:rPr>
              <a:t>triple</a:t>
            </a:r>
            <a:r>
              <a:rPr sz="2800" spc="80" dirty="0">
                <a:latin typeface="Calibri"/>
                <a:cs typeface="Calibri"/>
              </a:rPr>
              <a:t> </a:t>
            </a:r>
            <a:r>
              <a:rPr sz="2800" spc="-10" dirty="0">
                <a:latin typeface="Calibri"/>
                <a:cs typeface="Calibri"/>
              </a:rPr>
              <a:t>vaccine</a:t>
            </a:r>
            <a:endParaRPr sz="2800">
              <a:latin typeface="Calibri"/>
              <a:cs typeface="Calibri"/>
            </a:endParaRPr>
          </a:p>
          <a:p>
            <a:pPr>
              <a:lnSpc>
                <a:spcPct val="100000"/>
              </a:lnSpc>
              <a:spcBef>
                <a:spcPts val="5"/>
              </a:spcBef>
              <a:buChar char="•"/>
            </a:pPr>
            <a:endParaRPr sz="3850">
              <a:latin typeface="Calibri"/>
              <a:cs typeface="Calibri"/>
            </a:endParaRPr>
          </a:p>
          <a:p>
            <a:pPr marL="355600" marR="863600" indent="-342900">
              <a:lnSpc>
                <a:spcPct val="100000"/>
              </a:lnSpc>
              <a:buFont typeface="Arial"/>
              <a:buChar char="•"/>
              <a:tabLst>
                <a:tab pos="354965" algn="l"/>
                <a:tab pos="355600" algn="l"/>
              </a:tabLst>
            </a:pPr>
            <a:r>
              <a:rPr sz="2800" spc="-30" dirty="0">
                <a:solidFill>
                  <a:srgbClr val="FF0000"/>
                </a:solidFill>
                <a:latin typeface="Calibri"/>
                <a:cs typeface="Calibri"/>
              </a:rPr>
              <a:t>Tonsillitis </a:t>
            </a:r>
            <a:r>
              <a:rPr sz="2800" spc="-5" dirty="0">
                <a:solidFill>
                  <a:srgbClr val="FF0000"/>
                </a:solidFill>
                <a:latin typeface="Calibri"/>
                <a:cs typeface="Calibri"/>
              </a:rPr>
              <a:t>and </a:t>
            </a:r>
            <a:r>
              <a:rPr sz="2800" spc="-10" dirty="0">
                <a:solidFill>
                  <a:srgbClr val="FF0000"/>
                </a:solidFill>
                <a:latin typeface="Calibri"/>
                <a:cs typeface="Calibri"/>
              </a:rPr>
              <a:t>pharyngitis caused </a:t>
            </a:r>
            <a:r>
              <a:rPr sz="2800" spc="-15" dirty="0">
                <a:solidFill>
                  <a:srgbClr val="FF0000"/>
                </a:solidFill>
                <a:latin typeface="Calibri"/>
                <a:cs typeface="Calibri"/>
              </a:rPr>
              <a:t>by </a:t>
            </a:r>
            <a:r>
              <a:rPr sz="2800" i="1" spc="-15" dirty="0">
                <a:solidFill>
                  <a:srgbClr val="FF0000"/>
                </a:solidFill>
                <a:latin typeface="Calibri"/>
                <a:cs typeface="Calibri"/>
              </a:rPr>
              <a:t>Streptococcus  </a:t>
            </a:r>
            <a:r>
              <a:rPr sz="2800" i="1" spc="-10" dirty="0">
                <a:solidFill>
                  <a:srgbClr val="FF0000"/>
                </a:solidFill>
                <a:latin typeface="Calibri"/>
                <a:cs typeface="Calibri"/>
              </a:rPr>
              <a:t>pyogenes</a:t>
            </a:r>
            <a:endParaRPr sz="2800">
              <a:latin typeface="Calibri"/>
              <a:cs typeface="Calibri"/>
            </a:endParaRPr>
          </a:p>
          <a:p>
            <a:pPr>
              <a:lnSpc>
                <a:spcPct val="100000"/>
              </a:lnSpc>
              <a:spcBef>
                <a:spcPts val="5"/>
              </a:spcBef>
              <a:buChar char="•"/>
            </a:pPr>
            <a:endParaRPr sz="3850">
              <a:latin typeface="Calibri"/>
              <a:cs typeface="Calibri"/>
            </a:endParaRPr>
          </a:p>
          <a:p>
            <a:pPr marL="355600" indent="-342900">
              <a:lnSpc>
                <a:spcPct val="100000"/>
              </a:lnSpc>
              <a:spcBef>
                <a:spcPts val="5"/>
              </a:spcBef>
              <a:buFont typeface="Arial"/>
              <a:buChar char="•"/>
              <a:tabLst>
                <a:tab pos="354965" algn="l"/>
                <a:tab pos="355600" algn="l"/>
              </a:tabLst>
            </a:pPr>
            <a:r>
              <a:rPr sz="2800" i="1" spc="-5" dirty="0">
                <a:latin typeface="Calibri"/>
                <a:cs typeface="Calibri"/>
              </a:rPr>
              <a:t>Pneumonia </a:t>
            </a:r>
            <a:r>
              <a:rPr sz="2800" spc="-15" dirty="0">
                <a:latin typeface="Calibri"/>
                <a:cs typeface="Calibri"/>
              </a:rPr>
              <a:t>by </a:t>
            </a:r>
            <a:r>
              <a:rPr sz="2800" i="1" spc="-15" dirty="0">
                <a:latin typeface="Calibri"/>
                <a:cs typeface="Calibri"/>
              </a:rPr>
              <a:t>Streptococcus</a:t>
            </a:r>
            <a:r>
              <a:rPr sz="2800" i="1" spc="30" dirty="0">
                <a:latin typeface="Calibri"/>
                <a:cs typeface="Calibri"/>
              </a:rPr>
              <a:t> </a:t>
            </a:r>
            <a:r>
              <a:rPr sz="2800" i="1" spc="-5" dirty="0">
                <a:latin typeface="Calibri"/>
                <a:cs typeface="Calibri"/>
              </a:rPr>
              <a:t>pneumoniae</a:t>
            </a:r>
            <a:endParaRPr sz="2800">
              <a:latin typeface="Calibri"/>
              <a:cs typeface="Calibri"/>
            </a:endParaRPr>
          </a:p>
          <a:p>
            <a:pPr>
              <a:lnSpc>
                <a:spcPct val="100000"/>
              </a:lnSpc>
              <a:spcBef>
                <a:spcPts val="5"/>
              </a:spcBef>
              <a:buChar char="•"/>
            </a:pPr>
            <a:endParaRPr sz="3850">
              <a:latin typeface="Calibri"/>
              <a:cs typeface="Calibri"/>
            </a:endParaRPr>
          </a:p>
          <a:p>
            <a:pPr marL="355600" indent="-342900">
              <a:lnSpc>
                <a:spcPct val="100000"/>
              </a:lnSpc>
              <a:buFont typeface="Arial"/>
              <a:buChar char="•"/>
              <a:tabLst>
                <a:tab pos="354965" algn="l"/>
                <a:tab pos="355600" algn="l"/>
                <a:tab pos="2281555" algn="l"/>
              </a:tabLst>
            </a:pPr>
            <a:r>
              <a:rPr sz="2800" i="1" spc="-20" dirty="0">
                <a:solidFill>
                  <a:srgbClr val="FF0000"/>
                </a:solidFill>
                <a:latin typeface="Calibri"/>
                <a:cs typeface="Calibri"/>
              </a:rPr>
              <a:t>Tuberculosis	</a:t>
            </a:r>
            <a:r>
              <a:rPr sz="2800" spc="-5" dirty="0">
                <a:solidFill>
                  <a:srgbClr val="FF0000"/>
                </a:solidFill>
                <a:latin typeface="Calibri"/>
                <a:cs typeface="Calibri"/>
              </a:rPr>
              <a:t>– </a:t>
            </a:r>
            <a:r>
              <a:rPr sz="2800" i="1" spc="-10" dirty="0">
                <a:solidFill>
                  <a:srgbClr val="FF0000"/>
                </a:solidFill>
                <a:latin typeface="Calibri"/>
                <a:cs typeface="Calibri"/>
              </a:rPr>
              <a:t>Mycobacterium</a:t>
            </a:r>
            <a:r>
              <a:rPr sz="2800" i="1" spc="20" dirty="0">
                <a:solidFill>
                  <a:srgbClr val="FF0000"/>
                </a:solidFill>
                <a:latin typeface="Calibri"/>
                <a:cs typeface="Calibri"/>
              </a:rPr>
              <a:t> </a:t>
            </a:r>
            <a:r>
              <a:rPr sz="2800" i="1" spc="-5" dirty="0">
                <a:solidFill>
                  <a:srgbClr val="FF0000"/>
                </a:solidFill>
                <a:latin typeface="Calibri"/>
                <a:cs typeface="Calibri"/>
              </a:rPr>
              <a:t>tuberculosis</a:t>
            </a:r>
            <a:endParaRPr sz="28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283332" y="279019"/>
            <a:ext cx="4580255" cy="574040"/>
          </a:xfrm>
          <a:prstGeom prst="rect">
            <a:avLst/>
          </a:prstGeom>
        </p:spPr>
        <p:txBody>
          <a:bodyPr vert="horz" wrap="square" lIns="0" tIns="12700" rIns="0" bIns="0" rtlCol="0">
            <a:spAutoFit/>
          </a:bodyPr>
          <a:lstStyle/>
          <a:p>
            <a:pPr marL="12700">
              <a:lnSpc>
                <a:spcPct val="100000"/>
              </a:lnSpc>
              <a:spcBef>
                <a:spcPts val="100"/>
              </a:spcBef>
            </a:pPr>
            <a:r>
              <a:rPr i="1" spc="-5" dirty="0">
                <a:latin typeface="Calibri"/>
                <a:cs typeface="Calibri"/>
              </a:rPr>
              <a:t>Legionella</a:t>
            </a:r>
            <a:r>
              <a:rPr i="1" spc="-55" dirty="0">
                <a:latin typeface="Calibri"/>
                <a:cs typeface="Calibri"/>
              </a:rPr>
              <a:t> </a:t>
            </a:r>
            <a:r>
              <a:rPr i="1" dirty="0">
                <a:latin typeface="Calibri"/>
                <a:cs typeface="Calibri"/>
              </a:rPr>
              <a:t>pneumophila</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231140" y="1322578"/>
            <a:ext cx="8269605" cy="3780790"/>
          </a:xfrm>
          <a:prstGeom prst="rect">
            <a:avLst/>
          </a:prstGeom>
        </p:spPr>
        <p:txBody>
          <a:bodyPr vert="horz" wrap="square" lIns="0" tIns="12065" rIns="0" bIns="0" rtlCol="0">
            <a:spAutoFit/>
          </a:bodyPr>
          <a:lstStyle/>
          <a:p>
            <a:pPr marL="355600" indent="-342900">
              <a:lnSpc>
                <a:spcPct val="100000"/>
              </a:lnSpc>
              <a:spcBef>
                <a:spcPts val="95"/>
              </a:spcBef>
              <a:buFont typeface="Arial"/>
              <a:buChar char="•"/>
              <a:tabLst>
                <a:tab pos="354965" algn="l"/>
                <a:tab pos="355600" algn="l"/>
              </a:tabLst>
            </a:pPr>
            <a:r>
              <a:rPr sz="2800" spc="-5" dirty="0">
                <a:latin typeface="Calibri"/>
                <a:cs typeface="Calibri"/>
              </a:rPr>
              <a:t>L. </a:t>
            </a:r>
            <a:r>
              <a:rPr sz="2800" i="1" spc="-10" dirty="0">
                <a:latin typeface="Calibri"/>
                <a:cs typeface="Calibri"/>
              </a:rPr>
              <a:t>pneumophila </a:t>
            </a:r>
            <a:r>
              <a:rPr sz="2800" spc="-10" dirty="0">
                <a:latin typeface="Calibri"/>
                <a:cs typeface="Calibri"/>
              </a:rPr>
              <a:t>adapted </a:t>
            </a:r>
            <a:r>
              <a:rPr sz="2800" spc="-20" dirty="0">
                <a:latin typeface="Calibri"/>
                <a:cs typeface="Calibri"/>
              </a:rPr>
              <a:t>to grow </a:t>
            </a:r>
            <a:r>
              <a:rPr sz="2800" spc="-5" dirty="0">
                <a:latin typeface="Calibri"/>
                <a:cs typeface="Calibri"/>
              </a:rPr>
              <a:t>in</a:t>
            </a:r>
            <a:r>
              <a:rPr sz="2800" spc="90" dirty="0">
                <a:latin typeface="Calibri"/>
                <a:cs typeface="Calibri"/>
              </a:rPr>
              <a:t> </a:t>
            </a:r>
            <a:r>
              <a:rPr sz="2800" spc="-5" dirty="0">
                <a:latin typeface="Calibri"/>
                <a:cs typeface="Calibri"/>
              </a:rPr>
              <a:t>amoebae</a:t>
            </a:r>
            <a:endParaRPr sz="2800">
              <a:latin typeface="Calibri"/>
              <a:cs typeface="Calibri"/>
            </a:endParaRPr>
          </a:p>
          <a:p>
            <a:pPr>
              <a:lnSpc>
                <a:spcPct val="100000"/>
              </a:lnSpc>
              <a:spcBef>
                <a:spcPts val="5"/>
              </a:spcBef>
              <a:buChar char="•"/>
            </a:pPr>
            <a:endParaRPr sz="3850">
              <a:latin typeface="Calibri"/>
              <a:cs typeface="Calibri"/>
            </a:endParaRPr>
          </a:p>
          <a:p>
            <a:pPr marL="355600" marR="146685" indent="-342900">
              <a:lnSpc>
                <a:spcPct val="100000"/>
              </a:lnSpc>
              <a:buFont typeface="Arial"/>
              <a:buChar char="•"/>
              <a:tabLst>
                <a:tab pos="354965" algn="l"/>
                <a:tab pos="355600" algn="l"/>
              </a:tabLst>
            </a:pPr>
            <a:r>
              <a:rPr sz="2800" spc="-20" dirty="0">
                <a:solidFill>
                  <a:srgbClr val="FF0000"/>
                </a:solidFill>
                <a:latin typeface="Calibri"/>
                <a:cs typeface="Calibri"/>
              </a:rPr>
              <a:t>Grows to </a:t>
            </a:r>
            <a:r>
              <a:rPr sz="2800" spc="-10" dirty="0">
                <a:solidFill>
                  <a:srgbClr val="FF0000"/>
                </a:solidFill>
                <a:latin typeface="Calibri"/>
                <a:cs typeface="Calibri"/>
              </a:rPr>
              <a:t>high </a:t>
            </a:r>
            <a:r>
              <a:rPr sz="2800" spc="-20" dirty="0">
                <a:solidFill>
                  <a:srgbClr val="FF0000"/>
                </a:solidFill>
                <a:latin typeface="Calibri"/>
                <a:cs typeface="Calibri"/>
              </a:rPr>
              <a:t>numbers </a:t>
            </a:r>
            <a:r>
              <a:rPr sz="2800" spc="-15" dirty="0">
                <a:solidFill>
                  <a:srgbClr val="FF0000"/>
                </a:solidFill>
                <a:latin typeface="Calibri"/>
                <a:cs typeface="Calibri"/>
              </a:rPr>
              <a:t>(infectious </a:t>
            </a:r>
            <a:r>
              <a:rPr sz="2800" spc="-10" dirty="0">
                <a:solidFill>
                  <a:srgbClr val="FF0000"/>
                </a:solidFill>
                <a:latin typeface="Calibri"/>
                <a:cs typeface="Calibri"/>
              </a:rPr>
              <a:t>doses) </a:t>
            </a:r>
            <a:r>
              <a:rPr sz="2800" spc="-5" dirty="0">
                <a:solidFill>
                  <a:srgbClr val="FF0000"/>
                </a:solidFill>
                <a:latin typeface="Calibri"/>
                <a:cs typeface="Calibri"/>
              </a:rPr>
              <a:t>in amoebae  within </a:t>
            </a:r>
            <a:r>
              <a:rPr sz="2800" spc="-10" dirty="0">
                <a:solidFill>
                  <a:srgbClr val="FF0000"/>
                </a:solidFill>
                <a:latin typeface="Calibri"/>
                <a:cs typeface="Calibri"/>
              </a:rPr>
              <a:t>biofilms </a:t>
            </a:r>
            <a:r>
              <a:rPr sz="2800" spc="-5" dirty="0">
                <a:solidFill>
                  <a:srgbClr val="FF0000"/>
                </a:solidFill>
                <a:latin typeface="Calibri"/>
                <a:cs typeface="Calibri"/>
              </a:rPr>
              <a:t>in </a:t>
            </a:r>
            <a:r>
              <a:rPr sz="2800" spc="-15" dirty="0">
                <a:solidFill>
                  <a:srgbClr val="FF0000"/>
                </a:solidFill>
                <a:latin typeface="Calibri"/>
                <a:cs typeface="Calibri"/>
              </a:rPr>
              <a:t>heat exchanges, </a:t>
            </a:r>
            <a:r>
              <a:rPr sz="2800" spc="-10" dirty="0">
                <a:solidFill>
                  <a:srgbClr val="FF0000"/>
                </a:solidFill>
                <a:latin typeface="Calibri"/>
                <a:cs typeface="Calibri"/>
              </a:rPr>
              <a:t>shower heads </a:t>
            </a:r>
            <a:r>
              <a:rPr sz="2800" spc="-5" dirty="0">
                <a:solidFill>
                  <a:srgbClr val="FF0000"/>
                </a:solidFill>
                <a:latin typeface="Calibri"/>
                <a:cs typeface="Calibri"/>
              </a:rPr>
              <a:t>and  </a:t>
            </a:r>
            <a:r>
              <a:rPr sz="2800" spc="-10" dirty="0">
                <a:solidFill>
                  <a:srgbClr val="FF0000"/>
                </a:solidFill>
                <a:latin typeface="Calibri"/>
                <a:cs typeface="Calibri"/>
              </a:rPr>
              <a:t>whirlpools</a:t>
            </a:r>
            <a:endParaRPr sz="2800">
              <a:latin typeface="Calibri"/>
              <a:cs typeface="Calibri"/>
            </a:endParaRPr>
          </a:p>
          <a:p>
            <a:pPr>
              <a:lnSpc>
                <a:spcPct val="100000"/>
              </a:lnSpc>
              <a:spcBef>
                <a:spcPts val="5"/>
              </a:spcBef>
              <a:buChar char="•"/>
            </a:pPr>
            <a:endParaRPr sz="3850">
              <a:latin typeface="Calibri"/>
              <a:cs typeface="Calibri"/>
            </a:endParaRPr>
          </a:p>
          <a:p>
            <a:pPr marL="355600" marR="5080" indent="-342900">
              <a:lnSpc>
                <a:spcPct val="100000"/>
              </a:lnSpc>
              <a:spcBef>
                <a:spcPts val="5"/>
              </a:spcBef>
              <a:buFont typeface="Arial"/>
              <a:buChar char="•"/>
              <a:tabLst>
                <a:tab pos="354965" algn="l"/>
                <a:tab pos="355600" algn="l"/>
              </a:tabLst>
            </a:pPr>
            <a:r>
              <a:rPr sz="2800" spc="-15" dirty="0">
                <a:latin typeface="Calibri"/>
                <a:cs typeface="Calibri"/>
              </a:rPr>
              <a:t>Aerosolised droplets enter </a:t>
            </a:r>
            <a:r>
              <a:rPr sz="2800" spc="-10" dirty="0">
                <a:latin typeface="Calibri"/>
                <a:cs typeface="Calibri"/>
              </a:rPr>
              <a:t>lungs </a:t>
            </a:r>
            <a:r>
              <a:rPr sz="2800" spc="-5" dirty="0">
                <a:latin typeface="Calibri"/>
                <a:cs typeface="Calibri"/>
              </a:rPr>
              <a:t>and the </a:t>
            </a:r>
            <a:r>
              <a:rPr sz="2800" spc="-10" dirty="0">
                <a:latin typeface="Calibri"/>
                <a:cs typeface="Calibri"/>
              </a:rPr>
              <a:t>bacteria </a:t>
            </a:r>
            <a:r>
              <a:rPr sz="2800" spc="-20" dirty="0">
                <a:latin typeface="Calibri"/>
                <a:cs typeface="Calibri"/>
              </a:rPr>
              <a:t>grow  </a:t>
            </a:r>
            <a:r>
              <a:rPr sz="2800" spc="-5" dirty="0">
                <a:latin typeface="Calibri"/>
                <a:cs typeface="Calibri"/>
              </a:rPr>
              <a:t>in the </a:t>
            </a:r>
            <a:r>
              <a:rPr sz="2800" spc="-15" dirty="0">
                <a:latin typeface="Calibri"/>
                <a:cs typeface="Calibri"/>
              </a:rPr>
              <a:t>aerobic </a:t>
            </a:r>
            <a:r>
              <a:rPr sz="2800" spc="-5" dirty="0">
                <a:latin typeface="Calibri"/>
                <a:cs typeface="Calibri"/>
              </a:rPr>
              <a:t>amino acid-rich</a:t>
            </a:r>
            <a:r>
              <a:rPr sz="2800" spc="75" dirty="0">
                <a:latin typeface="Calibri"/>
                <a:cs typeface="Calibri"/>
              </a:rPr>
              <a:t> </a:t>
            </a:r>
            <a:r>
              <a:rPr sz="2800" spc="-20" dirty="0">
                <a:latin typeface="Calibri"/>
                <a:cs typeface="Calibri"/>
              </a:rPr>
              <a:t>environment</a:t>
            </a:r>
            <a:endParaRPr sz="2800">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228600"/>
            <a:ext cx="3026664" cy="517398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73196" y="829055"/>
            <a:ext cx="5446776" cy="270357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346575" y="3762832"/>
            <a:ext cx="3840479" cy="879475"/>
          </a:xfrm>
          <a:prstGeom prst="rect">
            <a:avLst/>
          </a:prstGeom>
        </p:spPr>
        <p:txBody>
          <a:bodyPr vert="horz" wrap="square" lIns="0" tIns="12065" rIns="0" bIns="0" rtlCol="0">
            <a:spAutoFit/>
          </a:bodyPr>
          <a:lstStyle/>
          <a:p>
            <a:pPr marL="12700">
              <a:lnSpc>
                <a:spcPct val="100000"/>
              </a:lnSpc>
              <a:spcBef>
                <a:spcPts val="95"/>
              </a:spcBef>
            </a:pPr>
            <a:r>
              <a:rPr sz="2800" b="1" spc="-45" dirty="0">
                <a:latin typeface="Calibri"/>
                <a:cs typeface="Calibri"/>
              </a:rPr>
              <a:t>UK’s </a:t>
            </a:r>
            <a:r>
              <a:rPr sz="2800" b="1" spc="-20" dirty="0">
                <a:latin typeface="Calibri"/>
                <a:cs typeface="Calibri"/>
              </a:rPr>
              <a:t>largest </a:t>
            </a:r>
            <a:r>
              <a:rPr sz="2800" b="1" spc="-10" dirty="0">
                <a:latin typeface="Calibri"/>
                <a:cs typeface="Calibri"/>
              </a:rPr>
              <a:t>outbreak</a:t>
            </a:r>
            <a:r>
              <a:rPr sz="2800" b="1" spc="105" dirty="0">
                <a:latin typeface="Calibri"/>
                <a:cs typeface="Calibri"/>
              </a:rPr>
              <a:t> </a:t>
            </a:r>
            <a:r>
              <a:rPr sz="2800" b="1" spc="-5" dirty="0">
                <a:latin typeface="Calibri"/>
                <a:cs typeface="Calibri"/>
              </a:rPr>
              <a:t>in</a:t>
            </a:r>
            <a:endParaRPr sz="2800">
              <a:latin typeface="Calibri"/>
              <a:cs typeface="Calibri"/>
            </a:endParaRPr>
          </a:p>
          <a:p>
            <a:pPr marL="12700">
              <a:lnSpc>
                <a:spcPct val="100000"/>
              </a:lnSpc>
              <a:spcBef>
                <a:spcPts val="5"/>
              </a:spcBef>
            </a:pPr>
            <a:r>
              <a:rPr sz="2800" b="1" spc="-10" dirty="0">
                <a:latin typeface="Calibri"/>
                <a:cs typeface="Calibri"/>
              </a:rPr>
              <a:t>Barrow </a:t>
            </a:r>
            <a:r>
              <a:rPr sz="2800" b="1" spc="-5" dirty="0">
                <a:latin typeface="Calibri"/>
                <a:cs typeface="Calibri"/>
              </a:rPr>
              <a:t>in Furness in</a:t>
            </a:r>
            <a:r>
              <a:rPr sz="2800" b="1" spc="15" dirty="0">
                <a:latin typeface="Calibri"/>
                <a:cs typeface="Calibri"/>
              </a:rPr>
              <a:t> </a:t>
            </a:r>
            <a:r>
              <a:rPr sz="2800" b="1" spc="-5" dirty="0">
                <a:latin typeface="Calibri"/>
                <a:cs typeface="Calibri"/>
              </a:rPr>
              <a:t>2002</a:t>
            </a:r>
            <a:endParaRPr sz="2800">
              <a:latin typeface="Calibri"/>
              <a:cs typeface="Calibri"/>
            </a:endParaRPr>
          </a:p>
        </p:txBody>
      </p:sp>
      <p:sp>
        <p:nvSpPr>
          <p:cNvPr id="6" name="object 6"/>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4"/>
              </a:rPr>
              <a:t>www.knust.edu.gh</a:t>
            </a:r>
            <a:endParaRPr sz="1200">
              <a:latin typeface="Arial"/>
              <a:cs typeface="Arial"/>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5" name="object 5"/>
          <p:cNvSpPr txBox="1"/>
          <p:nvPr/>
        </p:nvSpPr>
        <p:spPr>
          <a:xfrm>
            <a:off x="744423" y="5442610"/>
            <a:ext cx="1541780" cy="330835"/>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alibri"/>
                <a:cs typeface="Calibri"/>
              </a:rPr>
              <a:t>February</a:t>
            </a:r>
            <a:r>
              <a:rPr sz="2000" b="1" spc="-70" dirty="0">
                <a:latin typeface="Calibri"/>
                <a:cs typeface="Calibri"/>
              </a:rPr>
              <a:t> </a:t>
            </a:r>
            <a:r>
              <a:rPr sz="2000" b="1" dirty="0">
                <a:latin typeface="Calibri"/>
                <a:cs typeface="Calibri"/>
              </a:rPr>
              <a:t>2002</a:t>
            </a:r>
            <a:endParaRPr sz="200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graphicFrame>
        <p:nvGraphicFramePr>
          <p:cNvPr id="5" name="object 5"/>
          <p:cNvGraphicFramePr>
            <a:graphicFrameLocks noGrp="1"/>
          </p:cNvGraphicFramePr>
          <p:nvPr/>
        </p:nvGraphicFramePr>
        <p:xfrm>
          <a:off x="298536" y="1214043"/>
          <a:ext cx="8354059" cy="3819525"/>
        </p:xfrm>
        <a:graphic>
          <a:graphicData uri="http://schemas.openxmlformats.org/drawingml/2006/table">
            <a:tbl>
              <a:tblPr firstRow="1" bandRow="1">
                <a:tableStyleId>{2D5ABB26-0587-4C30-8999-92F81FD0307C}</a:tableStyleId>
              </a:tblPr>
              <a:tblGrid>
                <a:gridCol w="1835785">
                  <a:extLst>
                    <a:ext uri="{9D8B030D-6E8A-4147-A177-3AD203B41FA5}">
                      <a16:colId xmlns:a16="http://schemas.microsoft.com/office/drawing/2014/main" val="20000"/>
                    </a:ext>
                  </a:extLst>
                </a:gridCol>
                <a:gridCol w="3034665">
                  <a:extLst>
                    <a:ext uri="{9D8B030D-6E8A-4147-A177-3AD203B41FA5}">
                      <a16:colId xmlns:a16="http://schemas.microsoft.com/office/drawing/2014/main" val="20001"/>
                    </a:ext>
                  </a:extLst>
                </a:gridCol>
                <a:gridCol w="3483609">
                  <a:extLst>
                    <a:ext uri="{9D8B030D-6E8A-4147-A177-3AD203B41FA5}">
                      <a16:colId xmlns:a16="http://schemas.microsoft.com/office/drawing/2014/main" val="20002"/>
                    </a:ext>
                  </a:extLst>
                </a:gridCol>
              </a:tblGrid>
              <a:tr h="481298">
                <a:tc>
                  <a:txBody>
                    <a:bodyPr/>
                    <a:lstStyle/>
                    <a:p>
                      <a:pPr marL="31750">
                        <a:lnSpc>
                          <a:spcPts val="1985"/>
                        </a:lnSpc>
                      </a:pPr>
                      <a:r>
                        <a:rPr sz="1800" b="1" spc="-160" dirty="0">
                          <a:latin typeface="Times New Roman"/>
                          <a:cs typeface="Times New Roman"/>
                        </a:rPr>
                        <a:t>Syndrome</a:t>
                      </a:r>
                      <a:endParaRPr sz="1800">
                        <a:latin typeface="Times New Roman"/>
                        <a:cs typeface="Times New Roman"/>
                      </a:endParaRPr>
                    </a:p>
                  </a:txBody>
                  <a:tcPr marL="0" marR="0" marT="0" marB="0"/>
                </a:tc>
                <a:tc>
                  <a:txBody>
                    <a:bodyPr/>
                    <a:lstStyle/>
                    <a:p>
                      <a:pPr marL="179070">
                        <a:lnSpc>
                          <a:spcPts val="1985"/>
                        </a:lnSpc>
                      </a:pPr>
                      <a:r>
                        <a:rPr sz="1800" b="1" spc="-170" dirty="0">
                          <a:latin typeface="Times New Roman"/>
                          <a:cs typeface="Times New Roman"/>
                        </a:rPr>
                        <a:t>Commonly </a:t>
                      </a:r>
                      <a:r>
                        <a:rPr sz="1800" b="1" spc="-130" dirty="0">
                          <a:latin typeface="Times New Roman"/>
                          <a:cs typeface="Times New Roman"/>
                        </a:rPr>
                        <a:t>Associated</a:t>
                      </a:r>
                      <a:r>
                        <a:rPr sz="1800" b="1" spc="-265" dirty="0">
                          <a:latin typeface="Times New Roman"/>
                          <a:cs typeface="Times New Roman"/>
                        </a:rPr>
                        <a:t> </a:t>
                      </a:r>
                      <a:r>
                        <a:rPr sz="1800" b="1" spc="-135" dirty="0">
                          <a:latin typeface="Times New Roman"/>
                          <a:cs typeface="Times New Roman"/>
                        </a:rPr>
                        <a:t>Viruses</a:t>
                      </a:r>
                      <a:endParaRPr sz="1800">
                        <a:latin typeface="Times New Roman"/>
                        <a:cs typeface="Times New Roman"/>
                      </a:endParaRPr>
                    </a:p>
                  </a:txBody>
                  <a:tcPr marL="0" marR="0" marT="0" marB="0"/>
                </a:tc>
                <a:tc>
                  <a:txBody>
                    <a:bodyPr/>
                    <a:lstStyle/>
                    <a:p>
                      <a:pPr marL="69215">
                        <a:lnSpc>
                          <a:spcPts val="1985"/>
                        </a:lnSpc>
                      </a:pPr>
                      <a:r>
                        <a:rPr sz="1800" b="1" spc="-140" dirty="0">
                          <a:latin typeface="Times New Roman"/>
                          <a:cs typeface="Times New Roman"/>
                        </a:rPr>
                        <a:t>Less </a:t>
                      </a:r>
                      <a:r>
                        <a:rPr sz="1800" b="1" spc="-175" dirty="0">
                          <a:latin typeface="Times New Roman"/>
                          <a:cs typeface="Times New Roman"/>
                        </a:rPr>
                        <a:t>Commonly </a:t>
                      </a:r>
                      <a:r>
                        <a:rPr sz="1800" b="1" spc="-130" dirty="0">
                          <a:latin typeface="Times New Roman"/>
                          <a:cs typeface="Times New Roman"/>
                        </a:rPr>
                        <a:t>Associated</a:t>
                      </a:r>
                      <a:r>
                        <a:rPr sz="1800" b="1" spc="-185" dirty="0">
                          <a:latin typeface="Times New Roman"/>
                          <a:cs typeface="Times New Roman"/>
                        </a:rPr>
                        <a:t> </a:t>
                      </a:r>
                      <a:r>
                        <a:rPr sz="1800" b="1" spc="-135" dirty="0">
                          <a:latin typeface="Times New Roman"/>
                          <a:cs typeface="Times New Roman"/>
                        </a:rPr>
                        <a:t>Viruses</a:t>
                      </a:r>
                      <a:endParaRPr sz="1800">
                        <a:latin typeface="Times New Roman"/>
                        <a:cs typeface="Times New Roman"/>
                      </a:endParaRPr>
                    </a:p>
                  </a:txBody>
                  <a:tcPr marL="0" marR="0" marT="0" marB="0"/>
                </a:tc>
                <a:extLst>
                  <a:ext uri="{0D108BD9-81ED-4DB2-BD59-A6C34878D82A}">
                    <a16:rowId xmlns:a16="http://schemas.microsoft.com/office/drawing/2014/main" val="10000"/>
                  </a:ext>
                </a:extLst>
              </a:tr>
              <a:tr h="488514">
                <a:tc>
                  <a:txBody>
                    <a:bodyPr/>
                    <a:lstStyle/>
                    <a:p>
                      <a:pPr marL="31750">
                        <a:lnSpc>
                          <a:spcPts val="2105"/>
                        </a:lnSpc>
                        <a:spcBef>
                          <a:spcPts val="1640"/>
                        </a:spcBef>
                      </a:pPr>
                      <a:r>
                        <a:rPr sz="1800" b="1" spc="-150" dirty="0">
                          <a:latin typeface="Times New Roman"/>
                          <a:cs typeface="Times New Roman"/>
                        </a:rPr>
                        <a:t>Corza</a:t>
                      </a:r>
                      <a:endParaRPr sz="1800">
                        <a:latin typeface="Times New Roman"/>
                        <a:cs typeface="Times New Roman"/>
                      </a:endParaRPr>
                    </a:p>
                  </a:txBody>
                  <a:tcPr marL="0" marR="0" marT="208280" marB="0"/>
                </a:tc>
                <a:tc>
                  <a:txBody>
                    <a:bodyPr/>
                    <a:lstStyle/>
                    <a:p>
                      <a:pPr marL="179070">
                        <a:lnSpc>
                          <a:spcPts val="2150"/>
                        </a:lnSpc>
                        <a:spcBef>
                          <a:spcPts val="1595"/>
                        </a:spcBef>
                      </a:pPr>
                      <a:r>
                        <a:rPr sz="1800" spc="-125" dirty="0">
                          <a:latin typeface="Times New Roman"/>
                          <a:cs typeface="Times New Roman"/>
                        </a:rPr>
                        <a:t>Rhinoviruses,</a:t>
                      </a:r>
                      <a:r>
                        <a:rPr sz="1800" spc="-85" dirty="0">
                          <a:latin typeface="Times New Roman"/>
                          <a:cs typeface="Times New Roman"/>
                        </a:rPr>
                        <a:t> </a:t>
                      </a:r>
                      <a:r>
                        <a:rPr sz="1800" spc="-130" dirty="0">
                          <a:latin typeface="Times New Roman"/>
                          <a:cs typeface="Times New Roman"/>
                        </a:rPr>
                        <a:t>Coronaviruses</a:t>
                      </a:r>
                      <a:endParaRPr sz="1800">
                        <a:latin typeface="Times New Roman"/>
                        <a:cs typeface="Times New Roman"/>
                      </a:endParaRPr>
                    </a:p>
                  </a:txBody>
                  <a:tcPr marL="0" marR="0" marT="202565" marB="0"/>
                </a:tc>
                <a:tc>
                  <a:txBody>
                    <a:bodyPr/>
                    <a:lstStyle/>
                    <a:p>
                      <a:pPr marL="69215">
                        <a:lnSpc>
                          <a:spcPts val="2150"/>
                        </a:lnSpc>
                        <a:spcBef>
                          <a:spcPts val="1595"/>
                        </a:spcBef>
                      </a:pPr>
                      <a:r>
                        <a:rPr sz="1800" spc="-120" dirty="0">
                          <a:latin typeface="Times New Roman"/>
                          <a:cs typeface="Times New Roman"/>
                        </a:rPr>
                        <a:t>Influenza </a:t>
                      </a:r>
                      <a:r>
                        <a:rPr sz="1800" spc="-135" dirty="0">
                          <a:latin typeface="Times New Roman"/>
                          <a:cs typeface="Times New Roman"/>
                        </a:rPr>
                        <a:t>and </a:t>
                      </a:r>
                      <a:r>
                        <a:rPr sz="1800" spc="-125" dirty="0">
                          <a:latin typeface="Times New Roman"/>
                          <a:cs typeface="Times New Roman"/>
                        </a:rPr>
                        <a:t>parainfluenza</a:t>
                      </a:r>
                      <a:r>
                        <a:rPr sz="1800" spc="50" dirty="0">
                          <a:latin typeface="Times New Roman"/>
                          <a:cs typeface="Times New Roman"/>
                        </a:rPr>
                        <a:t> </a:t>
                      </a:r>
                      <a:r>
                        <a:rPr sz="1800" spc="-114" dirty="0">
                          <a:latin typeface="Times New Roman"/>
                          <a:cs typeface="Times New Roman"/>
                        </a:rPr>
                        <a:t>viruses,</a:t>
                      </a:r>
                      <a:endParaRPr sz="1800">
                        <a:latin typeface="Times New Roman"/>
                        <a:cs typeface="Times New Roman"/>
                      </a:endParaRPr>
                    </a:p>
                  </a:txBody>
                  <a:tcPr marL="0" marR="0" marT="202565" marB="0"/>
                </a:tc>
                <a:extLst>
                  <a:ext uri="{0D108BD9-81ED-4DB2-BD59-A6C34878D82A}">
                    <a16:rowId xmlns:a16="http://schemas.microsoft.com/office/drawing/2014/main" val="10001"/>
                  </a:ext>
                </a:extLst>
              </a:tr>
              <a:tr h="353143">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marL="69215">
                        <a:lnSpc>
                          <a:spcPts val="1995"/>
                        </a:lnSpc>
                      </a:pPr>
                      <a:r>
                        <a:rPr sz="1800" spc="-120" dirty="0">
                          <a:latin typeface="Times New Roman"/>
                          <a:cs typeface="Times New Roman"/>
                        </a:rPr>
                        <a:t>enteroviruses,</a:t>
                      </a:r>
                      <a:r>
                        <a:rPr sz="1800" spc="-80" dirty="0">
                          <a:latin typeface="Times New Roman"/>
                          <a:cs typeface="Times New Roman"/>
                        </a:rPr>
                        <a:t> </a:t>
                      </a:r>
                      <a:r>
                        <a:rPr sz="1800" spc="-125" dirty="0">
                          <a:latin typeface="Times New Roman"/>
                          <a:cs typeface="Times New Roman"/>
                        </a:rPr>
                        <a:t>adenoviruses</a:t>
                      </a:r>
                      <a:endParaRPr sz="1800">
                        <a:latin typeface="Times New Roman"/>
                        <a:cs typeface="Times New Roman"/>
                      </a:endParaRPr>
                    </a:p>
                  </a:txBody>
                  <a:tcPr marL="0" marR="0" marT="0" marB="0"/>
                </a:tc>
                <a:extLst>
                  <a:ext uri="{0D108BD9-81ED-4DB2-BD59-A6C34878D82A}">
                    <a16:rowId xmlns:a16="http://schemas.microsoft.com/office/drawing/2014/main" val="10002"/>
                  </a:ext>
                </a:extLst>
              </a:tr>
              <a:tr h="583727">
                <a:tc>
                  <a:txBody>
                    <a:bodyPr/>
                    <a:lstStyle/>
                    <a:p>
                      <a:pPr marL="31750">
                        <a:lnSpc>
                          <a:spcPct val="100000"/>
                        </a:lnSpc>
                        <a:spcBef>
                          <a:spcPts val="615"/>
                        </a:spcBef>
                      </a:pPr>
                      <a:r>
                        <a:rPr sz="1800" b="1" spc="-135" dirty="0">
                          <a:latin typeface="Times New Roman"/>
                          <a:cs typeface="Times New Roman"/>
                        </a:rPr>
                        <a:t>Influenza</a:t>
                      </a:r>
                      <a:endParaRPr sz="1800">
                        <a:latin typeface="Times New Roman"/>
                        <a:cs typeface="Times New Roman"/>
                      </a:endParaRPr>
                    </a:p>
                  </a:txBody>
                  <a:tcPr marL="0" marR="0" marT="78105" marB="0"/>
                </a:tc>
                <a:tc>
                  <a:txBody>
                    <a:bodyPr/>
                    <a:lstStyle/>
                    <a:p>
                      <a:pPr marL="179070">
                        <a:lnSpc>
                          <a:spcPct val="100000"/>
                        </a:lnSpc>
                        <a:spcBef>
                          <a:spcPts val="570"/>
                        </a:spcBef>
                      </a:pPr>
                      <a:r>
                        <a:rPr sz="1800" spc="-120" dirty="0">
                          <a:latin typeface="Times New Roman"/>
                          <a:cs typeface="Times New Roman"/>
                        </a:rPr>
                        <a:t>Influenza</a:t>
                      </a:r>
                      <a:r>
                        <a:rPr sz="1800" spc="-70" dirty="0">
                          <a:latin typeface="Times New Roman"/>
                          <a:cs typeface="Times New Roman"/>
                        </a:rPr>
                        <a:t> </a:t>
                      </a:r>
                      <a:r>
                        <a:rPr sz="1800" spc="-120" dirty="0">
                          <a:latin typeface="Times New Roman"/>
                          <a:cs typeface="Times New Roman"/>
                        </a:rPr>
                        <a:t>viruses</a:t>
                      </a:r>
                      <a:endParaRPr sz="1800">
                        <a:latin typeface="Times New Roman"/>
                        <a:cs typeface="Times New Roman"/>
                      </a:endParaRPr>
                    </a:p>
                  </a:txBody>
                  <a:tcPr marL="0" marR="0" marT="72390" marB="0"/>
                </a:tc>
                <a:tc>
                  <a:txBody>
                    <a:bodyPr/>
                    <a:lstStyle/>
                    <a:p>
                      <a:pPr marL="69215">
                        <a:lnSpc>
                          <a:spcPct val="100000"/>
                        </a:lnSpc>
                        <a:spcBef>
                          <a:spcPts val="570"/>
                        </a:spcBef>
                      </a:pPr>
                      <a:r>
                        <a:rPr sz="1800" spc="-125" dirty="0">
                          <a:latin typeface="Times New Roman"/>
                          <a:cs typeface="Times New Roman"/>
                        </a:rPr>
                        <a:t>Parainfluenza </a:t>
                      </a:r>
                      <a:r>
                        <a:rPr sz="1800" spc="-114" dirty="0">
                          <a:latin typeface="Times New Roman"/>
                          <a:cs typeface="Times New Roman"/>
                        </a:rPr>
                        <a:t>viruses,</a:t>
                      </a:r>
                      <a:r>
                        <a:rPr sz="1800" spc="-5" dirty="0">
                          <a:latin typeface="Times New Roman"/>
                          <a:cs typeface="Times New Roman"/>
                        </a:rPr>
                        <a:t> </a:t>
                      </a:r>
                      <a:r>
                        <a:rPr sz="1800" spc="-130" dirty="0">
                          <a:latin typeface="Times New Roman"/>
                          <a:cs typeface="Times New Roman"/>
                        </a:rPr>
                        <a:t>adenoviruses</a:t>
                      </a:r>
                      <a:endParaRPr sz="1800">
                        <a:latin typeface="Times New Roman"/>
                        <a:cs typeface="Times New Roman"/>
                      </a:endParaRPr>
                    </a:p>
                  </a:txBody>
                  <a:tcPr marL="0" marR="0" marT="72390" marB="0"/>
                </a:tc>
                <a:extLst>
                  <a:ext uri="{0D108BD9-81ED-4DB2-BD59-A6C34878D82A}">
                    <a16:rowId xmlns:a16="http://schemas.microsoft.com/office/drawing/2014/main" val="10003"/>
                  </a:ext>
                </a:extLst>
              </a:tr>
              <a:tr h="713484">
                <a:tc>
                  <a:txBody>
                    <a:bodyPr/>
                    <a:lstStyle/>
                    <a:p>
                      <a:pPr marL="31750">
                        <a:lnSpc>
                          <a:spcPct val="100000"/>
                        </a:lnSpc>
                        <a:spcBef>
                          <a:spcPts val="1650"/>
                        </a:spcBef>
                      </a:pPr>
                      <a:r>
                        <a:rPr sz="1800" b="1" spc="-160" dirty="0">
                          <a:latin typeface="Times New Roman"/>
                          <a:cs typeface="Times New Roman"/>
                        </a:rPr>
                        <a:t>Croup</a:t>
                      </a:r>
                      <a:endParaRPr sz="1800">
                        <a:latin typeface="Times New Roman"/>
                        <a:cs typeface="Times New Roman"/>
                      </a:endParaRPr>
                    </a:p>
                  </a:txBody>
                  <a:tcPr marL="0" marR="0" marT="209550" marB="0"/>
                </a:tc>
                <a:tc>
                  <a:txBody>
                    <a:bodyPr/>
                    <a:lstStyle/>
                    <a:p>
                      <a:pPr marL="179070">
                        <a:lnSpc>
                          <a:spcPct val="100000"/>
                        </a:lnSpc>
                        <a:spcBef>
                          <a:spcPts val="1605"/>
                        </a:spcBef>
                      </a:pPr>
                      <a:r>
                        <a:rPr sz="1800" spc="-125" dirty="0">
                          <a:latin typeface="Times New Roman"/>
                          <a:cs typeface="Times New Roman"/>
                        </a:rPr>
                        <a:t>Parainfluenza</a:t>
                      </a:r>
                      <a:r>
                        <a:rPr sz="1800" spc="-70" dirty="0">
                          <a:latin typeface="Times New Roman"/>
                          <a:cs typeface="Times New Roman"/>
                        </a:rPr>
                        <a:t> </a:t>
                      </a:r>
                      <a:r>
                        <a:rPr sz="1800" spc="-120" dirty="0">
                          <a:latin typeface="Times New Roman"/>
                          <a:cs typeface="Times New Roman"/>
                        </a:rPr>
                        <a:t>viruses</a:t>
                      </a:r>
                      <a:endParaRPr sz="1800">
                        <a:latin typeface="Times New Roman"/>
                        <a:cs typeface="Times New Roman"/>
                      </a:endParaRPr>
                    </a:p>
                  </a:txBody>
                  <a:tcPr marL="0" marR="0" marT="203835" marB="0"/>
                </a:tc>
                <a:tc>
                  <a:txBody>
                    <a:bodyPr/>
                    <a:lstStyle/>
                    <a:p>
                      <a:pPr marL="69215">
                        <a:lnSpc>
                          <a:spcPct val="100000"/>
                        </a:lnSpc>
                        <a:spcBef>
                          <a:spcPts val="1605"/>
                        </a:spcBef>
                      </a:pPr>
                      <a:r>
                        <a:rPr sz="1800" spc="-120" dirty="0">
                          <a:latin typeface="Times New Roman"/>
                          <a:cs typeface="Times New Roman"/>
                        </a:rPr>
                        <a:t>Influenza </a:t>
                      </a:r>
                      <a:r>
                        <a:rPr sz="1800" spc="-110" dirty="0">
                          <a:latin typeface="Times New Roman"/>
                          <a:cs typeface="Times New Roman"/>
                        </a:rPr>
                        <a:t>virus, </a:t>
                      </a:r>
                      <a:r>
                        <a:rPr sz="1800" spc="-165" dirty="0">
                          <a:latin typeface="Times New Roman"/>
                          <a:cs typeface="Times New Roman"/>
                        </a:rPr>
                        <a:t>RSV,</a:t>
                      </a:r>
                      <a:r>
                        <a:rPr sz="1800" dirty="0">
                          <a:latin typeface="Times New Roman"/>
                          <a:cs typeface="Times New Roman"/>
                        </a:rPr>
                        <a:t> </a:t>
                      </a:r>
                      <a:r>
                        <a:rPr sz="1800" spc="-125" dirty="0">
                          <a:latin typeface="Times New Roman"/>
                          <a:cs typeface="Times New Roman"/>
                        </a:rPr>
                        <a:t>adenoviruses</a:t>
                      </a:r>
                      <a:endParaRPr sz="1800">
                        <a:latin typeface="Times New Roman"/>
                        <a:cs typeface="Times New Roman"/>
                      </a:endParaRPr>
                    </a:p>
                  </a:txBody>
                  <a:tcPr marL="0" marR="0" marT="203835" marB="0"/>
                </a:tc>
                <a:extLst>
                  <a:ext uri="{0D108BD9-81ED-4DB2-BD59-A6C34878D82A}">
                    <a16:rowId xmlns:a16="http://schemas.microsoft.com/office/drawing/2014/main" val="10004"/>
                  </a:ext>
                </a:extLst>
              </a:tr>
              <a:tr h="841867">
                <a:tc>
                  <a:txBody>
                    <a:bodyPr/>
                    <a:lstStyle/>
                    <a:p>
                      <a:pPr marL="31750">
                        <a:lnSpc>
                          <a:spcPct val="100000"/>
                        </a:lnSpc>
                        <a:spcBef>
                          <a:spcPts val="1639"/>
                        </a:spcBef>
                      </a:pPr>
                      <a:r>
                        <a:rPr sz="1800" b="1" spc="-125" dirty="0">
                          <a:latin typeface="Times New Roman"/>
                          <a:cs typeface="Times New Roman"/>
                        </a:rPr>
                        <a:t>Bronchiolitis</a:t>
                      </a:r>
                      <a:endParaRPr sz="1800">
                        <a:latin typeface="Times New Roman"/>
                        <a:cs typeface="Times New Roman"/>
                      </a:endParaRPr>
                    </a:p>
                  </a:txBody>
                  <a:tcPr marL="0" marR="0" marT="208279" marB="0"/>
                </a:tc>
                <a:tc>
                  <a:txBody>
                    <a:bodyPr/>
                    <a:lstStyle/>
                    <a:p>
                      <a:pPr marL="179070">
                        <a:lnSpc>
                          <a:spcPct val="100000"/>
                        </a:lnSpc>
                        <a:spcBef>
                          <a:spcPts val="1595"/>
                        </a:spcBef>
                      </a:pPr>
                      <a:r>
                        <a:rPr sz="1800" spc="-195" dirty="0">
                          <a:latin typeface="Times New Roman"/>
                          <a:cs typeface="Times New Roman"/>
                        </a:rPr>
                        <a:t>RSV</a:t>
                      </a:r>
                      <a:endParaRPr sz="1800">
                        <a:latin typeface="Times New Roman"/>
                        <a:cs typeface="Times New Roman"/>
                      </a:endParaRPr>
                    </a:p>
                  </a:txBody>
                  <a:tcPr marL="0" marR="0" marT="202565" marB="0"/>
                </a:tc>
                <a:tc>
                  <a:txBody>
                    <a:bodyPr/>
                    <a:lstStyle/>
                    <a:p>
                      <a:pPr marL="69215" marR="614045">
                        <a:lnSpc>
                          <a:spcPts val="2090"/>
                        </a:lnSpc>
                        <a:spcBef>
                          <a:spcPts val="1720"/>
                        </a:spcBef>
                      </a:pPr>
                      <a:r>
                        <a:rPr sz="1800" spc="-120" dirty="0">
                          <a:latin typeface="Times New Roman"/>
                          <a:cs typeface="Times New Roman"/>
                        </a:rPr>
                        <a:t>Influenza </a:t>
                      </a:r>
                      <a:r>
                        <a:rPr sz="1800" spc="-135" dirty="0">
                          <a:latin typeface="Times New Roman"/>
                          <a:cs typeface="Times New Roman"/>
                        </a:rPr>
                        <a:t>and </a:t>
                      </a:r>
                      <a:r>
                        <a:rPr sz="1800" spc="-125" dirty="0">
                          <a:latin typeface="Times New Roman"/>
                          <a:cs typeface="Times New Roman"/>
                        </a:rPr>
                        <a:t>parainfluenza </a:t>
                      </a:r>
                      <a:r>
                        <a:rPr sz="1800" spc="-114" dirty="0">
                          <a:latin typeface="Times New Roman"/>
                          <a:cs typeface="Times New Roman"/>
                        </a:rPr>
                        <a:t>viruses,  </a:t>
                      </a:r>
                      <a:r>
                        <a:rPr sz="1800" spc="-130" dirty="0">
                          <a:latin typeface="Times New Roman"/>
                          <a:cs typeface="Times New Roman"/>
                        </a:rPr>
                        <a:t>adenoviruses</a:t>
                      </a:r>
                      <a:endParaRPr sz="1800">
                        <a:latin typeface="Times New Roman"/>
                        <a:cs typeface="Times New Roman"/>
                      </a:endParaRPr>
                    </a:p>
                  </a:txBody>
                  <a:tcPr marL="0" marR="0" marT="218440" marB="0"/>
                </a:tc>
                <a:extLst>
                  <a:ext uri="{0D108BD9-81ED-4DB2-BD59-A6C34878D82A}">
                    <a16:rowId xmlns:a16="http://schemas.microsoft.com/office/drawing/2014/main" val="10005"/>
                  </a:ext>
                </a:extLst>
              </a:tr>
              <a:tr h="357406">
                <a:tc>
                  <a:txBody>
                    <a:bodyPr/>
                    <a:lstStyle/>
                    <a:p>
                      <a:pPr marL="31750">
                        <a:lnSpc>
                          <a:spcPts val="2095"/>
                        </a:lnSpc>
                        <a:spcBef>
                          <a:spcPts val="620"/>
                        </a:spcBef>
                      </a:pPr>
                      <a:r>
                        <a:rPr sz="1800" b="1" spc="-155" dirty="0">
                          <a:latin typeface="Times New Roman"/>
                          <a:cs typeface="Times New Roman"/>
                        </a:rPr>
                        <a:t>Bronchopneumonia</a:t>
                      </a:r>
                      <a:endParaRPr sz="1800">
                        <a:latin typeface="Times New Roman"/>
                        <a:cs typeface="Times New Roman"/>
                      </a:endParaRPr>
                    </a:p>
                  </a:txBody>
                  <a:tcPr marL="0" marR="0" marT="78740" marB="0"/>
                </a:tc>
                <a:tc>
                  <a:txBody>
                    <a:bodyPr/>
                    <a:lstStyle/>
                    <a:p>
                      <a:pPr marL="179070">
                        <a:lnSpc>
                          <a:spcPts val="2140"/>
                        </a:lnSpc>
                        <a:spcBef>
                          <a:spcPts val="575"/>
                        </a:spcBef>
                      </a:pPr>
                      <a:r>
                        <a:rPr sz="1800" spc="-120" dirty="0">
                          <a:latin typeface="Times New Roman"/>
                          <a:cs typeface="Times New Roman"/>
                        </a:rPr>
                        <a:t>Influenza </a:t>
                      </a:r>
                      <a:r>
                        <a:rPr sz="1800" spc="-110" dirty="0">
                          <a:latin typeface="Times New Roman"/>
                          <a:cs typeface="Times New Roman"/>
                        </a:rPr>
                        <a:t>virus, </a:t>
                      </a:r>
                      <a:r>
                        <a:rPr sz="1800" spc="-165" dirty="0">
                          <a:latin typeface="Times New Roman"/>
                          <a:cs typeface="Times New Roman"/>
                        </a:rPr>
                        <a:t>RSV,</a:t>
                      </a:r>
                      <a:r>
                        <a:rPr sz="1800" spc="-35" dirty="0">
                          <a:latin typeface="Times New Roman"/>
                          <a:cs typeface="Times New Roman"/>
                        </a:rPr>
                        <a:t> </a:t>
                      </a:r>
                      <a:r>
                        <a:rPr sz="1800" spc="-130" dirty="0">
                          <a:latin typeface="Times New Roman"/>
                          <a:cs typeface="Times New Roman"/>
                        </a:rPr>
                        <a:t>Adenoviruses</a:t>
                      </a:r>
                      <a:endParaRPr sz="1800">
                        <a:latin typeface="Times New Roman"/>
                        <a:cs typeface="Times New Roman"/>
                      </a:endParaRPr>
                    </a:p>
                  </a:txBody>
                  <a:tcPr marL="0" marR="0" marT="73025" marB="0"/>
                </a:tc>
                <a:tc>
                  <a:txBody>
                    <a:bodyPr/>
                    <a:lstStyle/>
                    <a:p>
                      <a:pPr marL="69215">
                        <a:lnSpc>
                          <a:spcPts val="2140"/>
                        </a:lnSpc>
                        <a:spcBef>
                          <a:spcPts val="575"/>
                        </a:spcBef>
                      </a:pPr>
                      <a:r>
                        <a:rPr sz="1800" spc="-125" dirty="0">
                          <a:latin typeface="Times New Roman"/>
                          <a:cs typeface="Times New Roman"/>
                        </a:rPr>
                        <a:t>Parainfluenza </a:t>
                      </a:r>
                      <a:r>
                        <a:rPr sz="1800" spc="-114" dirty="0">
                          <a:latin typeface="Times New Roman"/>
                          <a:cs typeface="Times New Roman"/>
                        </a:rPr>
                        <a:t>viruses, </a:t>
                      </a:r>
                      <a:r>
                        <a:rPr sz="1800" spc="-125" dirty="0">
                          <a:latin typeface="Times New Roman"/>
                          <a:cs typeface="Times New Roman"/>
                        </a:rPr>
                        <a:t>measles, </a:t>
                      </a:r>
                      <a:r>
                        <a:rPr sz="1800" spc="-170" dirty="0">
                          <a:latin typeface="Times New Roman"/>
                          <a:cs typeface="Times New Roman"/>
                        </a:rPr>
                        <a:t>VZV,</a:t>
                      </a:r>
                      <a:r>
                        <a:rPr sz="1800" spc="85" dirty="0">
                          <a:latin typeface="Times New Roman"/>
                          <a:cs typeface="Times New Roman"/>
                        </a:rPr>
                        <a:t> </a:t>
                      </a:r>
                      <a:r>
                        <a:rPr sz="1800" spc="-225" dirty="0">
                          <a:latin typeface="Times New Roman"/>
                          <a:cs typeface="Times New Roman"/>
                        </a:rPr>
                        <a:t>CMV</a:t>
                      </a:r>
                      <a:endParaRPr sz="1800">
                        <a:latin typeface="Times New Roman"/>
                        <a:cs typeface="Times New Roman"/>
                      </a:endParaRPr>
                    </a:p>
                  </a:txBody>
                  <a:tcPr marL="0" marR="0" marT="73025" marB="0"/>
                </a:tc>
                <a:extLst>
                  <a:ext uri="{0D108BD9-81ED-4DB2-BD59-A6C34878D82A}">
                    <a16:rowId xmlns:a16="http://schemas.microsoft.com/office/drawing/2014/main" val="10006"/>
                  </a:ext>
                </a:extLst>
              </a:tr>
            </a:tbl>
          </a:graphicData>
        </a:graphic>
      </p:graphicFrame>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a:spLocks noGrp="1"/>
          </p:cNvSpPr>
          <p:nvPr>
            <p:ph type="title"/>
          </p:nvPr>
        </p:nvSpPr>
        <p:spPr>
          <a:xfrm>
            <a:off x="1247038" y="255270"/>
            <a:ext cx="6645909" cy="574040"/>
          </a:xfrm>
          <a:prstGeom prst="rect">
            <a:avLst/>
          </a:prstGeom>
        </p:spPr>
        <p:txBody>
          <a:bodyPr vert="horz" wrap="square" lIns="0" tIns="12700" rIns="0" bIns="0" rtlCol="0">
            <a:spAutoFit/>
          </a:bodyPr>
          <a:lstStyle/>
          <a:p>
            <a:pPr marL="12700">
              <a:lnSpc>
                <a:spcPct val="100000"/>
              </a:lnSpc>
              <a:spcBef>
                <a:spcPts val="100"/>
              </a:spcBef>
            </a:pPr>
            <a:r>
              <a:rPr spc="-5" dirty="0"/>
              <a:t>Major VIRAL </a:t>
            </a:r>
            <a:r>
              <a:rPr spc="-20" dirty="0"/>
              <a:t>Respiratory</a:t>
            </a:r>
            <a:r>
              <a:rPr spc="-50" dirty="0"/>
              <a:t> </a:t>
            </a:r>
            <a:r>
              <a:rPr spc="-15" dirty="0"/>
              <a:t>Infections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78891" y="2851404"/>
            <a:ext cx="1754124" cy="227990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7351776" y="918972"/>
            <a:ext cx="1702307" cy="1967483"/>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575259" y="251205"/>
            <a:ext cx="5299075" cy="878840"/>
          </a:xfrm>
          <a:prstGeom prst="rect">
            <a:avLst/>
          </a:prstGeom>
        </p:spPr>
        <p:txBody>
          <a:bodyPr vert="horz" wrap="square" lIns="0" tIns="12065" rIns="0" bIns="0" rtlCol="0">
            <a:spAutoFit/>
          </a:bodyPr>
          <a:lstStyle/>
          <a:p>
            <a:pPr marL="12700" marR="5080">
              <a:lnSpc>
                <a:spcPct val="100000"/>
              </a:lnSpc>
              <a:spcBef>
                <a:spcPts val="95"/>
              </a:spcBef>
            </a:pPr>
            <a:r>
              <a:rPr sz="2800" spc="-20" dirty="0">
                <a:solidFill>
                  <a:srgbClr val="1F487C"/>
                </a:solidFill>
              </a:rPr>
              <a:t>Severe </a:t>
            </a:r>
            <a:r>
              <a:rPr sz="2800" spc="-10" dirty="0">
                <a:solidFill>
                  <a:srgbClr val="1F487C"/>
                </a:solidFill>
              </a:rPr>
              <a:t>Acute </a:t>
            </a:r>
            <a:r>
              <a:rPr sz="2800" spc="-20" dirty="0">
                <a:solidFill>
                  <a:srgbClr val="1F487C"/>
                </a:solidFill>
              </a:rPr>
              <a:t>Respiratory </a:t>
            </a:r>
            <a:r>
              <a:rPr sz="2800" spc="-15" dirty="0">
                <a:solidFill>
                  <a:srgbClr val="1F487C"/>
                </a:solidFill>
              </a:rPr>
              <a:t>Syndrome  Coronavirus </a:t>
            </a:r>
            <a:r>
              <a:rPr sz="2800" spc="-5" dirty="0">
                <a:solidFill>
                  <a:srgbClr val="1F487C"/>
                </a:solidFill>
              </a:rPr>
              <a:t>–</a:t>
            </a:r>
            <a:r>
              <a:rPr sz="2800" spc="45" dirty="0">
                <a:solidFill>
                  <a:srgbClr val="1F487C"/>
                </a:solidFill>
              </a:rPr>
              <a:t> </a:t>
            </a:r>
            <a:r>
              <a:rPr sz="2800" spc="-15" dirty="0">
                <a:solidFill>
                  <a:srgbClr val="1F487C"/>
                </a:solidFill>
              </a:rPr>
              <a:t>SARS-CoV</a:t>
            </a:r>
            <a:endParaRPr sz="2800"/>
          </a:p>
        </p:txBody>
      </p:sp>
      <p:sp>
        <p:nvSpPr>
          <p:cNvPr id="8" name="object 8"/>
          <p:cNvSpPr/>
          <p:nvPr/>
        </p:nvSpPr>
        <p:spPr>
          <a:xfrm>
            <a:off x="2065527" y="1828800"/>
            <a:ext cx="5219700" cy="3314700"/>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8"/>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34561" y="282066"/>
            <a:ext cx="1675764" cy="513715"/>
          </a:xfrm>
          <a:prstGeom prst="rect">
            <a:avLst/>
          </a:prstGeom>
        </p:spPr>
        <p:txBody>
          <a:bodyPr vert="horz" wrap="square" lIns="0" tIns="12700" rIns="0" bIns="0" rtlCol="0">
            <a:spAutoFit/>
          </a:bodyPr>
          <a:lstStyle/>
          <a:p>
            <a:pPr marL="12700">
              <a:lnSpc>
                <a:spcPct val="100000"/>
              </a:lnSpc>
              <a:spcBef>
                <a:spcPts val="100"/>
              </a:spcBef>
            </a:pPr>
            <a:r>
              <a:rPr sz="3200" spc="-15" dirty="0">
                <a:solidFill>
                  <a:srgbClr val="1F487C"/>
                </a:solidFill>
              </a:rPr>
              <a:t>SARS-CoV</a:t>
            </a:r>
            <a:endParaRPr sz="3200"/>
          </a:p>
        </p:txBody>
      </p:sp>
      <p:sp>
        <p:nvSpPr>
          <p:cNvPr id="6" name="object 6"/>
          <p:cNvSpPr/>
          <p:nvPr/>
        </p:nvSpPr>
        <p:spPr>
          <a:xfrm>
            <a:off x="97535" y="1066800"/>
            <a:ext cx="5241036" cy="311746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114288" y="1066800"/>
            <a:ext cx="2061971" cy="2971800"/>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344525" y="4380579"/>
            <a:ext cx="8455025" cy="1299210"/>
          </a:xfrm>
          <a:prstGeom prst="rect">
            <a:avLst/>
          </a:prstGeom>
        </p:spPr>
        <p:txBody>
          <a:bodyPr vert="horz" wrap="square" lIns="0" tIns="187325" rIns="0" bIns="0" rtlCol="0">
            <a:spAutoFit/>
          </a:bodyPr>
          <a:lstStyle/>
          <a:p>
            <a:pPr marL="12700">
              <a:lnSpc>
                <a:spcPct val="100000"/>
              </a:lnSpc>
              <a:spcBef>
                <a:spcPts val="1475"/>
              </a:spcBef>
            </a:pPr>
            <a:r>
              <a:rPr sz="2600" b="1" dirty="0">
                <a:latin typeface="Calibri"/>
                <a:cs typeface="Calibri"/>
              </a:rPr>
              <a:t>Airline </a:t>
            </a:r>
            <a:r>
              <a:rPr sz="2600" b="1" spc="-10" dirty="0">
                <a:latin typeface="Calibri"/>
                <a:cs typeface="Calibri"/>
              </a:rPr>
              <a:t>passengers </a:t>
            </a:r>
            <a:r>
              <a:rPr sz="2600" b="1" spc="-5" dirty="0">
                <a:latin typeface="Calibri"/>
                <a:cs typeface="Calibri"/>
              </a:rPr>
              <a:t>spread </a:t>
            </a:r>
            <a:r>
              <a:rPr sz="2600" b="1" spc="-15" dirty="0">
                <a:latin typeface="Calibri"/>
                <a:cs typeface="Calibri"/>
              </a:rPr>
              <a:t>mystery </a:t>
            </a:r>
            <a:r>
              <a:rPr sz="2600" b="1" spc="-5" dirty="0">
                <a:latin typeface="Calibri"/>
                <a:cs typeface="Calibri"/>
              </a:rPr>
              <a:t>killer bug </a:t>
            </a:r>
            <a:r>
              <a:rPr sz="2600" b="1" dirty="0">
                <a:latin typeface="Calibri"/>
                <a:cs typeface="Calibri"/>
              </a:rPr>
              <a:t>– </a:t>
            </a:r>
            <a:r>
              <a:rPr sz="2600" b="1" spc="-5" dirty="0">
                <a:latin typeface="Calibri"/>
                <a:cs typeface="Calibri"/>
              </a:rPr>
              <a:t>Times</a:t>
            </a:r>
            <a:r>
              <a:rPr sz="2600" b="1" spc="20" dirty="0">
                <a:latin typeface="Calibri"/>
                <a:cs typeface="Calibri"/>
              </a:rPr>
              <a:t> </a:t>
            </a:r>
            <a:r>
              <a:rPr sz="2600" b="1" dirty="0">
                <a:latin typeface="Calibri"/>
                <a:cs typeface="Calibri"/>
              </a:rPr>
              <a:t>17-03-03</a:t>
            </a:r>
            <a:endParaRPr sz="2600">
              <a:latin typeface="Calibri"/>
              <a:cs typeface="Calibri"/>
            </a:endParaRPr>
          </a:p>
          <a:p>
            <a:pPr marL="386080" algn="ctr">
              <a:lnSpc>
                <a:spcPct val="100000"/>
              </a:lnSpc>
              <a:spcBef>
                <a:spcPts val="1689"/>
              </a:spcBef>
            </a:pPr>
            <a:r>
              <a:rPr sz="3200" spc="-5" dirty="0">
                <a:latin typeface="Calibri"/>
                <a:cs typeface="Calibri"/>
              </a:rPr>
              <a:t>Chinese </a:t>
            </a:r>
            <a:r>
              <a:rPr sz="3200" spc="-15" dirty="0">
                <a:latin typeface="Calibri"/>
                <a:cs typeface="Calibri"/>
              </a:rPr>
              <a:t>told </a:t>
            </a:r>
            <a:r>
              <a:rPr sz="3200" spc="-5" dirty="0">
                <a:latin typeface="Calibri"/>
                <a:cs typeface="Calibri"/>
              </a:rPr>
              <a:t>not </a:t>
            </a:r>
            <a:r>
              <a:rPr sz="3200" spc="-20" dirty="0">
                <a:latin typeface="Calibri"/>
                <a:cs typeface="Calibri"/>
              </a:rPr>
              <a:t>to</a:t>
            </a:r>
            <a:r>
              <a:rPr sz="3200" spc="30" dirty="0">
                <a:latin typeface="Calibri"/>
                <a:cs typeface="Calibri"/>
              </a:rPr>
              <a:t> </a:t>
            </a:r>
            <a:r>
              <a:rPr sz="3200" spc="-5" dirty="0">
                <a:latin typeface="Calibri"/>
                <a:cs typeface="Calibri"/>
              </a:rPr>
              <a:t>spit!</a:t>
            </a:r>
            <a:endParaRPr sz="3200">
              <a:latin typeface="Calibri"/>
              <a:cs typeface="Calibri"/>
            </a:endParaRP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8327" y="364236"/>
            <a:ext cx="2942844" cy="39867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84676" y="364236"/>
            <a:ext cx="4379976" cy="191566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64591" y="2524760"/>
            <a:ext cx="7849234" cy="3296920"/>
          </a:xfrm>
          <a:prstGeom prst="rect">
            <a:avLst/>
          </a:prstGeom>
        </p:spPr>
        <p:txBody>
          <a:bodyPr vert="horz" wrap="square" lIns="0" tIns="13335" rIns="0" bIns="0" rtlCol="0">
            <a:spAutoFit/>
          </a:bodyPr>
          <a:lstStyle/>
          <a:p>
            <a:pPr marL="4758690" marR="5080" indent="-2540" algn="ctr">
              <a:lnSpc>
                <a:spcPct val="100000"/>
              </a:lnSpc>
              <a:spcBef>
                <a:spcPts val="105"/>
              </a:spcBef>
            </a:pPr>
            <a:r>
              <a:rPr sz="2000" b="1" dirty="0">
                <a:latin typeface="Calibri"/>
                <a:cs typeface="Calibri"/>
              </a:rPr>
              <a:t>Although </a:t>
            </a:r>
            <a:r>
              <a:rPr sz="2000" b="1" spc="-15" dirty="0">
                <a:latin typeface="Calibri"/>
                <a:cs typeface="Calibri"/>
              </a:rPr>
              <a:t>transferred </a:t>
            </a:r>
            <a:r>
              <a:rPr sz="2000" b="1" spc="-10" dirty="0">
                <a:latin typeface="Calibri"/>
                <a:cs typeface="Calibri"/>
              </a:rPr>
              <a:t>from  </a:t>
            </a:r>
            <a:r>
              <a:rPr sz="2000" b="1" dirty="0">
                <a:latin typeface="Calibri"/>
                <a:cs typeface="Calibri"/>
              </a:rPr>
              <a:t>human </a:t>
            </a:r>
            <a:r>
              <a:rPr sz="2000" b="1" spc="-15" dirty="0">
                <a:latin typeface="Calibri"/>
                <a:cs typeface="Calibri"/>
              </a:rPr>
              <a:t>to </a:t>
            </a:r>
            <a:r>
              <a:rPr sz="2000" b="1" dirty="0">
                <a:latin typeface="Calibri"/>
                <a:cs typeface="Calibri"/>
              </a:rPr>
              <a:t>human in</a:t>
            </a:r>
            <a:r>
              <a:rPr sz="2000" b="1" spc="-95" dirty="0">
                <a:latin typeface="Calibri"/>
                <a:cs typeface="Calibri"/>
              </a:rPr>
              <a:t> </a:t>
            </a:r>
            <a:r>
              <a:rPr sz="2000" b="1" spc="-5" dirty="0">
                <a:latin typeface="Calibri"/>
                <a:cs typeface="Calibri"/>
              </a:rPr>
              <a:t>aerosols,  </a:t>
            </a:r>
            <a:r>
              <a:rPr sz="2000" b="1" dirty="0">
                <a:latin typeface="Calibri"/>
                <a:cs typeface="Calibri"/>
              </a:rPr>
              <a:t>the </a:t>
            </a:r>
            <a:r>
              <a:rPr sz="2000" b="1" spc="-10" dirty="0">
                <a:latin typeface="Calibri"/>
                <a:cs typeface="Calibri"/>
              </a:rPr>
              <a:t>reservoir </a:t>
            </a:r>
            <a:r>
              <a:rPr sz="2000" b="1" spc="-15" dirty="0">
                <a:latin typeface="Calibri"/>
                <a:cs typeface="Calibri"/>
              </a:rPr>
              <a:t>for SARS </a:t>
            </a:r>
            <a:r>
              <a:rPr sz="2000" b="1" dirty="0">
                <a:latin typeface="Calibri"/>
                <a:cs typeface="Calibri"/>
              </a:rPr>
              <a:t>is a  </a:t>
            </a:r>
            <a:r>
              <a:rPr sz="2000" b="1" spc="-5" dirty="0">
                <a:latin typeface="Calibri"/>
                <a:cs typeface="Calibri"/>
              </a:rPr>
              <a:t>zoonosis </a:t>
            </a:r>
            <a:r>
              <a:rPr sz="2000" b="1" dirty="0">
                <a:latin typeface="Calibri"/>
                <a:cs typeface="Calibri"/>
              </a:rPr>
              <a:t>– probably  </a:t>
            </a:r>
            <a:r>
              <a:rPr sz="2000" b="1" spc="-5" dirty="0">
                <a:latin typeface="Calibri"/>
                <a:cs typeface="Calibri"/>
              </a:rPr>
              <a:t>horseshoe </a:t>
            </a:r>
            <a:r>
              <a:rPr sz="2000" b="1" spc="-10" dirty="0">
                <a:latin typeface="Calibri"/>
                <a:cs typeface="Calibri"/>
              </a:rPr>
              <a:t>bats that  </a:t>
            </a:r>
            <a:r>
              <a:rPr sz="2000" b="1" spc="-15" dirty="0">
                <a:latin typeface="Calibri"/>
                <a:cs typeface="Calibri"/>
              </a:rPr>
              <a:t>transferred </a:t>
            </a:r>
            <a:r>
              <a:rPr sz="2000" b="1" dirty="0">
                <a:latin typeface="Calibri"/>
                <a:cs typeface="Calibri"/>
              </a:rPr>
              <a:t>it </a:t>
            </a:r>
            <a:r>
              <a:rPr sz="2000" b="1" spc="-15" dirty="0">
                <a:latin typeface="Calibri"/>
                <a:cs typeface="Calibri"/>
              </a:rPr>
              <a:t>to </a:t>
            </a:r>
            <a:r>
              <a:rPr sz="2000" b="1" spc="-10" dirty="0">
                <a:latin typeface="Calibri"/>
                <a:cs typeface="Calibri"/>
              </a:rPr>
              <a:t>civet  </a:t>
            </a:r>
            <a:r>
              <a:rPr sz="2000" b="1" spc="-5" dirty="0">
                <a:latin typeface="Calibri"/>
                <a:cs typeface="Calibri"/>
              </a:rPr>
              <a:t>cats/palm</a:t>
            </a:r>
            <a:r>
              <a:rPr sz="2000" b="1" spc="-25" dirty="0">
                <a:latin typeface="Calibri"/>
                <a:cs typeface="Calibri"/>
              </a:rPr>
              <a:t> </a:t>
            </a:r>
            <a:r>
              <a:rPr sz="2000" b="1" spc="-10" dirty="0">
                <a:latin typeface="Calibri"/>
                <a:cs typeface="Calibri"/>
              </a:rPr>
              <a:t>civet</a:t>
            </a:r>
            <a:endParaRPr sz="2000">
              <a:latin typeface="Calibri"/>
              <a:cs typeface="Calibri"/>
            </a:endParaRPr>
          </a:p>
          <a:p>
            <a:pPr>
              <a:lnSpc>
                <a:spcPct val="100000"/>
              </a:lnSpc>
              <a:spcBef>
                <a:spcPts val="15"/>
              </a:spcBef>
            </a:pPr>
            <a:endParaRPr sz="2600">
              <a:latin typeface="Calibri"/>
              <a:cs typeface="Calibri"/>
            </a:endParaRPr>
          </a:p>
          <a:p>
            <a:pPr marL="3281679" marR="118745" indent="-3269615">
              <a:lnSpc>
                <a:spcPct val="100000"/>
              </a:lnSpc>
            </a:pPr>
            <a:r>
              <a:rPr sz="2400" b="1" spc="-15" dirty="0">
                <a:latin typeface="Calibri"/>
                <a:cs typeface="Calibri"/>
              </a:rPr>
              <a:t>Viral respiratory </a:t>
            </a:r>
            <a:r>
              <a:rPr sz="2400" b="1" spc="-5" dirty="0">
                <a:latin typeface="Calibri"/>
                <a:cs typeface="Calibri"/>
              </a:rPr>
              <a:t>disease </a:t>
            </a:r>
            <a:r>
              <a:rPr sz="2400" b="1" dirty="0">
                <a:latin typeface="Calibri"/>
                <a:cs typeface="Calibri"/>
              </a:rPr>
              <a:t>– </a:t>
            </a:r>
            <a:r>
              <a:rPr sz="2400" b="1" spc="-10" dirty="0">
                <a:latin typeface="Calibri"/>
                <a:cs typeface="Calibri"/>
              </a:rPr>
              <a:t>Influenza, </a:t>
            </a:r>
            <a:r>
              <a:rPr sz="2400" b="1" spc="-15" dirty="0">
                <a:latin typeface="Calibri"/>
                <a:cs typeface="Calibri"/>
              </a:rPr>
              <a:t>SARS </a:t>
            </a:r>
            <a:r>
              <a:rPr sz="2400" b="1" dirty="0">
                <a:latin typeface="Calibri"/>
                <a:cs typeface="Calibri"/>
              </a:rPr>
              <a:t>and </a:t>
            </a:r>
            <a:r>
              <a:rPr sz="2400" b="1" spc="-5" dirty="0">
                <a:latin typeface="Calibri"/>
                <a:cs typeface="Calibri"/>
              </a:rPr>
              <a:t>MERS-CoV </a:t>
            </a:r>
            <a:r>
              <a:rPr sz="2400" b="1" spc="-10" dirty="0">
                <a:latin typeface="Calibri"/>
                <a:cs typeface="Calibri"/>
              </a:rPr>
              <a:t>are  </a:t>
            </a:r>
            <a:r>
              <a:rPr sz="2400" b="1" spc="-5" dirty="0">
                <a:latin typeface="Calibri"/>
                <a:cs typeface="Calibri"/>
              </a:rPr>
              <a:t>zoonoses</a:t>
            </a:r>
            <a:endParaRPr sz="2400">
              <a:latin typeface="Calibri"/>
              <a:cs typeface="Calibri"/>
            </a:endParaRPr>
          </a:p>
        </p:txBody>
      </p:sp>
      <p:sp>
        <p:nvSpPr>
          <p:cNvPr id="5" name="object 5"/>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4"/>
              </a:rPr>
              <a:t>www.knust.edu.gh</a:t>
            </a:r>
            <a:endParaRPr sz="1200">
              <a:latin typeface="Arial"/>
              <a:cs typeface="Arial"/>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304800"/>
            <a:ext cx="3048000" cy="174802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033771" y="304800"/>
            <a:ext cx="2755392" cy="219303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836" y="2286000"/>
            <a:ext cx="2302764" cy="345490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822191" y="2816351"/>
            <a:ext cx="5105400" cy="1776984"/>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357117" y="4757420"/>
            <a:ext cx="5186680" cy="1122680"/>
          </a:xfrm>
          <a:prstGeom prst="rect">
            <a:avLst/>
          </a:prstGeom>
        </p:spPr>
        <p:txBody>
          <a:bodyPr vert="horz" wrap="square" lIns="0" tIns="12700" rIns="0" bIns="0" rtlCol="0">
            <a:spAutoFit/>
          </a:bodyPr>
          <a:lstStyle/>
          <a:p>
            <a:pPr marL="12700" marR="5080" indent="1905" algn="ctr">
              <a:lnSpc>
                <a:spcPct val="100000"/>
              </a:lnSpc>
              <a:spcBef>
                <a:spcPts val="100"/>
              </a:spcBef>
            </a:pPr>
            <a:r>
              <a:rPr sz="2400" b="1" spc="-5" dirty="0">
                <a:latin typeface="Times New Roman"/>
                <a:cs typeface="Times New Roman"/>
              </a:rPr>
              <a:t>Latest view is </a:t>
            </a:r>
            <a:r>
              <a:rPr sz="2400" b="1" dirty="0">
                <a:latin typeface="Times New Roman"/>
                <a:cs typeface="Times New Roman"/>
              </a:rPr>
              <a:t>that </a:t>
            </a:r>
            <a:r>
              <a:rPr sz="2400" b="1" spc="-5" dirty="0">
                <a:latin typeface="Times New Roman"/>
                <a:cs typeface="Times New Roman"/>
              </a:rPr>
              <a:t>horseshoe bats </a:t>
            </a:r>
            <a:r>
              <a:rPr sz="2400" b="1" spc="-20" dirty="0">
                <a:latin typeface="Times New Roman"/>
                <a:cs typeface="Times New Roman"/>
              </a:rPr>
              <a:t>are  </a:t>
            </a:r>
            <a:r>
              <a:rPr sz="2400" b="1" spc="-5" dirty="0">
                <a:latin typeface="Times New Roman"/>
                <a:cs typeface="Times New Roman"/>
              </a:rPr>
              <a:t>the zoonotic </a:t>
            </a:r>
            <a:r>
              <a:rPr sz="2400" b="1" spc="-25" dirty="0">
                <a:latin typeface="Times New Roman"/>
                <a:cs typeface="Times New Roman"/>
              </a:rPr>
              <a:t>reservoir. </a:t>
            </a:r>
            <a:r>
              <a:rPr sz="2400" b="1" spc="-5" dirty="0">
                <a:latin typeface="Times New Roman"/>
                <a:cs typeface="Times New Roman"/>
              </a:rPr>
              <a:t>Passed </a:t>
            </a:r>
            <a:r>
              <a:rPr sz="2400" b="1" dirty="0">
                <a:latin typeface="Times New Roman"/>
                <a:cs typeface="Times New Roman"/>
              </a:rPr>
              <a:t>onto</a:t>
            </a:r>
            <a:r>
              <a:rPr sz="2400" b="1" spc="-35" dirty="0">
                <a:latin typeface="Times New Roman"/>
                <a:cs typeface="Times New Roman"/>
              </a:rPr>
              <a:t> </a:t>
            </a:r>
            <a:r>
              <a:rPr sz="2400" b="1" dirty="0">
                <a:latin typeface="Times New Roman"/>
                <a:cs typeface="Times New Roman"/>
              </a:rPr>
              <a:t>civet  cats </a:t>
            </a:r>
            <a:r>
              <a:rPr sz="2400" b="1" spc="-5" dirty="0">
                <a:latin typeface="Times New Roman"/>
                <a:cs typeface="Times New Roman"/>
              </a:rPr>
              <a:t>and </a:t>
            </a:r>
            <a:r>
              <a:rPr sz="2400" b="1" dirty="0">
                <a:latin typeface="Times New Roman"/>
                <a:cs typeface="Times New Roman"/>
              </a:rPr>
              <a:t>then to </a:t>
            </a:r>
            <a:r>
              <a:rPr sz="2400" b="1" spc="-5" dirty="0">
                <a:latin typeface="Times New Roman"/>
                <a:cs typeface="Times New Roman"/>
              </a:rPr>
              <a:t>humans in</a:t>
            </a:r>
            <a:r>
              <a:rPr sz="2400" b="1" spc="10" dirty="0">
                <a:latin typeface="Times New Roman"/>
                <a:cs typeface="Times New Roman"/>
              </a:rPr>
              <a:t> </a:t>
            </a:r>
            <a:r>
              <a:rPr sz="2400" b="1" spc="-5" dirty="0">
                <a:latin typeface="Times New Roman"/>
                <a:cs typeface="Times New Roman"/>
              </a:rPr>
              <a:t>China</a:t>
            </a:r>
            <a:endParaRPr sz="2400">
              <a:latin typeface="Times New Roman"/>
              <a:cs typeface="Times New Roman"/>
            </a:endParaRP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1071" y="182368"/>
            <a:ext cx="6974951" cy="216511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43406" y="2417826"/>
            <a:ext cx="7635875" cy="1525905"/>
          </a:xfrm>
          <a:prstGeom prst="rect">
            <a:avLst/>
          </a:prstGeom>
        </p:spPr>
        <p:txBody>
          <a:bodyPr vert="horz" wrap="square" lIns="0" tIns="11430" rIns="0" bIns="0" rtlCol="0">
            <a:spAutoFit/>
          </a:bodyPr>
          <a:lstStyle/>
          <a:p>
            <a:pPr marL="12700" marR="5080" indent="-1905" algn="ctr">
              <a:lnSpc>
                <a:spcPct val="102600"/>
              </a:lnSpc>
              <a:spcBef>
                <a:spcPts val="90"/>
              </a:spcBef>
            </a:pPr>
            <a:r>
              <a:rPr sz="1300" spc="-40" dirty="0">
                <a:latin typeface="Garamond"/>
                <a:cs typeface="Garamond"/>
              </a:rPr>
              <a:t>We </a:t>
            </a:r>
            <a:r>
              <a:rPr sz="1300" spc="5" dirty="0">
                <a:latin typeface="Garamond"/>
                <a:cs typeface="Garamond"/>
              </a:rPr>
              <a:t>tested </a:t>
            </a:r>
            <a:r>
              <a:rPr sz="1300" spc="15" dirty="0">
                <a:latin typeface="Garamond"/>
                <a:cs typeface="Garamond"/>
              </a:rPr>
              <a:t>12 </a:t>
            </a:r>
            <a:r>
              <a:rPr sz="1300" spc="10" dirty="0">
                <a:latin typeface="Garamond"/>
                <a:cs typeface="Garamond"/>
              </a:rPr>
              <a:t>bat species in Ghana for </a:t>
            </a:r>
            <a:r>
              <a:rPr sz="1300" spc="15" dirty="0">
                <a:latin typeface="Garamond"/>
                <a:cs typeface="Garamond"/>
              </a:rPr>
              <a:t>coronavirus </a:t>
            </a:r>
            <a:r>
              <a:rPr sz="1300" spc="10" dirty="0">
                <a:latin typeface="Garamond"/>
                <a:cs typeface="Garamond"/>
              </a:rPr>
              <a:t>(CoV) </a:t>
            </a:r>
            <a:r>
              <a:rPr sz="1300" spc="15" dirty="0">
                <a:latin typeface="Garamond"/>
                <a:cs typeface="Garamond"/>
              </a:rPr>
              <a:t>RNA. </a:t>
            </a:r>
            <a:r>
              <a:rPr sz="1300" spc="20" dirty="0">
                <a:latin typeface="Garamond"/>
                <a:cs typeface="Garamond"/>
              </a:rPr>
              <a:t>The </a:t>
            </a:r>
            <a:r>
              <a:rPr sz="1300" spc="15" dirty="0">
                <a:latin typeface="Garamond"/>
                <a:cs typeface="Garamond"/>
              </a:rPr>
              <a:t>virus </a:t>
            </a:r>
            <a:r>
              <a:rPr sz="1300" spc="5" dirty="0">
                <a:latin typeface="Garamond"/>
                <a:cs typeface="Garamond"/>
              </a:rPr>
              <a:t>prevalence in insectivorous bats </a:t>
            </a:r>
            <a:r>
              <a:rPr sz="1300" spc="10" dirty="0">
                <a:latin typeface="Garamond"/>
                <a:cs typeface="Garamond"/>
              </a:rPr>
              <a:t>(n </a:t>
            </a:r>
            <a:r>
              <a:rPr sz="1300" spc="20" dirty="0">
                <a:latin typeface="Garamond"/>
                <a:cs typeface="Garamond"/>
              </a:rPr>
              <a:t>= </a:t>
            </a:r>
            <a:r>
              <a:rPr sz="1300" spc="10" dirty="0">
                <a:latin typeface="Garamond"/>
                <a:cs typeface="Garamond"/>
              </a:rPr>
              <a:t>123)  </a:t>
            </a:r>
            <a:r>
              <a:rPr sz="1300" spc="5" dirty="0">
                <a:latin typeface="Garamond"/>
                <a:cs typeface="Garamond"/>
              </a:rPr>
              <a:t>was </a:t>
            </a:r>
            <a:r>
              <a:rPr sz="1300" spc="10" dirty="0">
                <a:latin typeface="Garamond"/>
                <a:cs typeface="Garamond"/>
              </a:rPr>
              <a:t>9.76%. </a:t>
            </a:r>
            <a:r>
              <a:rPr sz="1300" spc="20" dirty="0">
                <a:latin typeface="Garamond"/>
                <a:cs typeface="Garamond"/>
              </a:rPr>
              <a:t>CoV </a:t>
            </a:r>
            <a:r>
              <a:rPr sz="1300" spc="5" dirty="0">
                <a:latin typeface="Garamond"/>
                <a:cs typeface="Garamond"/>
              </a:rPr>
              <a:t>was </a:t>
            </a:r>
            <a:r>
              <a:rPr sz="1300" spc="15" dirty="0">
                <a:latin typeface="Garamond"/>
                <a:cs typeface="Garamond"/>
              </a:rPr>
              <a:t>not </a:t>
            </a:r>
            <a:r>
              <a:rPr sz="1300" spc="10" dirty="0">
                <a:latin typeface="Garamond"/>
                <a:cs typeface="Garamond"/>
              </a:rPr>
              <a:t>detected </a:t>
            </a:r>
            <a:r>
              <a:rPr sz="1300" spc="5" dirty="0">
                <a:latin typeface="Garamond"/>
                <a:cs typeface="Garamond"/>
              </a:rPr>
              <a:t>in </a:t>
            </a:r>
            <a:r>
              <a:rPr sz="1300" spc="15" dirty="0">
                <a:latin typeface="Garamond"/>
                <a:cs typeface="Garamond"/>
              </a:rPr>
              <a:t>212 </a:t>
            </a:r>
            <a:r>
              <a:rPr sz="1300" spc="5" dirty="0">
                <a:latin typeface="Garamond"/>
                <a:cs typeface="Garamond"/>
              </a:rPr>
              <a:t>fecal </a:t>
            </a:r>
            <a:r>
              <a:rPr sz="1300" spc="10" dirty="0">
                <a:latin typeface="Garamond"/>
                <a:cs typeface="Garamond"/>
              </a:rPr>
              <a:t>samples from </a:t>
            </a:r>
            <a:r>
              <a:rPr sz="1300" i="1" spc="5" dirty="0">
                <a:latin typeface="Garamond"/>
                <a:cs typeface="Garamond"/>
              </a:rPr>
              <a:t>Eidolon helvum </a:t>
            </a:r>
            <a:r>
              <a:rPr sz="1300" spc="15" dirty="0">
                <a:latin typeface="Garamond"/>
                <a:cs typeface="Garamond"/>
              </a:rPr>
              <a:t>fruit </a:t>
            </a:r>
            <a:r>
              <a:rPr sz="1300" spc="-5" dirty="0">
                <a:latin typeface="Garamond"/>
                <a:cs typeface="Garamond"/>
              </a:rPr>
              <a:t>bats. </a:t>
            </a:r>
            <a:r>
              <a:rPr sz="1300" spc="10" dirty="0">
                <a:latin typeface="Garamond"/>
                <a:cs typeface="Garamond"/>
              </a:rPr>
              <a:t>Leaf-nosed </a:t>
            </a:r>
            <a:r>
              <a:rPr sz="1300" spc="5" dirty="0">
                <a:latin typeface="Garamond"/>
                <a:cs typeface="Garamond"/>
              </a:rPr>
              <a:t>bats </a:t>
            </a:r>
            <a:r>
              <a:rPr sz="1300" spc="10" dirty="0">
                <a:latin typeface="Garamond"/>
                <a:cs typeface="Garamond"/>
              </a:rPr>
              <a:t>pertaining to  </a:t>
            </a:r>
            <a:r>
              <a:rPr sz="1300" i="1" spc="5" dirty="0">
                <a:latin typeface="Garamond"/>
                <a:cs typeface="Garamond"/>
              </a:rPr>
              <a:t>Hipposideros ruber </a:t>
            </a:r>
            <a:r>
              <a:rPr sz="1300" spc="5" dirty="0">
                <a:latin typeface="Garamond"/>
                <a:cs typeface="Garamond"/>
              </a:rPr>
              <a:t>by </a:t>
            </a:r>
            <a:r>
              <a:rPr sz="1300" spc="15" dirty="0">
                <a:latin typeface="Garamond"/>
                <a:cs typeface="Garamond"/>
              </a:rPr>
              <a:t>morphology had group 1 and group 2 </a:t>
            </a:r>
            <a:r>
              <a:rPr sz="1300" dirty="0">
                <a:latin typeface="Garamond"/>
                <a:cs typeface="Garamond"/>
              </a:rPr>
              <a:t>CoVs. </a:t>
            </a:r>
            <a:r>
              <a:rPr sz="1300" spc="15" dirty="0">
                <a:latin typeface="Garamond"/>
                <a:cs typeface="Garamond"/>
              </a:rPr>
              <a:t>Virus </a:t>
            </a:r>
            <a:r>
              <a:rPr sz="1300" spc="5" dirty="0">
                <a:latin typeface="Garamond"/>
                <a:cs typeface="Garamond"/>
              </a:rPr>
              <a:t>concentrations </a:t>
            </a:r>
            <a:r>
              <a:rPr sz="1300" spc="10" dirty="0">
                <a:latin typeface="Garamond"/>
                <a:cs typeface="Garamond"/>
              </a:rPr>
              <a:t>were &lt;45,000 copies/100 </a:t>
            </a:r>
            <a:r>
              <a:rPr sz="1300" spc="15" dirty="0">
                <a:latin typeface="Garamond"/>
                <a:cs typeface="Garamond"/>
              </a:rPr>
              <a:t>mg  </a:t>
            </a:r>
            <a:r>
              <a:rPr sz="1300" spc="10" dirty="0">
                <a:latin typeface="Garamond"/>
                <a:cs typeface="Garamond"/>
              </a:rPr>
              <a:t>of bat </a:t>
            </a:r>
            <a:r>
              <a:rPr sz="1300" dirty="0">
                <a:latin typeface="Garamond"/>
                <a:cs typeface="Garamond"/>
              </a:rPr>
              <a:t>feces. </a:t>
            </a:r>
            <a:r>
              <a:rPr sz="1300" spc="20" dirty="0">
                <a:latin typeface="Garamond"/>
                <a:cs typeface="Garamond"/>
              </a:rPr>
              <a:t>The </a:t>
            </a:r>
            <a:r>
              <a:rPr sz="1300" spc="5" dirty="0">
                <a:latin typeface="Garamond"/>
                <a:cs typeface="Garamond"/>
              </a:rPr>
              <a:t>diversified </a:t>
            </a:r>
            <a:r>
              <a:rPr sz="1300" spc="15" dirty="0">
                <a:latin typeface="Garamond"/>
                <a:cs typeface="Garamond"/>
              </a:rPr>
              <a:t>group 1 CoV </a:t>
            </a:r>
            <a:r>
              <a:rPr sz="1300" spc="10" dirty="0">
                <a:latin typeface="Garamond"/>
                <a:cs typeface="Garamond"/>
              </a:rPr>
              <a:t>shared a </a:t>
            </a:r>
            <a:r>
              <a:rPr sz="1300" spc="15" dirty="0">
                <a:latin typeface="Garamond"/>
                <a:cs typeface="Garamond"/>
              </a:rPr>
              <a:t>common </a:t>
            </a:r>
            <a:r>
              <a:rPr sz="1300" spc="5" dirty="0">
                <a:latin typeface="Garamond"/>
                <a:cs typeface="Garamond"/>
              </a:rPr>
              <a:t>ancestor </a:t>
            </a:r>
            <a:r>
              <a:rPr sz="1300" spc="10" dirty="0">
                <a:latin typeface="Garamond"/>
                <a:cs typeface="Garamond"/>
              </a:rPr>
              <a:t>with the </a:t>
            </a:r>
            <a:r>
              <a:rPr sz="1300" spc="15" dirty="0">
                <a:latin typeface="Garamond"/>
                <a:cs typeface="Garamond"/>
              </a:rPr>
              <a:t>human </a:t>
            </a:r>
            <a:r>
              <a:rPr sz="1300" spc="20" dirty="0">
                <a:latin typeface="Garamond"/>
                <a:cs typeface="Garamond"/>
              </a:rPr>
              <a:t>common </a:t>
            </a:r>
            <a:r>
              <a:rPr sz="1300" spc="10" dirty="0">
                <a:latin typeface="Garamond"/>
                <a:cs typeface="Garamond"/>
              </a:rPr>
              <a:t>cold </a:t>
            </a:r>
            <a:r>
              <a:rPr sz="1300" spc="15" dirty="0">
                <a:latin typeface="Garamond"/>
                <a:cs typeface="Garamond"/>
              </a:rPr>
              <a:t>virus </a:t>
            </a:r>
            <a:r>
              <a:rPr sz="1300" dirty="0">
                <a:latin typeface="Garamond"/>
                <a:cs typeface="Garamond"/>
              </a:rPr>
              <a:t>hCoV-  </a:t>
            </a:r>
            <a:r>
              <a:rPr sz="1300" spc="15" dirty="0">
                <a:latin typeface="Garamond"/>
                <a:cs typeface="Garamond"/>
              </a:rPr>
              <a:t>229E </a:t>
            </a:r>
            <a:r>
              <a:rPr sz="1300" spc="10" dirty="0">
                <a:latin typeface="Garamond"/>
                <a:cs typeface="Garamond"/>
              </a:rPr>
              <a:t>but </a:t>
            </a:r>
            <a:r>
              <a:rPr sz="1300" spc="15" dirty="0">
                <a:latin typeface="Garamond"/>
                <a:cs typeface="Garamond"/>
              </a:rPr>
              <a:t>not </a:t>
            </a:r>
            <a:r>
              <a:rPr sz="1300" spc="10" dirty="0">
                <a:latin typeface="Garamond"/>
                <a:cs typeface="Garamond"/>
              </a:rPr>
              <a:t>with </a:t>
            </a:r>
            <a:r>
              <a:rPr sz="1300" spc="5" dirty="0">
                <a:latin typeface="Garamond"/>
                <a:cs typeface="Garamond"/>
              </a:rPr>
              <a:t>hCoV-NL63, disputing hypotheses </a:t>
            </a:r>
            <a:r>
              <a:rPr sz="1300" spc="10" dirty="0">
                <a:latin typeface="Garamond"/>
                <a:cs typeface="Garamond"/>
              </a:rPr>
              <a:t>of </a:t>
            </a:r>
            <a:r>
              <a:rPr sz="1300" spc="15" dirty="0">
                <a:latin typeface="Garamond"/>
                <a:cs typeface="Garamond"/>
              </a:rPr>
              <a:t>common human </a:t>
            </a:r>
            <a:r>
              <a:rPr sz="1300" spc="10" dirty="0">
                <a:latin typeface="Garamond"/>
                <a:cs typeface="Garamond"/>
              </a:rPr>
              <a:t>descent. </a:t>
            </a:r>
            <a:r>
              <a:rPr sz="1300" spc="20" dirty="0">
                <a:latin typeface="Garamond"/>
                <a:cs typeface="Garamond"/>
              </a:rPr>
              <a:t>The </a:t>
            </a:r>
            <a:r>
              <a:rPr sz="1300" spc="10" dirty="0">
                <a:latin typeface="Garamond"/>
                <a:cs typeface="Garamond"/>
              </a:rPr>
              <a:t>most </a:t>
            </a:r>
            <a:r>
              <a:rPr sz="1300" spc="5" dirty="0">
                <a:latin typeface="Garamond"/>
                <a:cs typeface="Garamond"/>
              </a:rPr>
              <a:t>recent </a:t>
            </a:r>
            <a:r>
              <a:rPr sz="1300" spc="15" dirty="0">
                <a:latin typeface="Garamond"/>
                <a:cs typeface="Garamond"/>
              </a:rPr>
              <a:t>common  </a:t>
            </a:r>
            <a:r>
              <a:rPr sz="1300" spc="5" dirty="0">
                <a:latin typeface="Garamond"/>
                <a:cs typeface="Garamond"/>
              </a:rPr>
              <a:t>ancestor </a:t>
            </a:r>
            <a:r>
              <a:rPr sz="1300" spc="10" dirty="0">
                <a:latin typeface="Garamond"/>
                <a:cs typeface="Garamond"/>
              </a:rPr>
              <a:t>of </a:t>
            </a:r>
            <a:r>
              <a:rPr sz="1300" dirty="0">
                <a:latin typeface="Garamond"/>
                <a:cs typeface="Garamond"/>
              </a:rPr>
              <a:t>hCoV-229E </a:t>
            </a:r>
            <a:r>
              <a:rPr sz="1300" spc="10" dirty="0">
                <a:latin typeface="Garamond"/>
                <a:cs typeface="Garamond"/>
              </a:rPr>
              <a:t>and GhanaBt-CoVGrp1 </a:t>
            </a:r>
            <a:r>
              <a:rPr sz="1300" spc="5" dirty="0">
                <a:latin typeface="Garamond"/>
                <a:cs typeface="Garamond"/>
              </a:rPr>
              <a:t>existed in </a:t>
            </a:r>
            <a:r>
              <a:rPr sz="1300" spc="15" dirty="0">
                <a:latin typeface="Garamond"/>
                <a:cs typeface="Garamond"/>
              </a:rPr>
              <a:t>≈1686–1800 </a:t>
            </a:r>
            <a:r>
              <a:rPr sz="1300" spc="10" dirty="0">
                <a:latin typeface="Garamond"/>
                <a:cs typeface="Garamond"/>
              </a:rPr>
              <a:t>ad. </a:t>
            </a:r>
            <a:r>
              <a:rPr sz="1300" spc="20" dirty="0">
                <a:latin typeface="Garamond"/>
                <a:cs typeface="Garamond"/>
              </a:rPr>
              <a:t>The </a:t>
            </a:r>
            <a:r>
              <a:rPr sz="1300" spc="10" dirty="0">
                <a:latin typeface="Garamond"/>
                <a:cs typeface="Garamond"/>
              </a:rPr>
              <a:t>GhanaBt-CoVGrp2 </a:t>
            </a:r>
            <a:r>
              <a:rPr sz="1300" spc="5" dirty="0">
                <a:latin typeface="Garamond"/>
                <a:cs typeface="Garamond"/>
              </a:rPr>
              <a:t>shared </a:t>
            </a:r>
            <a:r>
              <a:rPr sz="1300" spc="10" dirty="0">
                <a:latin typeface="Garamond"/>
                <a:cs typeface="Garamond"/>
              </a:rPr>
              <a:t>an</a:t>
            </a:r>
            <a:r>
              <a:rPr sz="1300" spc="-175" dirty="0">
                <a:latin typeface="Garamond"/>
                <a:cs typeface="Garamond"/>
              </a:rPr>
              <a:t> </a:t>
            </a:r>
            <a:r>
              <a:rPr sz="1300" spc="5" dirty="0">
                <a:latin typeface="Garamond"/>
                <a:cs typeface="Garamond"/>
              </a:rPr>
              <a:t>old</a:t>
            </a:r>
            <a:endParaRPr sz="1300">
              <a:latin typeface="Garamond"/>
              <a:cs typeface="Garamond"/>
            </a:endParaRPr>
          </a:p>
          <a:p>
            <a:pPr marL="2540" algn="ctr">
              <a:lnSpc>
                <a:spcPct val="100000"/>
              </a:lnSpc>
              <a:spcBef>
                <a:spcPts val="650"/>
              </a:spcBef>
            </a:pPr>
            <a:r>
              <a:rPr sz="1300" spc="5" dirty="0">
                <a:latin typeface="Garamond"/>
                <a:cs typeface="Garamond"/>
              </a:rPr>
              <a:t>ancestor </a:t>
            </a:r>
            <a:r>
              <a:rPr sz="1300" spc="10" dirty="0">
                <a:latin typeface="Garamond"/>
                <a:cs typeface="Garamond"/>
              </a:rPr>
              <a:t>(≈2,400 </a:t>
            </a:r>
            <a:r>
              <a:rPr sz="1300" spc="5" dirty="0">
                <a:latin typeface="Garamond"/>
                <a:cs typeface="Garamond"/>
              </a:rPr>
              <a:t>years) </a:t>
            </a:r>
            <a:r>
              <a:rPr sz="1300" spc="10" dirty="0">
                <a:latin typeface="Garamond"/>
                <a:cs typeface="Garamond"/>
              </a:rPr>
              <a:t>with the </a:t>
            </a:r>
            <a:r>
              <a:rPr sz="1300" spc="5" dirty="0">
                <a:latin typeface="Garamond"/>
                <a:cs typeface="Garamond"/>
              </a:rPr>
              <a:t>severe acute </a:t>
            </a:r>
            <a:r>
              <a:rPr sz="1300" spc="10" dirty="0">
                <a:latin typeface="Garamond"/>
                <a:cs typeface="Garamond"/>
              </a:rPr>
              <a:t>respiratory syndrome–like </a:t>
            </a:r>
            <a:r>
              <a:rPr sz="1300" spc="15" dirty="0">
                <a:latin typeface="Garamond"/>
                <a:cs typeface="Garamond"/>
              </a:rPr>
              <a:t>group of</a:t>
            </a:r>
            <a:r>
              <a:rPr sz="1300" spc="140" dirty="0">
                <a:latin typeface="Garamond"/>
                <a:cs typeface="Garamond"/>
              </a:rPr>
              <a:t> </a:t>
            </a:r>
            <a:r>
              <a:rPr sz="1300" spc="-30" dirty="0">
                <a:latin typeface="Garamond"/>
                <a:cs typeface="Garamond"/>
              </a:rPr>
              <a:t>CoV.</a:t>
            </a:r>
            <a:endParaRPr sz="1300">
              <a:latin typeface="Garamond"/>
              <a:cs typeface="Garamond"/>
            </a:endParaRPr>
          </a:p>
        </p:txBody>
      </p:sp>
      <p:sp>
        <p:nvSpPr>
          <p:cNvPr id="4" name="object 4"/>
          <p:cNvSpPr/>
          <p:nvPr/>
        </p:nvSpPr>
        <p:spPr>
          <a:xfrm>
            <a:off x="5448300" y="4014215"/>
            <a:ext cx="2298192" cy="154228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858636" y="5599887"/>
            <a:ext cx="1649730" cy="208279"/>
          </a:xfrm>
          <a:prstGeom prst="rect">
            <a:avLst/>
          </a:prstGeom>
        </p:spPr>
        <p:txBody>
          <a:bodyPr vert="horz" wrap="square" lIns="0" tIns="12700" rIns="0" bIns="0" rtlCol="0">
            <a:spAutoFit/>
          </a:bodyPr>
          <a:lstStyle/>
          <a:p>
            <a:pPr marL="12700">
              <a:lnSpc>
                <a:spcPct val="100000"/>
              </a:lnSpc>
              <a:spcBef>
                <a:spcPts val="100"/>
              </a:spcBef>
            </a:pPr>
            <a:r>
              <a:rPr sz="1200" b="1" i="1" spc="-5" dirty="0">
                <a:latin typeface="Times New Roman"/>
                <a:cs typeface="Times New Roman"/>
              </a:rPr>
              <a:t>Hipposideros </a:t>
            </a:r>
            <a:r>
              <a:rPr sz="1200" b="1" i="1" spc="-10" dirty="0">
                <a:latin typeface="Times New Roman"/>
                <a:cs typeface="Times New Roman"/>
              </a:rPr>
              <a:t>caffer</a:t>
            </a:r>
            <a:r>
              <a:rPr sz="1200" b="1" i="1" spc="25" dirty="0">
                <a:latin typeface="Times New Roman"/>
                <a:cs typeface="Times New Roman"/>
              </a:rPr>
              <a:t> </a:t>
            </a:r>
            <a:r>
              <a:rPr sz="1200" b="1" i="1" spc="-5" dirty="0">
                <a:latin typeface="Times New Roman"/>
                <a:cs typeface="Times New Roman"/>
              </a:rPr>
              <a:t>ruber</a:t>
            </a:r>
            <a:endParaRPr sz="1200">
              <a:latin typeface="Times New Roman"/>
              <a:cs typeface="Times New Roman"/>
            </a:endParaRPr>
          </a:p>
        </p:txBody>
      </p:sp>
      <p:sp>
        <p:nvSpPr>
          <p:cNvPr id="6" name="object 6"/>
          <p:cNvSpPr txBox="1"/>
          <p:nvPr/>
        </p:nvSpPr>
        <p:spPr>
          <a:xfrm>
            <a:off x="8095868" y="5422493"/>
            <a:ext cx="887094" cy="269240"/>
          </a:xfrm>
          <a:prstGeom prst="rect">
            <a:avLst/>
          </a:prstGeom>
        </p:spPr>
        <p:txBody>
          <a:bodyPr vert="horz" wrap="square" lIns="0" tIns="12065" rIns="0" bIns="0" rtlCol="0">
            <a:spAutoFit/>
          </a:bodyPr>
          <a:lstStyle/>
          <a:p>
            <a:pPr marL="12700">
              <a:lnSpc>
                <a:spcPct val="100000"/>
              </a:lnSpc>
              <a:spcBef>
                <a:spcPts val="95"/>
              </a:spcBef>
            </a:pPr>
            <a:r>
              <a:rPr sz="1600" b="1" spc="-15" dirty="0">
                <a:latin typeface="Garamond"/>
                <a:cs typeface="Garamond"/>
              </a:rPr>
              <a:t>EID,</a:t>
            </a:r>
            <a:r>
              <a:rPr sz="1600" b="1" spc="-70" dirty="0">
                <a:latin typeface="Garamond"/>
                <a:cs typeface="Garamond"/>
              </a:rPr>
              <a:t> </a:t>
            </a:r>
            <a:r>
              <a:rPr sz="1600" b="1" spc="-5" dirty="0">
                <a:latin typeface="Garamond"/>
                <a:cs typeface="Garamond"/>
              </a:rPr>
              <a:t>2009</a:t>
            </a:r>
            <a:endParaRPr sz="1600">
              <a:latin typeface="Garamond"/>
              <a:cs typeface="Garamond"/>
            </a:endParaRPr>
          </a:p>
        </p:txBody>
      </p:sp>
      <p:sp>
        <p:nvSpPr>
          <p:cNvPr id="7" name="object 7"/>
          <p:cNvSpPr/>
          <p:nvPr/>
        </p:nvSpPr>
        <p:spPr>
          <a:xfrm>
            <a:off x="2683764" y="4014215"/>
            <a:ext cx="2468880" cy="164134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6655" y="4038600"/>
            <a:ext cx="1694688" cy="1612392"/>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914501" y="5757773"/>
            <a:ext cx="1674495" cy="208279"/>
          </a:xfrm>
          <a:prstGeom prst="rect">
            <a:avLst/>
          </a:prstGeom>
        </p:spPr>
        <p:txBody>
          <a:bodyPr vert="horz" wrap="square" lIns="0" tIns="12700" rIns="0" bIns="0" rtlCol="0">
            <a:spAutoFit/>
          </a:bodyPr>
          <a:lstStyle/>
          <a:p>
            <a:pPr marL="12700">
              <a:lnSpc>
                <a:spcPct val="100000"/>
              </a:lnSpc>
              <a:spcBef>
                <a:spcPts val="100"/>
              </a:spcBef>
            </a:pPr>
            <a:r>
              <a:rPr sz="1200" b="1" i="1" dirty="0">
                <a:latin typeface="Times New Roman"/>
                <a:cs typeface="Times New Roman"/>
              </a:rPr>
              <a:t>Eidolon </a:t>
            </a:r>
            <a:r>
              <a:rPr sz="1200" b="1" i="1" spc="-5" dirty="0">
                <a:latin typeface="Times New Roman"/>
                <a:cs typeface="Times New Roman"/>
              </a:rPr>
              <a:t>helvum </a:t>
            </a:r>
            <a:r>
              <a:rPr sz="1200" b="1" dirty="0">
                <a:latin typeface="Times New Roman"/>
                <a:cs typeface="Times New Roman"/>
              </a:rPr>
              <a:t>fruit</a:t>
            </a:r>
            <a:r>
              <a:rPr sz="1200" b="1" spc="-45" dirty="0">
                <a:latin typeface="Times New Roman"/>
                <a:cs typeface="Times New Roman"/>
              </a:rPr>
              <a:t> </a:t>
            </a:r>
            <a:r>
              <a:rPr sz="1200" b="1" spc="-5" dirty="0">
                <a:latin typeface="Times New Roman"/>
                <a:cs typeface="Times New Roman"/>
              </a:rPr>
              <a:t>bats</a:t>
            </a:r>
            <a:endParaRPr sz="1200">
              <a:latin typeface="Times New Roman"/>
              <a:cs typeface="Times New Roman"/>
            </a:endParaRPr>
          </a:p>
        </p:txBody>
      </p:sp>
      <p:sp>
        <p:nvSpPr>
          <p:cNvPr id="10" name="object 10"/>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624964" y="279019"/>
            <a:ext cx="5895975" cy="574040"/>
          </a:xfrm>
          <a:prstGeom prst="rect">
            <a:avLst/>
          </a:prstGeom>
        </p:spPr>
        <p:txBody>
          <a:bodyPr vert="horz" wrap="square" lIns="0" tIns="12700" rIns="0" bIns="0" rtlCol="0">
            <a:spAutoFit/>
          </a:bodyPr>
          <a:lstStyle/>
          <a:p>
            <a:pPr marL="12700">
              <a:lnSpc>
                <a:spcPct val="100000"/>
              </a:lnSpc>
              <a:spcBef>
                <a:spcPts val="100"/>
              </a:spcBef>
            </a:pPr>
            <a:r>
              <a:rPr spc="-20" dirty="0"/>
              <a:t>Natural </a:t>
            </a:r>
            <a:r>
              <a:rPr spc="-10" dirty="0"/>
              <a:t>Microbial</a:t>
            </a:r>
            <a:r>
              <a:rPr dirty="0"/>
              <a:t> </a:t>
            </a:r>
            <a:r>
              <a:rPr spc="-15" dirty="0"/>
              <a:t>Environment</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391769" y="1081532"/>
            <a:ext cx="8192770" cy="470852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Microbial ecology </a:t>
            </a:r>
            <a:r>
              <a:rPr sz="2400" dirty="0">
                <a:latin typeface="Calibri"/>
                <a:cs typeface="Calibri"/>
              </a:rPr>
              <a:t>is the </a:t>
            </a:r>
            <a:r>
              <a:rPr sz="2400" spc="-10" dirty="0">
                <a:latin typeface="Calibri"/>
                <a:cs typeface="Calibri"/>
              </a:rPr>
              <a:t>study </a:t>
            </a:r>
            <a:r>
              <a:rPr sz="2400" spc="-5" dirty="0">
                <a:latin typeface="Calibri"/>
                <a:cs typeface="Calibri"/>
              </a:rPr>
              <a:t>of </a:t>
            </a:r>
            <a:r>
              <a:rPr sz="2400" spc="-10" dirty="0">
                <a:latin typeface="Calibri"/>
                <a:cs typeface="Calibri"/>
              </a:rPr>
              <a:t>interactions</a:t>
            </a:r>
            <a:r>
              <a:rPr sz="2400" spc="-60" dirty="0">
                <a:latin typeface="Calibri"/>
                <a:cs typeface="Calibri"/>
              </a:rPr>
              <a:t> </a:t>
            </a:r>
            <a:r>
              <a:rPr sz="2400" spc="-5" dirty="0">
                <a:latin typeface="Calibri"/>
                <a:cs typeface="Calibri"/>
              </a:rPr>
              <a:t>between</a:t>
            </a:r>
            <a:endParaRPr sz="2400">
              <a:latin typeface="Calibri"/>
              <a:cs typeface="Calibri"/>
            </a:endParaRPr>
          </a:p>
          <a:p>
            <a:pPr marL="355600">
              <a:lnSpc>
                <a:spcPct val="100000"/>
              </a:lnSpc>
            </a:pPr>
            <a:r>
              <a:rPr sz="2400" b="1" spc="-10" dirty="0">
                <a:solidFill>
                  <a:srgbClr val="FF0000"/>
                </a:solidFill>
                <a:latin typeface="Calibri"/>
                <a:cs typeface="Calibri"/>
              </a:rPr>
              <a:t>microorganisms </a:t>
            </a:r>
            <a:r>
              <a:rPr sz="2400" dirty="0">
                <a:latin typeface="Calibri"/>
                <a:cs typeface="Calibri"/>
              </a:rPr>
              <a:t>and their</a:t>
            </a:r>
            <a:r>
              <a:rPr sz="2400" spc="-35" dirty="0">
                <a:latin typeface="Calibri"/>
                <a:cs typeface="Calibri"/>
              </a:rPr>
              <a:t> </a:t>
            </a:r>
            <a:r>
              <a:rPr sz="2400" b="1" spc="-10" dirty="0">
                <a:solidFill>
                  <a:srgbClr val="FF0000"/>
                </a:solidFill>
                <a:latin typeface="Calibri"/>
                <a:cs typeface="Calibri"/>
              </a:rPr>
              <a:t>environment.</a:t>
            </a:r>
            <a:endParaRPr sz="2400">
              <a:latin typeface="Calibri"/>
              <a:cs typeface="Calibri"/>
            </a:endParaRPr>
          </a:p>
          <a:p>
            <a:pPr>
              <a:lnSpc>
                <a:spcPct val="100000"/>
              </a:lnSpc>
            </a:pPr>
            <a:endParaRPr sz="3300">
              <a:latin typeface="Calibri"/>
              <a:cs typeface="Calibri"/>
            </a:endParaRPr>
          </a:p>
          <a:p>
            <a:pPr marL="12700">
              <a:lnSpc>
                <a:spcPct val="100000"/>
              </a:lnSpc>
            </a:pPr>
            <a:r>
              <a:rPr sz="2400" spc="-5" dirty="0">
                <a:latin typeface="Calibri"/>
                <a:cs typeface="Calibri"/>
              </a:rPr>
              <a:t>-How </a:t>
            </a:r>
            <a:r>
              <a:rPr sz="2400" spc="-10" dirty="0">
                <a:latin typeface="Calibri"/>
                <a:cs typeface="Calibri"/>
              </a:rPr>
              <a:t>microbes </a:t>
            </a:r>
            <a:r>
              <a:rPr sz="2400" spc="-15" dirty="0">
                <a:latin typeface="Calibri"/>
                <a:cs typeface="Calibri"/>
              </a:rPr>
              <a:t>interact </a:t>
            </a:r>
            <a:r>
              <a:rPr sz="2400" dirty="0">
                <a:latin typeface="Calibri"/>
                <a:cs typeface="Calibri"/>
              </a:rPr>
              <a:t>with </a:t>
            </a:r>
            <a:r>
              <a:rPr sz="2400" spc="-5" dirty="0">
                <a:latin typeface="Calibri"/>
                <a:cs typeface="Calibri"/>
              </a:rPr>
              <a:t>other</a:t>
            </a:r>
            <a:r>
              <a:rPr sz="2400" spc="-35" dirty="0">
                <a:latin typeface="Calibri"/>
                <a:cs typeface="Calibri"/>
              </a:rPr>
              <a:t> </a:t>
            </a:r>
            <a:r>
              <a:rPr sz="2400" spc="-5" dirty="0">
                <a:latin typeface="Calibri"/>
                <a:cs typeface="Calibri"/>
              </a:rPr>
              <a:t>microbes</a:t>
            </a:r>
            <a:endParaRPr sz="2400">
              <a:latin typeface="Calibri"/>
              <a:cs typeface="Calibri"/>
            </a:endParaRPr>
          </a:p>
          <a:p>
            <a:pPr marL="12700">
              <a:lnSpc>
                <a:spcPct val="100000"/>
              </a:lnSpc>
              <a:spcBef>
                <a:spcPts val="580"/>
              </a:spcBef>
            </a:pPr>
            <a:r>
              <a:rPr sz="2400" spc="-10" dirty="0">
                <a:latin typeface="Calibri"/>
                <a:cs typeface="Calibri"/>
              </a:rPr>
              <a:t>-How microbes </a:t>
            </a:r>
            <a:r>
              <a:rPr sz="2400" spc="-15" dirty="0">
                <a:latin typeface="Calibri"/>
                <a:cs typeface="Calibri"/>
              </a:rPr>
              <a:t>interact </a:t>
            </a:r>
            <a:r>
              <a:rPr sz="2400" dirty="0">
                <a:latin typeface="Calibri"/>
                <a:cs typeface="Calibri"/>
              </a:rPr>
              <a:t>with </a:t>
            </a:r>
            <a:r>
              <a:rPr sz="2400" spc="-5" dirty="0">
                <a:latin typeface="Calibri"/>
                <a:cs typeface="Calibri"/>
              </a:rPr>
              <a:t>other </a:t>
            </a:r>
            <a:r>
              <a:rPr sz="2400" spc="-15" dirty="0">
                <a:latin typeface="Calibri"/>
                <a:cs typeface="Calibri"/>
              </a:rPr>
              <a:t>organisms </a:t>
            </a:r>
            <a:r>
              <a:rPr sz="2400" spc="-5" dirty="0">
                <a:latin typeface="Calibri"/>
                <a:cs typeface="Calibri"/>
              </a:rPr>
              <a:t>other </a:t>
            </a:r>
            <a:r>
              <a:rPr sz="2400" dirty="0">
                <a:latin typeface="Calibri"/>
                <a:cs typeface="Calibri"/>
              </a:rPr>
              <a:t>than</a:t>
            </a:r>
            <a:r>
              <a:rPr sz="2400" spc="30" dirty="0">
                <a:latin typeface="Calibri"/>
                <a:cs typeface="Calibri"/>
              </a:rPr>
              <a:t> </a:t>
            </a:r>
            <a:r>
              <a:rPr sz="2400" spc="-10" dirty="0">
                <a:latin typeface="Calibri"/>
                <a:cs typeface="Calibri"/>
              </a:rPr>
              <a:t>microbes</a:t>
            </a:r>
            <a:endParaRPr sz="2400">
              <a:latin typeface="Calibri"/>
              <a:cs typeface="Calibri"/>
            </a:endParaRPr>
          </a:p>
          <a:p>
            <a:pPr marL="12700">
              <a:lnSpc>
                <a:spcPct val="100000"/>
              </a:lnSpc>
              <a:spcBef>
                <a:spcPts val="575"/>
              </a:spcBef>
            </a:pPr>
            <a:r>
              <a:rPr sz="2400" spc="-10" dirty="0">
                <a:latin typeface="Calibri"/>
                <a:cs typeface="Calibri"/>
              </a:rPr>
              <a:t>-How microbes </a:t>
            </a:r>
            <a:r>
              <a:rPr sz="2400" spc="-15" dirty="0">
                <a:latin typeface="Calibri"/>
                <a:cs typeface="Calibri"/>
              </a:rPr>
              <a:t>interact </a:t>
            </a:r>
            <a:r>
              <a:rPr sz="2400" dirty="0">
                <a:latin typeface="Calibri"/>
                <a:cs typeface="Calibri"/>
              </a:rPr>
              <a:t>with the </a:t>
            </a:r>
            <a:r>
              <a:rPr sz="2400" spc="-5" dirty="0">
                <a:latin typeface="Calibri"/>
                <a:cs typeface="Calibri"/>
              </a:rPr>
              <a:t>non-living </a:t>
            </a:r>
            <a:r>
              <a:rPr sz="2400" spc="-10" dirty="0">
                <a:latin typeface="Calibri"/>
                <a:cs typeface="Calibri"/>
              </a:rPr>
              <a:t>world around</a:t>
            </a:r>
            <a:r>
              <a:rPr sz="2400" spc="-20" dirty="0">
                <a:latin typeface="Calibri"/>
                <a:cs typeface="Calibri"/>
              </a:rPr>
              <a:t> </a:t>
            </a:r>
            <a:r>
              <a:rPr sz="2400" dirty="0">
                <a:latin typeface="Calibri"/>
                <a:cs typeface="Calibri"/>
              </a:rPr>
              <a:t>them</a:t>
            </a:r>
            <a:endParaRPr sz="2400">
              <a:latin typeface="Calibri"/>
              <a:cs typeface="Calibri"/>
            </a:endParaRPr>
          </a:p>
          <a:p>
            <a:pPr>
              <a:lnSpc>
                <a:spcPct val="100000"/>
              </a:lnSpc>
              <a:spcBef>
                <a:spcPts val="40"/>
              </a:spcBef>
            </a:pPr>
            <a:endParaRPr sz="2800">
              <a:latin typeface="Calibri"/>
              <a:cs typeface="Calibri"/>
            </a:endParaRPr>
          </a:p>
          <a:p>
            <a:pPr marL="12700" marR="6989445">
              <a:lnSpc>
                <a:spcPct val="120000"/>
              </a:lnSpc>
            </a:pPr>
            <a:r>
              <a:rPr sz="2400" spc="-5" dirty="0">
                <a:latin typeface="Calibri"/>
                <a:cs typeface="Calibri"/>
              </a:rPr>
              <a:t>Chemical  </a:t>
            </a:r>
            <a:r>
              <a:rPr sz="2400" spc="-15" dirty="0">
                <a:latin typeface="Calibri"/>
                <a:cs typeface="Calibri"/>
              </a:rPr>
              <a:t>Physical  </a:t>
            </a:r>
            <a:r>
              <a:rPr sz="2400" dirty="0">
                <a:latin typeface="Calibri"/>
                <a:cs typeface="Calibri"/>
              </a:rPr>
              <a:t>Biol</a:t>
            </a:r>
            <a:r>
              <a:rPr sz="2400" spc="-15" dirty="0">
                <a:latin typeface="Calibri"/>
                <a:cs typeface="Calibri"/>
              </a:rPr>
              <a:t>o</a:t>
            </a:r>
            <a:r>
              <a:rPr sz="2400" dirty="0">
                <a:latin typeface="Calibri"/>
                <a:cs typeface="Calibri"/>
              </a:rPr>
              <a:t>gi</a:t>
            </a:r>
            <a:r>
              <a:rPr sz="2400" spc="-25" dirty="0">
                <a:latin typeface="Calibri"/>
                <a:cs typeface="Calibri"/>
              </a:rPr>
              <a:t>c</a:t>
            </a:r>
            <a:r>
              <a:rPr sz="2400" dirty="0">
                <a:latin typeface="Calibri"/>
                <a:cs typeface="Calibri"/>
              </a:rPr>
              <a:t>al</a:t>
            </a:r>
            <a:endParaRPr sz="2400">
              <a:latin typeface="Calibri"/>
              <a:cs typeface="Calibri"/>
            </a:endParaRPr>
          </a:p>
          <a:p>
            <a:pPr marL="12700">
              <a:lnSpc>
                <a:spcPct val="100000"/>
              </a:lnSpc>
              <a:spcBef>
                <a:spcPts val="580"/>
              </a:spcBef>
            </a:pPr>
            <a:r>
              <a:rPr sz="2400" spc="-10" dirty="0">
                <a:latin typeface="Calibri"/>
                <a:cs typeface="Calibri"/>
              </a:rPr>
              <a:t>Socio-economical</a:t>
            </a:r>
            <a:endParaRPr sz="2400">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25780" y="1417319"/>
            <a:ext cx="3241547" cy="1978152"/>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015390" y="139446"/>
            <a:ext cx="7445375" cy="878840"/>
          </a:xfrm>
          <a:prstGeom prst="rect">
            <a:avLst/>
          </a:prstGeom>
        </p:spPr>
        <p:txBody>
          <a:bodyPr vert="horz" wrap="square" lIns="0" tIns="12065" rIns="0" bIns="0" rtlCol="0">
            <a:spAutoFit/>
          </a:bodyPr>
          <a:lstStyle/>
          <a:p>
            <a:pPr marL="2345690" marR="5080" indent="-2333625">
              <a:lnSpc>
                <a:spcPct val="100000"/>
              </a:lnSpc>
              <a:spcBef>
                <a:spcPts val="95"/>
              </a:spcBef>
            </a:pPr>
            <a:r>
              <a:rPr sz="2800" spc="-5" dirty="0">
                <a:latin typeface="Garamond"/>
                <a:cs typeface="Garamond"/>
              </a:rPr>
              <a:t>A </a:t>
            </a:r>
            <a:r>
              <a:rPr sz="2800" spc="-25" dirty="0">
                <a:latin typeface="Garamond"/>
                <a:cs typeface="Garamond"/>
              </a:rPr>
              <a:t>Novel </a:t>
            </a:r>
            <a:r>
              <a:rPr sz="2800" dirty="0">
                <a:latin typeface="Garamond"/>
                <a:cs typeface="Garamond"/>
              </a:rPr>
              <a:t>Coronavirus </a:t>
            </a:r>
            <a:r>
              <a:rPr sz="2800" spc="-5" dirty="0">
                <a:latin typeface="Garamond"/>
                <a:cs typeface="Garamond"/>
              </a:rPr>
              <a:t>Called "MERS-CoV" in the  </a:t>
            </a:r>
            <a:r>
              <a:rPr sz="2800" spc="-10" dirty="0">
                <a:latin typeface="Garamond"/>
                <a:cs typeface="Garamond"/>
              </a:rPr>
              <a:t>Arabian</a:t>
            </a:r>
            <a:r>
              <a:rPr sz="2800" spc="-15" dirty="0">
                <a:latin typeface="Garamond"/>
                <a:cs typeface="Garamond"/>
              </a:rPr>
              <a:t> </a:t>
            </a:r>
            <a:r>
              <a:rPr sz="2800" spc="-10" dirty="0">
                <a:latin typeface="Garamond"/>
                <a:cs typeface="Garamond"/>
              </a:rPr>
              <a:t>Peninsula</a:t>
            </a:r>
            <a:endParaRPr sz="2800">
              <a:latin typeface="Garamond"/>
              <a:cs typeface="Garamond"/>
            </a:endParaRPr>
          </a:p>
        </p:txBody>
      </p:sp>
      <p:sp>
        <p:nvSpPr>
          <p:cNvPr id="7" name="object 7"/>
          <p:cNvSpPr txBox="1"/>
          <p:nvPr/>
        </p:nvSpPr>
        <p:spPr>
          <a:xfrm>
            <a:off x="1284477" y="5219496"/>
            <a:ext cx="658812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0000"/>
                </a:solidFill>
                <a:latin typeface="Garamond"/>
                <a:cs typeface="Garamond"/>
              </a:rPr>
              <a:t>…....10 </a:t>
            </a:r>
            <a:r>
              <a:rPr sz="3600" b="1" dirty="0">
                <a:solidFill>
                  <a:srgbClr val="FF0000"/>
                </a:solidFill>
                <a:latin typeface="Garamond"/>
                <a:cs typeface="Garamond"/>
              </a:rPr>
              <a:t>years after</a:t>
            </a:r>
            <a:r>
              <a:rPr sz="3600" b="1" spc="-40" dirty="0">
                <a:solidFill>
                  <a:srgbClr val="FF0000"/>
                </a:solidFill>
                <a:latin typeface="Garamond"/>
                <a:cs typeface="Garamond"/>
              </a:rPr>
              <a:t> </a:t>
            </a:r>
            <a:r>
              <a:rPr sz="3600" b="1" spc="-5" dirty="0">
                <a:solidFill>
                  <a:srgbClr val="FF0000"/>
                </a:solidFill>
                <a:latin typeface="Garamond"/>
                <a:cs typeface="Garamond"/>
              </a:rPr>
              <a:t>SARS-CoV…....</a:t>
            </a:r>
            <a:endParaRPr sz="3600">
              <a:latin typeface="Garamond"/>
              <a:cs typeface="Garamond"/>
            </a:endParaRPr>
          </a:p>
        </p:txBody>
      </p:sp>
      <p:sp>
        <p:nvSpPr>
          <p:cNvPr id="8" name="object 8"/>
          <p:cNvSpPr/>
          <p:nvPr/>
        </p:nvSpPr>
        <p:spPr>
          <a:xfrm>
            <a:off x="4491228" y="1424939"/>
            <a:ext cx="3180587" cy="197053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4267200" y="3561588"/>
            <a:ext cx="4419600" cy="153771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16863" y="3561588"/>
            <a:ext cx="2950464" cy="1659636"/>
          </a:xfrm>
          <a:prstGeom prst="rect">
            <a:avLst/>
          </a:prstGeom>
          <a:blipFill>
            <a:blip r:embed="rId8" cstate="print"/>
            <a:stretch>
              <a:fillRect/>
            </a:stretch>
          </a:blipFill>
        </p:spPr>
        <p:txBody>
          <a:bodyPr wrap="square" lIns="0" tIns="0" rIns="0" bIns="0" rtlCol="0"/>
          <a:lstStyle/>
          <a:p>
            <a:endParaRPr/>
          </a:p>
        </p:txBody>
      </p:sp>
      <p:sp>
        <p:nvSpPr>
          <p:cNvPr id="11" name="object 11"/>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9"/>
              </a:rPr>
              <a:t>www.knust.edu.gh</a:t>
            </a:r>
            <a:endParaRPr sz="1200">
              <a:latin typeface="Arial"/>
              <a:cs typeface="Arial"/>
            </a:endParaRP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823085" y="279019"/>
            <a:ext cx="5498465" cy="574040"/>
          </a:xfrm>
          <a:prstGeom prst="rect">
            <a:avLst/>
          </a:prstGeom>
        </p:spPr>
        <p:txBody>
          <a:bodyPr vert="horz" wrap="square" lIns="0" tIns="12700" rIns="0" bIns="0" rtlCol="0">
            <a:spAutoFit/>
          </a:bodyPr>
          <a:lstStyle/>
          <a:p>
            <a:pPr marL="12700">
              <a:lnSpc>
                <a:spcPct val="100000"/>
              </a:lnSpc>
              <a:spcBef>
                <a:spcPts val="100"/>
              </a:spcBef>
            </a:pPr>
            <a:r>
              <a:rPr spc="-15" dirty="0"/>
              <a:t>Influenza </a:t>
            </a:r>
            <a:r>
              <a:rPr spc="-5" dirty="0"/>
              <a:t>Viruses </a:t>
            </a:r>
            <a:r>
              <a:rPr spc="5" dirty="0"/>
              <a:t>(A,</a:t>
            </a:r>
            <a:r>
              <a:rPr spc="-15" dirty="0"/>
              <a:t> </a:t>
            </a:r>
            <a:r>
              <a:rPr spc="-5" dirty="0"/>
              <a:t>B,C….D)</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535940" y="1070228"/>
            <a:ext cx="7919084" cy="3933825"/>
          </a:xfrm>
          <a:prstGeom prst="rect">
            <a:avLst/>
          </a:prstGeom>
        </p:spPr>
        <p:txBody>
          <a:bodyPr vert="horz" wrap="square" lIns="0" tIns="82550" rIns="0" bIns="0" rtlCol="0">
            <a:spAutoFit/>
          </a:bodyPr>
          <a:lstStyle/>
          <a:p>
            <a:pPr marL="12700" marR="295275">
              <a:lnSpc>
                <a:spcPts val="2310"/>
              </a:lnSpc>
              <a:spcBef>
                <a:spcPts val="650"/>
              </a:spcBef>
            </a:pPr>
            <a:r>
              <a:rPr sz="2400" b="1" spc="-10" dirty="0">
                <a:latin typeface="Calibri"/>
                <a:cs typeface="Calibri"/>
              </a:rPr>
              <a:t>Influenza </a:t>
            </a:r>
            <a:r>
              <a:rPr sz="2400" b="1" dirty="0">
                <a:latin typeface="Calibri"/>
                <a:cs typeface="Calibri"/>
              </a:rPr>
              <a:t>A </a:t>
            </a:r>
            <a:r>
              <a:rPr sz="2400" b="1" spc="-5" dirty="0">
                <a:latin typeface="Calibri"/>
                <a:cs typeface="Calibri"/>
              </a:rPr>
              <a:t>virus; </a:t>
            </a:r>
            <a:r>
              <a:rPr sz="2400" dirty="0">
                <a:latin typeface="Calibri"/>
                <a:cs typeface="Calibri"/>
              </a:rPr>
              <a:t>the </a:t>
            </a:r>
            <a:r>
              <a:rPr sz="2400" spc="-10" dirty="0">
                <a:latin typeface="Calibri"/>
                <a:cs typeface="Calibri"/>
              </a:rPr>
              <a:t>most </a:t>
            </a:r>
            <a:r>
              <a:rPr sz="2400" spc="-5" dirty="0">
                <a:latin typeface="Calibri"/>
                <a:cs typeface="Calibri"/>
              </a:rPr>
              <a:t>virulent human </a:t>
            </a:r>
            <a:r>
              <a:rPr sz="2400" spc="-10" dirty="0">
                <a:latin typeface="Calibri"/>
                <a:cs typeface="Calibri"/>
              </a:rPr>
              <a:t>pathogens </a:t>
            </a:r>
            <a:r>
              <a:rPr sz="2400" dirty="0">
                <a:latin typeface="Calibri"/>
                <a:cs typeface="Calibri"/>
              </a:rPr>
              <a:t>among  the </a:t>
            </a:r>
            <a:r>
              <a:rPr sz="2400" spc="-10" dirty="0">
                <a:latin typeface="Calibri"/>
                <a:cs typeface="Calibri"/>
              </a:rPr>
              <a:t>three influenza</a:t>
            </a:r>
            <a:r>
              <a:rPr sz="2400" dirty="0">
                <a:latin typeface="Calibri"/>
                <a:cs typeface="Calibri"/>
              </a:rPr>
              <a:t> </a:t>
            </a:r>
            <a:r>
              <a:rPr sz="2400" spc="-5" dirty="0">
                <a:latin typeface="Calibri"/>
                <a:cs typeface="Calibri"/>
              </a:rPr>
              <a:t>types.</a:t>
            </a:r>
            <a:endParaRPr sz="2400">
              <a:latin typeface="Calibri"/>
              <a:cs typeface="Calibri"/>
            </a:endParaRPr>
          </a:p>
          <a:p>
            <a:pPr>
              <a:lnSpc>
                <a:spcPct val="100000"/>
              </a:lnSpc>
            </a:pPr>
            <a:endParaRPr sz="1900">
              <a:latin typeface="Calibri"/>
              <a:cs typeface="Calibri"/>
            </a:endParaRPr>
          </a:p>
          <a:p>
            <a:pPr marL="355600" marR="836930" indent="-343535">
              <a:lnSpc>
                <a:spcPct val="80000"/>
              </a:lnSpc>
              <a:buClr>
                <a:srgbClr val="800000"/>
              </a:buClr>
              <a:buSzPct val="150000"/>
              <a:buFont typeface="Arial"/>
              <a:buChar char="•"/>
              <a:tabLst>
                <a:tab pos="356235" algn="l"/>
              </a:tabLst>
            </a:pPr>
            <a:r>
              <a:rPr sz="2400" spc="-5" dirty="0">
                <a:latin typeface="Calibri"/>
                <a:cs typeface="Calibri"/>
              </a:rPr>
              <a:t>Capable of </a:t>
            </a:r>
            <a:r>
              <a:rPr sz="2400" spc="-10" dirty="0">
                <a:latin typeface="Calibri"/>
                <a:cs typeface="Calibri"/>
              </a:rPr>
              <a:t>infecting </a:t>
            </a:r>
            <a:r>
              <a:rPr sz="2400" spc="-5" dirty="0">
                <a:latin typeface="Calibri"/>
                <a:cs typeface="Calibri"/>
              </a:rPr>
              <a:t>humans </a:t>
            </a:r>
            <a:r>
              <a:rPr sz="2400" dirty="0">
                <a:latin typeface="Calibri"/>
                <a:cs typeface="Calibri"/>
              </a:rPr>
              <a:t>as </a:t>
            </a:r>
            <a:r>
              <a:rPr sz="2400" spc="-10" dirty="0">
                <a:latin typeface="Calibri"/>
                <a:cs typeface="Calibri"/>
              </a:rPr>
              <a:t>well </a:t>
            </a:r>
            <a:r>
              <a:rPr sz="2400" dirty="0">
                <a:latin typeface="Calibri"/>
                <a:cs typeface="Calibri"/>
              </a:rPr>
              <a:t>as animals </a:t>
            </a:r>
            <a:r>
              <a:rPr sz="2400" spc="-10" dirty="0">
                <a:latin typeface="Calibri"/>
                <a:cs typeface="Calibri"/>
              </a:rPr>
              <a:t>(ducks,  chickens, </a:t>
            </a:r>
            <a:r>
              <a:rPr sz="2400" spc="-5" dirty="0">
                <a:latin typeface="Calibri"/>
                <a:cs typeface="Calibri"/>
              </a:rPr>
              <a:t>pigs, </a:t>
            </a:r>
            <a:r>
              <a:rPr sz="2400" dirty="0">
                <a:latin typeface="Calibri"/>
                <a:cs typeface="Calibri"/>
              </a:rPr>
              <a:t>whales, </a:t>
            </a:r>
            <a:r>
              <a:rPr sz="2400" spc="-10" dirty="0">
                <a:latin typeface="Calibri"/>
                <a:cs typeface="Calibri"/>
              </a:rPr>
              <a:t>horses </a:t>
            </a:r>
            <a:r>
              <a:rPr sz="2400" dirty="0">
                <a:latin typeface="Calibri"/>
                <a:cs typeface="Calibri"/>
              </a:rPr>
              <a:t>and</a:t>
            </a:r>
            <a:r>
              <a:rPr sz="2400" spc="-55" dirty="0">
                <a:latin typeface="Calibri"/>
                <a:cs typeface="Calibri"/>
              </a:rPr>
              <a:t> </a:t>
            </a:r>
            <a:r>
              <a:rPr sz="2400" spc="-5" dirty="0">
                <a:latin typeface="Calibri"/>
                <a:cs typeface="Calibri"/>
              </a:rPr>
              <a:t>seals).</a:t>
            </a:r>
            <a:endParaRPr sz="2400">
              <a:latin typeface="Calibri"/>
              <a:cs typeface="Calibri"/>
            </a:endParaRPr>
          </a:p>
          <a:p>
            <a:pPr>
              <a:lnSpc>
                <a:spcPct val="100000"/>
              </a:lnSpc>
              <a:spcBef>
                <a:spcPts val="30"/>
              </a:spcBef>
              <a:buClr>
                <a:srgbClr val="800000"/>
              </a:buClr>
              <a:buFont typeface="Arial"/>
              <a:buChar char="•"/>
            </a:pPr>
            <a:endParaRPr sz="1850">
              <a:latin typeface="Calibri"/>
              <a:cs typeface="Calibri"/>
            </a:endParaRPr>
          </a:p>
          <a:p>
            <a:pPr marL="355600" marR="89535" indent="-343535">
              <a:lnSpc>
                <a:spcPts val="2300"/>
              </a:lnSpc>
              <a:buClr>
                <a:srgbClr val="800000"/>
              </a:buClr>
              <a:buSzPct val="150000"/>
              <a:buFont typeface="Arial"/>
              <a:buChar char="•"/>
              <a:tabLst>
                <a:tab pos="356235" algn="l"/>
              </a:tabLst>
            </a:pPr>
            <a:r>
              <a:rPr sz="2400" b="1" spc="-5" dirty="0">
                <a:solidFill>
                  <a:srgbClr val="FF0000"/>
                </a:solidFill>
                <a:latin typeface="Calibri"/>
                <a:cs typeface="Calibri"/>
              </a:rPr>
              <a:t>Wild </a:t>
            </a:r>
            <a:r>
              <a:rPr sz="2400" b="1" spc="-10" dirty="0">
                <a:solidFill>
                  <a:srgbClr val="FF0000"/>
                </a:solidFill>
                <a:latin typeface="Calibri"/>
                <a:cs typeface="Calibri"/>
              </a:rPr>
              <a:t>aquatic birds </a:t>
            </a:r>
            <a:r>
              <a:rPr sz="2400" spc="-15" dirty="0">
                <a:latin typeface="Calibri"/>
                <a:cs typeface="Calibri"/>
              </a:rPr>
              <a:t>are </a:t>
            </a:r>
            <a:r>
              <a:rPr sz="2400" dirty="0">
                <a:latin typeface="Calibri"/>
                <a:cs typeface="Calibri"/>
              </a:rPr>
              <a:t>the </a:t>
            </a:r>
            <a:r>
              <a:rPr sz="2400" spc="-15" dirty="0">
                <a:latin typeface="Calibri"/>
                <a:cs typeface="Calibri"/>
              </a:rPr>
              <a:t>natural </a:t>
            </a:r>
            <a:r>
              <a:rPr sz="2400" spc="-10" dirty="0">
                <a:latin typeface="Calibri"/>
                <a:cs typeface="Calibri"/>
              </a:rPr>
              <a:t>hosts </a:t>
            </a:r>
            <a:r>
              <a:rPr sz="2400" spc="-20" dirty="0">
                <a:latin typeface="Calibri"/>
                <a:cs typeface="Calibri"/>
              </a:rPr>
              <a:t>for </a:t>
            </a:r>
            <a:r>
              <a:rPr sz="2400" dirty="0">
                <a:latin typeface="Calibri"/>
                <a:cs typeface="Calibri"/>
              </a:rPr>
              <a:t>a </a:t>
            </a:r>
            <a:r>
              <a:rPr sz="2400" spc="-15" dirty="0">
                <a:latin typeface="Calibri"/>
                <a:cs typeface="Calibri"/>
              </a:rPr>
              <a:t>large </a:t>
            </a:r>
            <a:r>
              <a:rPr sz="2400" spc="-10" dirty="0">
                <a:latin typeface="Calibri"/>
                <a:cs typeface="Calibri"/>
              </a:rPr>
              <a:t>variety </a:t>
            </a:r>
            <a:r>
              <a:rPr sz="2400" spc="-5" dirty="0">
                <a:latin typeface="Calibri"/>
                <a:cs typeface="Calibri"/>
              </a:rPr>
              <a:t>of  </a:t>
            </a:r>
            <a:r>
              <a:rPr sz="2400" spc="-10" dirty="0">
                <a:latin typeface="Calibri"/>
                <a:cs typeface="Calibri"/>
              </a:rPr>
              <a:t>influenza </a:t>
            </a:r>
            <a:r>
              <a:rPr sz="2400" spc="5" dirty="0">
                <a:latin typeface="Calibri"/>
                <a:cs typeface="Calibri"/>
              </a:rPr>
              <a:t>A.</a:t>
            </a:r>
            <a:endParaRPr sz="2400">
              <a:latin typeface="Calibri"/>
              <a:cs typeface="Calibri"/>
            </a:endParaRPr>
          </a:p>
          <a:p>
            <a:pPr marL="355600" indent="-343535">
              <a:lnSpc>
                <a:spcPct val="100000"/>
              </a:lnSpc>
              <a:spcBef>
                <a:spcPts val="1755"/>
              </a:spcBef>
              <a:buClr>
                <a:srgbClr val="800000"/>
              </a:buClr>
              <a:buSzPct val="150000"/>
              <a:buFont typeface="Arial"/>
              <a:buChar char="•"/>
              <a:tabLst>
                <a:tab pos="356235" algn="l"/>
                <a:tab pos="6489065" algn="l"/>
              </a:tabLst>
            </a:pPr>
            <a:r>
              <a:rPr sz="2400" b="1" spc="-10" dirty="0">
                <a:latin typeface="Calibri"/>
                <a:cs typeface="Calibri"/>
              </a:rPr>
              <a:t>Influenza </a:t>
            </a:r>
            <a:r>
              <a:rPr sz="2400" b="1" dirty="0">
                <a:latin typeface="Calibri"/>
                <a:cs typeface="Calibri"/>
              </a:rPr>
              <a:t>A </a:t>
            </a:r>
            <a:r>
              <a:rPr sz="2400" b="1" spc="-5" dirty="0">
                <a:latin typeface="Calibri"/>
                <a:cs typeface="Calibri"/>
              </a:rPr>
              <a:t>virus </a:t>
            </a:r>
            <a:r>
              <a:rPr sz="2400" dirty="0">
                <a:latin typeface="Calibri"/>
                <a:cs typeface="Calibri"/>
              </a:rPr>
              <a:t>is the main </a:t>
            </a:r>
            <a:r>
              <a:rPr sz="2400" spc="-5" dirty="0">
                <a:latin typeface="Calibri"/>
                <a:cs typeface="Calibri"/>
              </a:rPr>
              <a:t>cause</a:t>
            </a:r>
            <a:r>
              <a:rPr sz="2400" spc="20" dirty="0">
                <a:latin typeface="Calibri"/>
                <a:cs typeface="Calibri"/>
              </a:rPr>
              <a:t> </a:t>
            </a:r>
            <a:r>
              <a:rPr sz="2400" spc="-5" dirty="0">
                <a:latin typeface="Calibri"/>
                <a:cs typeface="Calibri"/>
              </a:rPr>
              <a:t>of</a:t>
            </a:r>
            <a:r>
              <a:rPr sz="2400" dirty="0">
                <a:latin typeface="Calibri"/>
                <a:cs typeface="Calibri"/>
              </a:rPr>
              <a:t> </a:t>
            </a:r>
            <a:r>
              <a:rPr sz="2400" spc="-10" dirty="0">
                <a:latin typeface="Calibri"/>
                <a:cs typeface="Calibri"/>
              </a:rPr>
              <a:t>worldwide	</a:t>
            </a:r>
            <a:r>
              <a:rPr sz="2400" spc="-5" dirty="0">
                <a:latin typeface="Calibri"/>
                <a:cs typeface="Calibri"/>
              </a:rPr>
              <a:t>pandemics.</a:t>
            </a:r>
            <a:endParaRPr sz="2400">
              <a:latin typeface="Calibri"/>
              <a:cs typeface="Calibri"/>
            </a:endParaRPr>
          </a:p>
          <a:p>
            <a:pPr>
              <a:lnSpc>
                <a:spcPct val="100000"/>
              </a:lnSpc>
              <a:spcBef>
                <a:spcPts val="5"/>
              </a:spcBef>
              <a:buClr>
                <a:srgbClr val="800000"/>
              </a:buClr>
              <a:buFont typeface="Arial"/>
              <a:buChar char="•"/>
            </a:pPr>
            <a:endParaRPr sz="3300">
              <a:latin typeface="Calibri"/>
              <a:cs typeface="Calibri"/>
            </a:endParaRPr>
          </a:p>
          <a:p>
            <a:pPr marL="355600" indent="-343535">
              <a:lnSpc>
                <a:spcPct val="100000"/>
              </a:lnSpc>
              <a:buClr>
                <a:srgbClr val="800000"/>
              </a:buClr>
              <a:buSzPct val="150000"/>
              <a:buFont typeface="Arial"/>
              <a:buChar char="•"/>
              <a:tabLst>
                <a:tab pos="356235" algn="l"/>
              </a:tabLst>
            </a:pPr>
            <a:r>
              <a:rPr sz="2400" b="1" spc="-10" dirty="0">
                <a:latin typeface="Calibri"/>
                <a:cs typeface="Calibri"/>
              </a:rPr>
              <a:t>Influenza </a:t>
            </a:r>
            <a:r>
              <a:rPr sz="2400" b="1" dirty="0">
                <a:latin typeface="Calibri"/>
                <a:cs typeface="Calibri"/>
              </a:rPr>
              <a:t>A </a:t>
            </a:r>
            <a:r>
              <a:rPr sz="2400" b="1" spc="-5" dirty="0">
                <a:latin typeface="Calibri"/>
                <a:cs typeface="Calibri"/>
              </a:rPr>
              <a:t>viruses </a:t>
            </a:r>
            <a:r>
              <a:rPr sz="2400" spc="-5" dirty="0">
                <a:latin typeface="Calibri"/>
                <a:cs typeface="Calibri"/>
              </a:rPr>
              <a:t>subtypes </a:t>
            </a:r>
            <a:r>
              <a:rPr sz="2400" dirty="0">
                <a:latin typeface="Calibri"/>
                <a:cs typeface="Calibri"/>
              </a:rPr>
              <a:t>e.g., </a:t>
            </a:r>
            <a:r>
              <a:rPr sz="2400" spc="-5" dirty="0">
                <a:latin typeface="Calibri"/>
                <a:cs typeface="Calibri"/>
              </a:rPr>
              <a:t>(H1N1),</a:t>
            </a:r>
            <a:r>
              <a:rPr sz="2400" spc="-10" dirty="0">
                <a:latin typeface="Calibri"/>
                <a:cs typeface="Calibri"/>
              </a:rPr>
              <a:t> </a:t>
            </a:r>
            <a:r>
              <a:rPr sz="2400" spc="-5" dirty="0">
                <a:latin typeface="Calibri"/>
                <a:cs typeface="Calibri"/>
              </a:rPr>
              <a:t>(H5N1),….</a:t>
            </a:r>
            <a:endParaRPr sz="2400">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923794" y="143383"/>
            <a:ext cx="3295650" cy="574040"/>
          </a:xfrm>
          <a:prstGeom prst="rect">
            <a:avLst/>
          </a:prstGeom>
        </p:spPr>
        <p:txBody>
          <a:bodyPr vert="horz" wrap="square" lIns="0" tIns="12700" rIns="0" bIns="0" rtlCol="0">
            <a:spAutoFit/>
          </a:bodyPr>
          <a:lstStyle/>
          <a:p>
            <a:pPr marL="12700">
              <a:lnSpc>
                <a:spcPct val="100000"/>
              </a:lnSpc>
              <a:spcBef>
                <a:spcPts val="100"/>
              </a:spcBef>
            </a:pPr>
            <a:r>
              <a:rPr spc="-15" dirty="0"/>
              <a:t>Influenza </a:t>
            </a:r>
            <a:r>
              <a:rPr dirty="0"/>
              <a:t>B and</a:t>
            </a:r>
            <a:r>
              <a:rPr spc="-45" dirty="0"/>
              <a:t> </a:t>
            </a:r>
            <a:r>
              <a:rPr dirty="0"/>
              <a:t>C</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400608" y="731588"/>
            <a:ext cx="8472805" cy="4845685"/>
          </a:xfrm>
          <a:prstGeom prst="rect">
            <a:avLst/>
          </a:prstGeom>
        </p:spPr>
        <p:txBody>
          <a:bodyPr vert="horz" wrap="square" lIns="0" tIns="75565" rIns="0" bIns="0" rtlCol="0">
            <a:spAutoFit/>
          </a:bodyPr>
          <a:lstStyle/>
          <a:p>
            <a:pPr marL="12700">
              <a:lnSpc>
                <a:spcPct val="100000"/>
              </a:lnSpc>
              <a:spcBef>
                <a:spcPts val="595"/>
              </a:spcBef>
            </a:pPr>
            <a:r>
              <a:rPr sz="2400" b="1" u="heavy" spc="-10" dirty="0">
                <a:uFill>
                  <a:solidFill>
                    <a:srgbClr val="000000"/>
                  </a:solidFill>
                </a:uFill>
                <a:latin typeface="Calibri"/>
                <a:cs typeface="Calibri"/>
              </a:rPr>
              <a:t>Influenza</a:t>
            </a:r>
            <a:r>
              <a:rPr sz="2400" b="1" u="heavy" spc="5" dirty="0">
                <a:uFill>
                  <a:solidFill>
                    <a:srgbClr val="000000"/>
                  </a:solidFill>
                </a:uFill>
                <a:latin typeface="Calibri"/>
                <a:cs typeface="Calibri"/>
              </a:rPr>
              <a:t> </a:t>
            </a:r>
            <a:r>
              <a:rPr sz="2400" b="1" u="heavy" dirty="0">
                <a:uFill>
                  <a:solidFill>
                    <a:srgbClr val="000000"/>
                  </a:solidFill>
                </a:uFill>
                <a:latin typeface="Calibri"/>
                <a:cs typeface="Calibri"/>
              </a:rPr>
              <a:t>B:</a:t>
            </a:r>
            <a:endParaRPr sz="2400">
              <a:latin typeface="Calibri"/>
              <a:cs typeface="Calibri"/>
            </a:endParaRPr>
          </a:p>
          <a:p>
            <a:pPr marL="355600" indent="-342900">
              <a:lnSpc>
                <a:spcPct val="100000"/>
              </a:lnSpc>
              <a:spcBef>
                <a:spcPts val="1785"/>
              </a:spcBef>
              <a:buSzPct val="150000"/>
              <a:buFont typeface="Arial"/>
              <a:buChar char="•"/>
              <a:tabLst>
                <a:tab pos="354965" algn="l"/>
                <a:tab pos="355600" algn="l"/>
              </a:tabLst>
            </a:pPr>
            <a:r>
              <a:rPr sz="2200" spc="-5" dirty="0">
                <a:latin typeface="Calibri"/>
                <a:cs typeface="Calibri"/>
              </a:rPr>
              <a:t>It </a:t>
            </a:r>
            <a:r>
              <a:rPr sz="2200" spc="-10" dirty="0">
                <a:latin typeface="Calibri"/>
                <a:cs typeface="Calibri"/>
              </a:rPr>
              <a:t>almost </a:t>
            </a:r>
            <a:r>
              <a:rPr sz="2200" spc="-15" dirty="0">
                <a:latin typeface="Calibri"/>
                <a:cs typeface="Calibri"/>
              </a:rPr>
              <a:t>exclusively infects </a:t>
            </a:r>
            <a:r>
              <a:rPr sz="2200" spc="-10" dirty="0">
                <a:latin typeface="Calibri"/>
                <a:cs typeface="Calibri"/>
              </a:rPr>
              <a:t>humans </a:t>
            </a:r>
            <a:r>
              <a:rPr sz="2200" spc="-5" dirty="0">
                <a:latin typeface="Calibri"/>
                <a:cs typeface="Calibri"/>
              </a:rPr>
              <a:t>and less </a:t>
            </a:r>
            <a:r>
              <a:rPr sz="2200" spc="-10" dirty="0">
                <a:latin typeface="Calibri"/>
                <a:cs typeface="Calibri"/>
              </a:rPr>
              <a:t>common </a:t>
            </a:r>
            <a:r>
              <a:rPr sz="2200" spc="-5" dirty="0">
                <a:latin typeface="Calibri"/>
                <a:cs typeface="Calibri"/>
              </a:rPr>
              <a:t>than </a:t>
            </a:r>
            <a:r>
              <a:rPr sz="2200" spc="-15" dirty="0">
                <a:latin typeface="Calibri"/>
                <a:cs typeface="Calibri"/>
              </a:rPr>
              <a:t>influenza</a:t>
            </a:r>
            <a:r>
              <a:rPr sz="2200" spc="170" dirty="0">
                <a:latin typeface="Calibri"/>
                <a:cs typeface="Calibri"/>
              </a:rPr>
              <a:t> </a:t>
            </a:r>
            <a:r>
              <a:rPr sz="2200" dirty="0">
                <a:latin typeface="Calibri"/>
                <a:cs typeface="Calibri"/>
              </a:rPr>
              <a:t>A.</a:t>
            </a:r>
            <a:endParaRPr sz="2200">
              <a:latin typeface="Calibri"/>
              <a:cs typeface="Calibri"/>
            </a:endParaRPr>
          </a:p>
          <a:p>
            <a:pPr marL="355600" indent="-342900">
              <a:lnSpc>
                <a:spcPts val="2375"/>
              </a:lnSpc>
              <a:spcBef>
                <a:spcPts val="1585"/>
              </a:spcBef>
              <a:buSzPct val="150000"/>
              <a:buFont typeface="Arial"/>
              <a:buChar char="•"/>
              <a:tabLst>
                <a:tab pos="354965" algn="l"/>
                <a:tab pos="355600" algn="l"/>
              </a:tabLst>
            </a:pPr>
            <a:r>
              <a:rPr sz="2200" spc="-10" dirty="0">
                <a:latin typeface="Calibri"/>
                <a:cs typeface="Calibri"/>
              </a:rPr>
              <a:t>Are </a:t>
            </a:r>
            <a:r>
              <a:rPr sz="2200" spc="-5" dirty="0">
                <a:latin typeface="Calibri"/>
                <a:cs typeface="Calibri"/>
              </a:rPr>
              <a:t>not divided </a:t>
            </a:r>
            <a:r>
              <a:rPr sz="2200" spc="-20" dirty="0">
                <a:latin typeface="Calibri"/>
                <a:cs typeface="Calibri"/>
              </a:rPr>
              <a:t>into </a:t>
            </a:r>
            <a:r>
              <a:rPr sz="2200" spc="-10" dirty="0">
                <a:latin typeface="Calibri"/>
                <a:cs typeface="Calibri"/>
              </a:rPr>
              <a:t>subtypes, </a:t>
            </a:r>
            <a:r>
              <a:rPr sz="2200" spc="-5" dirty="0">
                <a:latin typeface="Calibri"/>
                <a:cs typeface="Calibri"/>
              </a:rPr>
              <a:t>but </a:t>
            </a:r>
            <a:r>
              <a:rPr sz="2200" spc="-15" dirty="0">
                <a:latin typeface="Calibri"/>
                <a:cs typeface="Calibri"/>
              </a:rPr>
              <a:t>can </a:t>
            </a:r>
            <a:r>
              <a:rPr sz="2200" spc="-5" dirty="0">
                <a:latin typeface="Calibri"/>
                <a:cs typeface="Calibri"/>
              </a:rPr>
              <a:t>be </a:t>
            </a:r>
            <a:r>
              <a:rPr sz="2200" spc="-10" dirty="0">
                <a:latin typeface="Calibri"/>
                <a:cs typeface="Calibri"/>
              </a:rPr>
              <a:t>further </a:t>
            </a:r>
            <a:r>
              <a:rPr sz="2200" spc="-25" dirty="0">
                <a:latin typeface="Calibri"/>
                <a:cs typeface="Calibri"/>
              </a:rPr>
              <a:t>broken </a:t>
            </a:r>
            <a:r>
              <a:rPr sz="2200" spc="-5" dirty="0">
                <a:latin typeface="Calibri"/>
                <a:cs typeface="Calibri"/>
              </a:rPr>
              <a:t>down</a:t>
            </a:r>
            <a:r>
              <a:rPr sz="2200" spc="90" dirty="0">
                <a:latin typeface="Calibri"/>
                <a:cs typeface="Calibri"/>
              </a:rPr>
              <a:t> </a:t>
            </a:r>
            <a:r>
              <a:rPr sz="2200" spc="-20" dirty="0">
                <a:latin typeface="Calibri"/>
                <a:cs typeface="Calibri"/>
              </a:rPr>
              <a:t>into</a:t>
            </a:r>
            <a:endParaRPr sz="2200">
              <a:latin typeface="Calibri"/>
              <a:cs typeface="Calibri"/>
            </a:endParaRPr>
          </a:p>
          <a:p>
            <a:pPr marL="355600">
              <a:lnSpc>
                <a:spcPts val="2375"/>
              </a:lnSpc>
            </a:pPr>
            <a:r>
              <a:rPr sz="2200" spc="-20" dirty="0">
                <a:latin typeface="Calibri"/>
                <a:cs typeface="Calibri"/>
              </a:rPr>
              <a:t>different</a:t>
            </a:r>
            <a:r>
              <a:rPr sz="2200" spc="5" dirty="0">
                <a:latin typeface="Calibri"/>
                <a:cs typeface="Calibri"/>
              </a:rPr>
              <a:t> </a:t>
            </a:r>
            <a:r>
              <a:rPr sz="2200" spc="-15" dirty="0">
                <a:latin typeface="Calibri"/>
                <a:cs typeface="Calibri"/>
              </a:rPr>
              <a:t>strains.</a:t>
            </a:r>
            <a:endParaRPr sz="2200">
              <a:latin typeface="Calibri"/>
              <a:cs typeface="Calibri"/>
            </a:endParaRPr>
          </a:p>
          <a:p>
            <a:pPr>
              <a:lnSpc>
                <a:spcPct val="100000"/>
              </a:lnSpc>
              <a:spcBef>
                <a:spcPts val="35"/>
              </a:spcBef>
            </a:pPr>
            <a:endParaRPr sz="1700">
              <a:latin typeface="Calibri"/>
              <a:cs typeface="Calibri"/>
            </a:endParaRPr>
          </a:p>
          <a:p>
            <a:pPr marL="355600" marR="454025" indent="-342900" algn="just">
              <a:lnSpc>
                <a:spcPct val="80000"/>
              </a:lnSpc>
              <a:buSzPct val="150000"/>
              <a:buFont typeface="Arial"/>
              <a:buChar char="•"/>
              <a:tabLst>
                <a:tab pos="355600" algn="l"/>
              </a:tabLst>
            </a:pPr>
            <a:r>
              <a:rPr sz="2200" spc="-15" dirty="0">
                <a:latin typeface="Calibri"/>
                <a:cs typeface="Calibri"/>
              </a:rPr>
              <a:t>Mutates at </a:t>
            </a:r>
            <a:r>
              <a:rPr sz="2200" spc="-5" dirty="0">
                <a:latin typeface="Calibri"/>
                <a:cs typeface="Calibri"/>
              </a:rPr>
              <a:t>a </a:t>
            </a:r>
            <a:r>
              <a:rPr sz="2200" spc="-30" dirty="0">
                <a:latin typeface="Calibri"/>
                <a:cs typeface="Calibri"/>
              </a:rPr>
              <a:t>rate </a:t>
            </a:r>
            <a:r>
              <a:rPr sz="2200" spc="-5" dirty="0">
                <a:latin typeface="Calibri"/>
                <a:cs typeface="Calibri"/>
              </a:rPr>
              <a:t>2–3 times </a:t>
            </a:r>
            <a:r>
              <a:rPr sz="2200" spc="-10" dirty="0">
                <a:latin typeface="Calibri"/>
                <a:cs typeface="Calibri"/>
              </a:rPr>
              <a:t>lower </a:t>
            </a:r>
            <a:r>
              <a:rPr sz="2200" spc="-5" dirty="0">
                <a:latin typeface="Calibri"/>
                <a:cs typeface="Calibri"/>
              </a:rPr>
              <a:t>than type </a:t>
            </a:r>
            <a:r>
              <a:rPr sz="2200" dirty="0">
                <a:latin typeface="Calibri"/>
                <a:cs typeface="Calibri"/>
              </a:rPr>
              <a:t>A. </a:t>
            </a:r>
            <a:r>
              <a:rPr sz="2200" spc="-10" dirty="0">
                <a:latin typeface="Calibri"/>
                <a:cs typeface="Calibri"/>
              </a:rPr>
              <a:t>This reduced </a:t>
            </a:r>
            <a:r>
              <a:rPr sz="2200" spc="-30" dirty="0">
                <a:latin typeface="Calibri"/>
                <a:cs typeface="Calibri"/>
              </a:rPr>
              <a:t>rate </a:t>
            </a:r>
            <a:r>
              <a:rPr sz="2200" dirty="0">
                <a:latin typeface="Calibri"/>
                <a:cs typeface="Calibri"/>
              </a:rPr>
              <a:t>of  </a:t>
            </a:r>
            <a:r>
              <a:rPr sz="2200" spc="-10" dirty="0">
                <a:latin typeface="Calibri"/>
                <a:cs typeface="Calibri"/>
              </a:rPr>
              <a:t>antigenic change, combined </a:t>
            </a:r>
            <a:r>
              <a:rPr sz="2200" spc="-5" dirty="0">
                <a:latin typeface="Calibri"/>
                <a:cs typeface="Calibri"/>
              </a:rPr>
              <a:t>with its </a:t>
            </a:r>
            <a:r>
              <a:rPr sz="2200" spc="-10" dirty="0">
                <a:latin typeface="Calibri"/>
                <a:cs typeface="Calibri"/>
              </a:rPr>
              <a:t>limited host </a:t>
            </a:r>
            <a:r>
              <a:rPr sz="2200" spc="-20" dirty="0">
                <a:latin typeface="Calibri"/>
                <a:cs typeface="Calibri"/>
              </a:rPr>
              <a:t>range </a:t>
            </a:r>
            <a:r>
              <a:rPr sz="2200" spc="-5" dirty="0">
                <a:latin typeface="Calibri"/>
                <a:cs typeface="Calibri"/>
              </a:rPr>
              <a:t>ensures </a:t>
            </a:r>
            <a:r>
              <a:rPr sz="2200" spc="-10" dirty="0">
                <a:latin typeface="Calibri"/>
                <a:cs typeface="Calibri"/>
              </a:rPr>
              <a:t>that  pandemics </a:t>
            </a:r>
            <a:r>
              <a:rPr sz="2200" spc="-5" dirty="0">
                <a:latin typeface="Calibri"/>
                <a:cs typeface="Calibri"/>
              </a:rPr>
              <a:t>of </a:t>
            </a:r>
            <a:r>
              <a:rPr sz="2200" spc="-15" dirty="0">
                <a:latin typeface="Calibri"/>
                <a:cs typeface="Calibri"/>
              </a:rPr>
              <a:t>influenza </a:t>
            </a:r>
            <a:r>
              <a:rPr sz="2200" spc="-5" dirty="0">
                <a:latin typeface="Calibri"/>
                <a:cs typeface="Calibri"/>
              </a:rPr>
              <a:t>B do not</a:t>
            </a:r>
            <a:r>
              <a:rPr sz="2200" spc="35" dirty="0">
                <a:latin typeface="Calibri"/>
                <a:cs typeface="Calibri"/>
              </a:rPr>
              <a:t> </a:t>
            </a:r>
            <a:r>
              <a:rPr sz="2200" spc="-40" dirty="0">
                <a:latin typeface="Calibri"/>
                <a:cs typeface="Calibri"/>
              </a:rPr>
              <a:t>occur.</a:t>
            </a:r>
            <a:endParaRPr sz="2200">
              <a:latin typeface="Calibri"/>
              <a:cs typeface="Calibri"/>
            </a:endParaRPr>
          </a:p>
          <a:p>
            <a:pPr marL="12700">
              <a:lnSpc>
                <a:spcPct val="100000"/>
              </a:lnSpc>
              <a:spcBef>
                <a:spcPts val="1725"/>
              </a:spcBef>
            </a:pPr>
            <a:r>
              <a:rPr sz="2400" b="1" u="heavy" spc="-10" dirty="0">
                <a:uFill>
                  <a:solidFill>
                    <a:srgbClr val="000000"/>
                  </a:solidFill>
                </a:uFill>
                <a:latin typeface="Calibri"/>
                <a:cs typeface="Calibri"/>
              </a:rPr>
              <a:t>Influenza</a:t>
            </a:r>
            <a:r>
              <a:rPr sz="2400" b="1" u="heavy" spc="5" dirty="0">
                <a:uFill>
                  <a:solidFill>
                    <a:srgbClr val="000000"/>
                  </a:solidFill>
                </a:uFill>
                <a:latin typeface="Calibri"/>
                <a:cs typeface="Calibri"/>
              </a:rPr>
              <a:t> </a:t>
            </a:r>
            <a:r>
              <a:rPr sz="2400" b="1" u="heavy" spc="-5" dirty="0">
                <a:uFill>
                  <a:solidFill>
                    <a:srgbClr val="000000"/>
                  </a:solidFill>
                </a:uFill>
                <a:latin typeface="Calibri"/>
                <a:cs typeface="Calibri"/>
              </a:rPr>
              <a:t>C:</a:t>
            </a:r>
            <a:endParaRPr sz="2400">
              <a:latin typeface="Calibri"/>
              <a:cs typeface="Calibri"/>
            </a:endParaRPr>
          </a:p>
          <a:p>
            <a:pPr marL="355600" indent="-342900">
              <a:lnSpc>
                <a:spcPct val="100000"/>
              </a:lnSpc>
              <a:spcBef>
                <a:spcPts val="1780"/>
              </a:spcBef>
              <a:buSzPct val="150000"/>
              <a:buFont typeface="Arial"/>
              <a:buChar char="•"/>
              <a:tabLst>
                <a:tab pos="354965" algn="l"/>
                <a:tab pos="355600" algn="l"/>
              </a:tabLst>
            </a:pPr>
            <a:r>
              <a:rPr sz="2200" spc="-15" dirty="0">
                <a:latin typeface="Calibri"/>
                <a:cs typeface="Calibri"/>
              </a:rPr>
              <a:t>Infects</a:t>
            </a:r>
            <a:r>
              <a:rPr sz="2200" spc="10" dirty="0">
                <a:latin typeface="Calibri"/>
                <a:cs typeface="Calibri"/>
              </a:rPr>
              <a:t> </a:t>
            </a:r>
            <a:r>
              <a:rPr sz="2200" spc="-5" dirty="0">
                <a:latin typeface="Calibri"/>
                <a:cs typeface="Calibri"/>
              </a:rPr>
              <a:t>humans</a:t>
            </a:r>
            <a:endParaRPr sz="2200">
              <a:latin typeface="Calibri"/>
              <a:cs typeface="Calibri"/>
            </a:endParaRPr>
          </a:p>
          <a:p>
            <a:pPr marL="355600" marR="5080" indent="-342900">
              <a:lnSpc>
                <a:spcPts val="2110"/>
              </a:lnSpc>
              <a:spcBef>
                <a:spcPts val="2100"/>
              </a:spcBef>
              <a:buSzPct val="150000"/>
              <a:buFont typeface="Arial"/>
              <a:buChar char="•"/>
              <a:tabLst>
                <a:tab pos="354965" algn="l"/>
                <a:tab pos="355600" algn="l"/>
              </a:tabLst>
            </a:pPr>
            <a:r>
              <a:rPr sz="2200" spc="-10" dirty="0">
                <a:latin typeface="Calibri"/>
                <a:cs typeface="Calibri"/>
              </a:rPr>
              <a:t>Less common </a:t>
            </a:r>
            <a:r>
              <a:rPr sz="2200" spc="-5" dirty="0">
                <a:latin typeface="Calibri"/>
                <a:cs typeface="Calibri"/>
              </a:rPr>
              <a:t>than </a:t>
            </a:r>
            <a:r>
              <a:rPr sz="2200" spc="-10" dirty="0">
                <a:latin typeface="Calibri"/>
                <a:cs typeface="Calibri"/>
              </a:rPr>
              <a:t>the </a:t>
            </a:r>
            <a:r>
              <a:rPr sz="2200" spc="-5" dirty="0">
                <a:latin typeface="Calibri"/>
                <a:cs typeface="Calibri"/>
              </a:rPr>
              <a:t>other types and usually </a:t>
            </a:r>
            <a:r>
              <a:rPr sz="2200" spc="-10" dirty="0">
                <a:latin typeface="Calibri"/>
                <a:cs typeface="Calibri"/>
              </a:rPr>
              <a:t>only causes </a:t>
            </a:r>
            <a:r>
              <a:rPr sz="2200" spc="-5" dirty="0">
                <a:latin typeface="Calibri"/>
                <a:cs typeface="Calibri"/>
              </a:rPr>
              <a:t>mild </a:t>
            </a:r>
            <a:r>
              <a:rPr sz="2200" spc="-10" dirty="0">
                <a:latin typeface="Calibri"/>
                <a:cs typeface="Calibri"/>
              </a:rPr>
              <a:t>disease </a:t>
            </a:r>
            <a:r>
              <a:rPr sz="2200" spc="-10" dirty="0">
                <a:solidFill>
                  <a:srgbClr val="0D0D0D"/>
                </a:solidFill>
                <a:latin typeface="Calibri"/>
                <a:cs typeface="Calibri"/>
              </a:rPr>
              <a:t> </a:t>
            </a:r>
            <a:r>
              <a:rPr sz="2200" spc="-5" dirty="0">
                <a:solidFill>
                  <a:srgbClr val="0D0D0D"/>
                </a:solidFill>
                <a:latin typeface="Calibri"/>
                <a:cs typeface="Calibri"/>
              </a:rPr>
              <a:t>in </a:t>
            </a:r>
            <a:r>
              <a:rPr sz="2200" spc="-10" dirty="0">
                <a:solidFill>
                  <a:srgbClr val="0D0D0D"/>
                </a:solidFill>
                <a:latin typeface="Calibri"/>
                <a:cs typeface="Calibri"/>
              </a:rPr>
              <a:t>children.</a:t>
            </a:r>
            <a:endParaRPr sz="2200">
              <a:latin typeface="Calibri"/>
              <a:cs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54508" y="304800"/>
            <a:ext cx="4351020" cy="272643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795527" y="3479291"/>
            <a:ext cx="2819400" cy="2221992"/>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5772150" y="510285"/>
            <a:ext cx="2150110" cy="574040"/>
          </a:xfrm>
          <a:prstGeom prst="rect">
            <a:avLst/>
          </a:prstGeom>
        </p:spPr>
        <p:txBody>
          <a:bodyPr vert="horz" wrap="square" lIns="0" tIns="12700" rIns="0" bIns="0" rtlCol="0">
            <a:spAutoFit/>
          </a:bodyPr>
          <a:lstStyle/>
          <a:p>
            <a:pPr marL="12700">
              <a:lnSpc>
                <a:spcPct val="100000"/>
              </a:lnSpc>
              <a:spcBef>
                <a:spcPts val="100"/>
              </a:spcBef>
            </a:pPr>
            <a:r>
              <a:rPr spc="-15" dirty="0">
                <a:solidFill>
                  <a:srgbClr val="1F487C"/>
                </a:solidFill>
              </a:rPr>
              <a:t>Influenza</a:t>
            </a:r>
            <a:r>
              <a:rPr spc="-55" dirty="0">
                <a:solidFill>
                  <a:srgbClr val="1F487C"/>
                </a:solidFill>
              </a:rPr>
              <a:t> </a:t>
            </a:r>
            <a:r>
              <a:rPr dirty="0">
                <a:solidFill>
                  <a:srgbClr val="1F487C"/>
                </a:solidFill>
              </a:rPr>
              <a:t>A</a:t>
            </a:r>
          </a:p>
        </p:txBody>
      </p:sp>
      <p:sp>
        <p:nvSpPr>
          <p:cNvPr id="9" name="object 9"/>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7"/>
              </a:rPr>
              <a:t>www.knust.edu.gh</a:t>
            </a:r>
            <a:endParaRPr sz="12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8" name="object 8"/>
          <p:cNvSpPr txBox="1"/>
          <p:nvPr/>
        </p:nvSpPr>
        <p:spPr>
          <a:xfrm>
            <a:off x="4123690" y="1375917"/>
            <a:ext cx="4751070" cy="4283075"/>
          </a:xfrm>
          <a:prstGeom prst="rect">
            <a:avLst/>
          </a:prstGeom>
        </p:spPr>
        <p:txBody>
          <a:bodyPr vert="horz" wrap="square" lIns="0" tIns="12065" rIns="0" bIns="0" rtlCol="0">
            <a:spAutoFit/>
          </a:bodyPr>
          <a:lstStyle/>
          <a:p>
            <a:pPr marL="637540" marR="5080" indent="-2540" algn="ctr">
              <a:lnSpc>
                <a:spcPct val="100000"/>
              </a:lnSpc>
              <a:spcBef>
                <a:spcPts val="95"/>
              </a:spcBef>
            </a:pPr>
            <a:r>
              <a:rPr sz="2800" b="1" spc="-15" dirty="0">
                <a:latin typeface="Calibri"/>
                <a:cs typeface="Calibri"/>
              </a:rPr>
              <a:t>Influenza </a:t>
            </a:r>
            <a:r>
              <a:rPr sz="2800" b="1" spc="-5" dirty="0">
                <a:latin typeface="Calibri"/>
                <a:cs typeface="Calibri"/>
              </a:rPr>
              <a:t>A </a:t>
            </a:r>
            <a:r>
              <a:rPr sz="2800" b="1" spc="-10" dirty="0">
                <a:latin typeface="Calibri"/>
                <a:cs typeface="Calibri"/>
              </a:rPr>
              <a:t>viruses </a:t>
            </a:r>
            <a:r>
              <a:rPr sz="2800" b="1" spc="-15" dirty="0">
                <a:latin typeface="Calibri"/>
                <a:cs typeface="Calibri"/>
              </a:rPr>
              <a:t>isolated  from </a:t>
            </a:r>
            <a:r>
              <a:rPr sz="2800" b="1" spc="-5" dirty="0">
                <a:latin typeface="Calibri"/>
                <a:cs typeface="Calibri"/>
              </a:rPr>
              <a:t>90 species of </a:t>
            </a:r>
            <a:r>
              <a:rPr sz="2800" b="1" spc="-15" dirty="0">
                <a:latin typeface="Calibri"/>
                <a:cs typeface="Calibri"/>
              </a:rPr>
              <a:t>free-  </a:t>
            </a:r>
            <a:r>
              <a:rPr sz="2800" b="1" spc="-10" dirty="0">
                <a:latin typeface="Calibri"/>
                <a:cs typeface="Calibri"/>
              </a:rPr>
              <a:t>flying birds </a:t>
            </a:r>
            <a:r>
              <a:rPr sz="2800" b="1" spc="-5" dirty="0">
                <a:latin typeface="Calibri"/>
                <a:cs typeface="Calibri"/>
              </a:rPr>
              <a:t>(mainly </a:t>
            </a:r>
            <a:r>
              <a:rPr sz="2800" b="1" spc="-10" dirty="0">
                <a:latin typeface="Calibri"/>
                <a:cs typeface="Calibri"/>
              </a:rPr>
              <a:t>aquatic)  </a:t>
            </a:r>
            <a:r>
              <a:rPr sz="2800" b="1" spc="-15" dirty="0">
                <a:latin typeface="Calibri"/>
                <a:cs typeface="Calibri"/>
              </a:rPr>
              <a:t>They </a:t>
            </a:r>
            <a:r>
              <a:rPr sz="2800" b="1" spc="-5" dirty="0">
                <a:latin typeface="Calibri"/>
                <a:cs typeface="Calibri"/>
              </a:rPr>
              <a:t>act as a </a:t>
            </a:r>
            <a:r>
              <a:rPr sz="2800" b="1" spc="-10" dirty="0">
                <a:latin typeface="Calibri"/>
                <a:cs typeface="Calibri"/>
              </a:rPr>
              <a:t>perpetual  source </a:t>
            </a:r>
            <a:r>
              <a:rPr sz="2800" b="1" spc="-5" dirty="0">
                <a:latin typeface="Calibri"/>
                <a:cs typeface="Calibri"/>
              </a:rPr>
              <a:t>of </a:t>
            </a:r>
            <a:r>
              <a:rPr sz="2800" b="1" spc="-10" dirty="0">
                <a:latin typeface="Calibri"/>
                <a:cs typeface="Calibri"/>
              </a:rPr>
              <a:t>evolving </a:t>
            </a:r>
            <a:r>
              <a:rPr sz="2800" b="1" spc="-15" dirty="0">
                <a:latin typeface="Calibri"/>
                <a:cs typeface="Calibri"/>
              </a:rPr>
              <a:t>influenza  </a:t>
            </a:r>
            <a:r>
              <a:rPr sz="2800" b="1" spc="-10" dirty="0">
                <a:latin typeface="Calibri"/>
                <a:cs typeface="Calibri"/>
              </a:rPr>
              <a:t>viruses </a:t>
            </a:r>
            <a:r>
              <a:rPr sz="2800" b="1" spc="-20" dirty="0">
                <a:latin typeface="Calibri"/>
                <a:cs typeface="Calibri"/>
              </a:rPr>
              <a:t>for</a:t>
            </a:r>
            <a:r>
              <a:rPr sz="2800" b="1" spc="15" dirty="0">
                <a:latin typeface="Calibri"/>
                <a:cs typeface="Calibri"/>
              </a:rPr>
              <a:t> </a:t>
            </a:r>
            <a:r>
              <a:rPr sz="2800" b="1" spc="-5" dirty="0">
                <a:latin typeface="Calibri"/>
                <a:cs typeface="Calibri"/>
              </a:rPr>
              <a:t>poultry</a:t>
            </a:r>
            <a:endParaRPr sz="2800">
              <a:latin typeface="Calibri"/>
              <a:cs typeface="Calibri"/>
            </a:endParaRPr>
          </a:p>
          <a:p>
            <a:pPr>
              <a:lnSpc>
                <a:spcPct val="100000"/>
              </a:lnSpc>
              <a:spcBef>
                <a:spcPts val="20"/>
              </a:spcBef>
            </a:pPr>
            <a:endParaRPr sz="3850">
              <a:latin typeface="Calibri"/>
              <a:cs typeface="Calibri"/>
            </a:endParaRPr>
          </a:p>
          <a:p>
            <a:pPr marL="12700" marR="438150" indent="135255">
              <a:lnSpc>
                <a:spcPct val="100000"/>
              </a:lnSpc>
              <a:spcBef>
                <a:spcPts val="5"/>
              </a:spcBef>
              <a:buSzPct val="95833"/>
              <a:buFont typeface="Calibri"/>
              <a:buChar char="•"/>
              <a:tabLst>
                <a:tab pos="300990" algn="l"/>
                <a:tab pos="2693670" algn="l"/>
              </a:tabLst>
            </a:pPr>
            <a:r>
              <a:rPr sz="2400" b="1" spc="-10" dirty="0">
                <a:latin typeface="Calibri"/>
                <a:cs typeface="Calibri"/>
              </a:rPr>
              <a:t>Poultry are </a:t>
            </a:r>
            <a:r>
              <a:rPr sz="2400" b="1" spc="-5" dirty="0">
                <a:latin typeface="Calibri"/>
                <a:cs typeface="Calibri"/>
              </a:rPr>
              <a:t>the </a:t>
            </a:r>
            <a:r>
              <a:rPr sz="2400" b="1" spc="-10" dirty="0">
                <a:latin typeface="Calibri"/>
                <a:cs typeface="Calibri"/>
              </a:rPr>
              <a:t>source </a:t>
            </a:r>
            <a:r>
              <a:rPr sz="2400" b="1" dirty="0">
                <a:latin typeface="Calibri"/>
                <a:cs typeface="Calibri"/>
              </a:rPr>
              <a:t>of </a:t>
            </a:r>
            <a:r>
              <a:rPr sz="2400" b="1" spc="-15" dirty="0">
                <a:latin typeface="Calibri"/>
                <a:cs typeface="Calibri"/>
              </a:rPr>
              <a:t>avian  </a:t>
            </a:r>
            <a:r>
              <a:rPr sz="2400" b="1" dirty="0">
                <a:latin typeface="Calibri"/>
                <a:cs typeface="Calibri"/>
              </a:rPr>
              <a:t>i</a:t>
            </a:r>
            <a:r>
              <a:rPr sz="2400" b="1" spc="-20" dirty="0">
                <a:latin typeface="Calibri"/>
                <a:cs typeface="Calibri"/>
              </a:rPr>
              <a:t>n</a:t>
            </a:r>
            <a:r>
              <a:rPr sz="2400" b="1" spc="-5" dirty="0">
                <a:latin typeface="Calibri"/>
                <a:cs typeface="Calibri"/>
              </a:rPr>
              <a:t>fl</a:t>
            </a:r>
            <a:r>
              <a:rPr sz="2400" b="1" spc="-15" dirty="0">
                <a:latin typeface="Calibri"/>
                <a:cs typeface="Calibri"/>
              </a:rPr>
              <a:t>u</a:t>
            </a:r>
            <a:r>
              <a:rPr sz="2400" b="1" spc="-5" dirty="0">
                <a:latin typeface="Calibri"/>
                <a:cs typeface="Calibri"/>
              </a:rPr>
              <a:t>en</a:t>
            </a:r>
            <a:r>
              <a:rPr sz="2400" b="1" spc="-30" dirty="0">
                <a:latin typeface="Calibri"/>
                <a:cs typeface="Calibri"/>
              </a:rPr>
              <a:t>z</a:t>
            </a:r>
            <a:r>
              <a:rPr sz="2400" b="1" dirty="0">
                <a:latin typeface="Calibri"/>
                <a:cs typeface="Calibri"/>
              </a:rPr>
              <a:t>a</a:t>
            </a:r>
            <a:r>
              <a:rPr sz="2400" b="1" spc="10" dirty="0">
                <a:latin typeface="Calibri"/>
                <a:cs typeface="Calibri"/>
              </a:rPr>
              <a:t> </a:t>
            </a:r>
            <a:r>
              <a:rPr sz="2400" b="1" spc="-5" dirty="0">
                <a:latin typeface="Calibri"/>
                <a:cs typeface="Calibri"/>
              </a:rPr>
              <a:t>viruse</a:t>
            </a:r>
            <a:r>
              <a:rPr sz="2400" b="1" dirty="0">
                <a:latin typeface="Calibri"/>
                <a:cs typeface="Calibri"/>
              </a:rPr>
              <a:t>s </a:t>
            </a:r>
            <a:r>
              <a:rPr sz="2400" b="1" spc="-45" dirty="0">
                <a:latin typeface="Calibri"/>
                <a:cs typeface="Calibri"/>
              </a:rPr>
              <a:t>f</a:t>
            </a:r>
            <a:r>
              <a:rPr sz="2400" b="1" dirty="0">
                <a:latin typeface="Calibri"/>
                <a:cs typeface="Calibri"/>
              </a:rPr>
              <a:t>or	i</a:t>
            </a:r>
            <a:r>
              <a:rPr sz="2400" b="1" spc="-35" dirty="0">
                <a:latin typeface="Calibri"/>
                <a:cs typeface="Calibri"/>
              </a:rPr>
              <a:t>n</a:t>
            </a:r>
            <a:r>
              <a:rPr sz="2400" b="1" spc="-30" dirty="0">
                <a:latin typeface="Calibri"/>
                <a:cs typeface="Calibri"/>
              </a:rPr>
              <a:t>t</a:t>
            </a:r>
            <a:r>
              <a:rPr sz="2400" b="1" spc="-5" dirty="0">
                <a:latin typeface="Calibri"/>
                <a:cs typeface="Calibri"/>
              </a:rPr>
              <a:t>e</a:t>
            </a:r>
            <a:r>
              <a:rPr sz="2400" b="1" spc="10" dirty="0">
                <a:latin typeface="Calibri"/>
                <a:cs typeface="Calibri"/>
              </a:rPr>
              <a:t>r</a:t>
            </a:r>
            <a:r>
              <a:rPr sz="2400" b="1" spc="-5" dirty="0">
                <a:latin typeface="Calibri"/>
                <a:cs typeface="Calibri"/>
              </a:rPr>
              <a:t>-</a:t>
            </a:r>
            <a:r>
              <a:rPr sz="2400" b="1" dirty="0">
                <a:latin typeface="Calibri"/>
                <a:cs typeface="Calibri"/>
              </a:rPr>
              <a:t>speci</a:t>
            </a:r>
            <a:r>
              <a:rPr sz="2400" b="1" spc="5" dirty="0">
                <a:latin typeface="Calibri"/>
                <a:cs typeface="Calibri"/>
              </a:rPr>
              <a:t>e</a:t>
            </a:r>
            <a:r>
              <a:rPr sz="2400" b="1" dirty="0">
                <a:latin typeface="Calibri"/>
                <a:cs typeface="Calibri"/>
              </a:rPr>
              <a:t>s  </a:t>
            </a:r>
            <a:r>
              <a:rPr sz="2400" b="1" spc="-20" dirty="0">
                <a:latin typeface="Calibri"/>
                <a:cs typeface="Calibri"/>
              </a:rPr>
              <a:t>transfer </a:t>
            </a:r>
            <a:r>
              <a:rPr sz="2400" b="1" spc="-15" dirty="0">
                <a:latin typeface="Calibri"/>
                <a:cs typeface="Calibri"/>
              </a:rPr>
              <a:t>to </a:t>
            </a:r>
            <a:r>
              <a:rPr sz="2400" b="1" dirty="0">
                <a:latin typeface="Calibri"/>
                <a:cs typeface="Calibri"/>
              </a:rPr>
              <a:t>mammals such as</a:t>
            </a:r>
            <a:r>
              <a:rPr sz="2400" b="1" spc="-30" dirty="0">
                <a:latin typeface="Calibri"/>
                <a:cs typeface="Calibri"/>
              </a:rPr>
              <a:t> </a:t>
            </a:r>
            <a:r>
              <a:rPr sz="2400" b="1" spc="-5" dirty="0">
                <a:latin typeface="Calibri"/>
                <a:cs typeface="Calibri"/>
              </a:rPr>
              <a:t>pigs</a:t>
            </a:r>
            <a:endParaRPr sz="2400">
              <a:latin typeface="Calibri"/>
              <a:cs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4972" y="702309"/>
            <a:ext cx="4882515" cy="4227195"/>
          </a:xfrm>
          <a:prstGeom prst="rect">
            <a:avLst/>
          </a:prstGeom>
        </p:spPr>
        <p:txBody>
          <a:bodyPr vert="horz" wrap="square" lIns="0" tIns="13335" rIns="0" bIns="0" rtlCol="0">
            <a:spAutoFit/>
          </a:bodyPr>
          <a:lstStyle/>
          <a:p>
            <a:pPr marL="12700">
              <a:lnSpc>
                <a:spcPct val="100000"/>
              </a:lnSpc>
              <a:spcBef>
                <a:spcPts val="105"/>
              </a:spcBef>
            </a:pPr>
            <a:r>
              <a:rPr sz="2600" spc="-5" dirty="0">
                <a:latin typeface="Calibri"/>
                <a:cs typeface="Calibri"/>
              </a:rPr>
              <a:t>HA=</a:t>
            </a:r>
            <a:r>
              <a:rPr sz="2600" dirty="0">
                <a:latin typeface="Calibri"/>
                <a:cs typeface="Calibri"/>
              </a:rPr>
              <a:t> Haemagglutinin</a:t>
            </a:r>
            <a:endParaRPr sz="2600">
              <a:latin typeface="Calibri"/>
              <a:cs typeface="Calibri"/>
            </a:endParaRPr>
          </a:p>
          <a:p>
            <a:pPr>
              <a:lnSpc>
                <a:spcPct val="100000"/>
              </a:lnSpc>
              <a:spcBef>
                <a:spcPts val="50"/>
              </a:spcBef>
            </a:pPr>
            <a:endParaRPr sz="2000">
              <a:latin typeface="Calibri"/>
              <a:cs typeface="Calibri"/>
            </a:endParaRPr>
          </a:p>
          <a:p>
            <a:pPr marL="12700" marR="186055">
              <a:lnSpc>
                <a:spcPct val="80000"/>
              </a:lnSpc>
            </a:pPr>
            <a:r>
              <a:rPr sz="2600" spc="-10" dirty="0">
                <a:latin typeface="Calibri"/>
                <a:cs typeface="Calibri"/>
              </a:rPr>
              <a:t>(There are </a:t>
            </a:r>
            <a:r>
              <a:rPr sz="2600" dirty="0">
                <a:latin typeface="Calibri"/>
                <a:cs typeface="Calibri"/>
              </a:rPr>
              <a:t>15 </a:t>
            </a:r>
            <a:r>
              <a:rPr sz="2600" spc="-5" dirty="0">
                <a:latin typeface="Calibri"/>
                <a:cs typeface="Calibri"/>
              </a:rPr>
              <a:t>subtypes of </a:t>
            </a:r>
            <a:r>
              <a:rPr sz="2600" spc="-10" dirty="0">
                <a:latin typeface="Calibri"/>
                <a:cs typeface="Calibri"/>
              </a:rPr>
              <a:t>HA </a:t>
            </a:r>
            <a:r>
              <a:rPr sz="2600" b="1" dirty="0">
                <a:solidFill>
                  <a:srgbClr val="FF0000"/>
                </a:solidFill>
                <a:latin typeface="Calibri"/>
                <a:cs typeface="Calibri"/>
              </a:rPr>
              <a:t>(H1</a:t>
            </a:r>
            <a:r>
              <a:rPr sz="2600" b="1" spc="-90" dirty="0">
                <a:solidFill>
                  <a:srgbClr val="FF0000"/>
                </a:solidFill>
                <a:latin typeface="Calibri"/>
                <a:cs typeface="Calibri"/>
              </a:rPr>
              <a:t> </a:t>
            </a:r>
            <a:r>
              <a:rPr sz="2600" b="1" dirty="0">
                <a:solidFill>
                  <a:srgbClr val="FF0000"/>
                </a:solidFill>
                <a:latin typeface="Calibri"/>
                <a:cs typeface="Calibri"/>
              </a:rPr>
              <a:t>–  H15) </a:t>
            </a:r>
            <a:r>
              <a:rPr sz="2600" dirty="0">
                <a:latin typeface="Calibri"/>
                <a:cs typeface="Calibri"/>
              </a:rPr>
              <a:t>in </a:t>
            </a:r>
            <a:r>
              <a:rPr sz="2600" spc="-10" dirty="0">
                <a:latin typeface="Calibri"/>
                <a:cs typeface="Calibri"/>
              </a:rPr>
              <a:t>Avian influenza </a:t>
            </a:r>
            <a:r>
              <a:rPr sz="2600" spc="-5" dirty="0">
                <a:latin typeface="Calibri"/>
                <a:cs typeface="Calibri"/>
              </a:rPr>
              <a:t>but only </a:t>
            </a:r>
            <a:r>
              <a:rPr sz="2600" dirty="0">
                <a:latin typeface="Calibri"/>
                <a:cs typeface="Calibri"/>
              </a:rPr>
              <a:t>4  </a:t>
            </a:r>
            <a:r>
              <a:rPr sz="2600" spc="-10" dirty="0">
                <a:latin typeface="Calibri"/>
                <a:cs typeface="Calibri"/>
              </a:rPr>
              <a:t>variants </a:t>
            </a:r>
            <a:r>
              <a:rPr sz="2600" dirty="0">
                <a:latin typeface="Calibri"/>
                <a:cs typeface="Calibri"/>
              </a:rPr>
              <a:t>in</a:t>
            </a:r>
            <a:r>
              <a:rPr sz="2600" spc="-10" dirty="0">
                <a:latin typeface="Calibri"/>
                <a:cs typeface="Calibri"/>
              </a:rPr>
              <a:t> </a:t>
            </a:r>
            <a:r>
              <a:rPr sz="2600" spc="-5" dirty="0">
                <a:latin typeface="Calibri"/>
                <a:cs typeface="Calibri"/>
              </a:rPr>
              <a:t>humans)</a:t>
            </a:r>
            <a:endParaRPr sz="2600">
              <a:latin typeface="Calibri"/>
              <a:cs typeface="Calibri"/>
            </a:endParaRPr>
          </a:p>
          <a:p>
            <a:pPr marL="12700">
              <a:lnSpc>
                <a:spcPts val="2810"/>
              </a:lnSpc>
              <a:spcBef>
                <a:spcPts val="1875"/>
              </a:spcBef>
            </a:pPr>
            <a:r>
              <a:rPr sz="2600" dirty="0">
                <a:latin typeface="Calibri"/>
                <a:cs typeface="Calibri"/>
              </a:rPr>
              <a:t>NA =</a:t>
            </a:r>
            <a:r>
              <a:rPr sz="2600" spc="-15" dirty="0">
                <a:latin typeface="Calibri"/>
                <a:cs typeface="Calibri"/>
              </a:rPr>
              <a:t> </a:t>
            </a:r>
            <a:r>
              <a:rPr sz="2600" spc="-5" dirty="0">
                <a:latin typeface="Calibri"/>
                <a:cs typeface="Calibri"/>
              </a:rPr>
              <a:t>Neuraminidase</a:t>
            </a:r>
            <a:endParaRPr sz="2600">
              <a:latin typeface="Calibri"/>
              <a:cs typeface="Calibri"/>
            </a:endParaRPr>
          </a:p>
          <a:p>
            <a:pPr marL="12700">
              <a:lnSpc>
                <a:spcPts val="2495"/>
              </a:lnSpc>
            </a:pPr>
            <a:r>
              <a:rPr sz="2600" spc="-10" dirty="0">
                <a:latin typeface="Calibri"/>
                <a:cs typeface="Calibri"/>
              </a:rPr>
              <a:t>There are </a:t>
            </a:r>
            <a:r>
              <a:rPr sz="2600" dirty="0">
                <a:latin typeface="Calibri"/>
                <a:cs typeface="Calibri"/>
              </a:rPr>
              <a:t>9 </a:t>
            </a:r>
            <a:r>
              <a:rPr sz="2600" spc="-20" dirty="0">
                <a:latin typeface="Calibri"/>
                <a:cs typeface="Calibri"/>
              </a:rPr>
              <a:t>different </a:t>
            </a:r>
            <a:r>
              <a:rPr sz="2600" spc="-5" dirty="0">
                <a:latin typeface="Calibri"/>
                <a:cs typeface="Calibri"/>
              </a:rPr>
              <a:t>subtypes </a:t>
            </a:r>
            <a:r>
              <a:rPr sz="2600" dirty="0">
                <a:latin typeface="Calibri"/>
                <a:cs typeface="Calibri"/>
              </a:rPr>
              <a:t>of</a:t>
            </a:r>
            <a:r>
              <a:rPr sz="2600" spc="-105" dirty="0">
                <a:latin typeface="Calibri"/>
                <a:cs typeface="Calibri"/>
              </a:rPr>
              <a:t> </a:t>
            </a:r>
            <a:r>
              <a:rPr sz="2600" dirty="0">
                <a:latin typeface="Calibri"/>
                <a:cs typeface="Calibri"/>
              </a:rPr>
              <a:t>NA</a:t>
            </a:r>
            <a:endParaRPr sz="2600">
              <a:latin typeface="Calibri"/>
              <a:cs typeface="Calibri"/>
            </a:endParaRPr>
          </a:p>
          <a:p>
            <a:pPr marL="12700">
              <a:lnSpc>
                <a:spcPts val="2810"/>
              </a:lnSpc>
            </a:pPr>
            <a:r>
              <a:rPr sz="2600" b="1" dirty="0">
                <a:solidFill>
                  <a:srgbClr val="FF0000"/>
                </a:solidFill>
                <a:latin typeface="Calibri"/>
                <a:cs typeface="Calibri"/>
              </a:rPr>
              <a:t>(N1-N9)</a:t>
            </a:r>
            <a:endParaRPr sz="2600">
              <a:latin typeface="Calibri"/>
              <a:cs typeface="Calibri"/>
            </a:endParaRPr>
          </a:p>
          <a:p>
            <a:pPr>
              <a:lnSpc>
                <a:spcPct val="100000"/>
              </a:lnSpc>
              <a:spcBef>
                <a:spcPts val="55"/>
              </a:spcBef>
            </a:pPr>
            <a:endParaRPr sz="2000">
              <a:latin typeface="Calibri"/>
              <a:cs typeface="Calibri"/>
            </a:endParaRPr>
          </a:p>
          <a:p>
            <a:pPr marL="12700" marR="296545">
              <a:lnSpc>
                <a:spcPct val="80000"/>
              </a:lnSpc>
            </a:pPr>
            <a:r>
              <a:rPr sz="2600" spc="-20" dirty="0">
                <a:latin typeface="Calibri"/>
                <a:cs typeface="Calibri"/>
              </a:rPr>
              <a:t>(different </a:t>
            </a:r>
            <a:r>
              <a:rPr sz="2600" spc="-5" dirty="0">
                <a:latin typeface="Calibri"/>
                <a:cs typeface="Calibri"/>
              </a:rPr>
              <a:t>combinations of </a:t>
            </a:r>
            <a:r>
              <a:rPr sz="2600" dirty="0">
                <a:latin typeface="Calibri"/>
                <a:cs typeface="Calibri"/>
              </a:rPr>
              <a:t>these  </a:t>
            </a:r>
            <a:r>
              <a:rPr sz="2600" spc="-10" dirty="0">
                <a:latin typeface="Calibri"/>
                <a:cs typeface="Calibri"/>
              </a:rPr>
              <a:t>glycoproteins </a:t>
            </a:r>
            <a:r>
              <a:rPr sz="2600" spc="-5" dirty="0">
                <a:latin typeface="Calibri"/>
                <a:cs typeface="Calibri"/>
              </a:rPr>
              <a:t>give </a:t>
            </a:r>
            <a:r>
              <a:rPr sz="2600" dirty="0">
                <a:latin typeface="Calibri"/>
                <a:cs typeface="Calibri"/>
              </a:rPr>
              <a:t>rise </a:t>
            </a:r>
            <a:r>
              <a:rPr sz="2600" spc="-10" dirty="0">
                <a:latin typeface="Calibri"/>
                <a:cs typeface="Calibri"/>
              </a:rPr>
              <a:t>to</a:t>
            </a:r>
            <a:r>
              <a:rPr sz="2600" spc="-90" dirty="0">
                <a:latin typeface="Calibri"/>
                <a:cs typeface="Calibri"/>
              </a:rPr>
              <a:t> </a:t>
            </a:r>
            <a:r>
              <a:rPr sz="2600" spc="-20" dirty="0">
                <a:latin typeface="Calibri"/>
                <a:cs typeface="Calibri"/>
              </a:rPr>
              <a:t>different  </a:t>
            </a:r>
            <a:r>
              <a:rPr sz="2600" spc="-10" dirty="0">
                <a:latin typeface="Calibri"/>
                <a:cs typeface="Calibri"/>
              </a:rPr>
              <a:t>strains)</a:t>
            </a:r>
            <a:endParaRPr sz="2600">
              <a:latin typeface="Calibri"/>
              <a:cs typeface="Calibri"/>
            </a:endParaRPr>
          </a:p>
        </p:txBody>
      </p:sp>
      <p:sp>
        <p:nvSpPr>
          <p:cNvPr id="3" name="object 3"/>
          <p:cNvSpPr/>
          <p:nvPr/>
        </p:nvSpPr>
        <p:spPr>
          <a:xfrm>
            <a:off x="5429101" y="996695"/>
            <a:ext cx="3518756" cy="342290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3"/>
              </a:rPr>
              <a:t>www.knust.edu.gh</a:t>
            </a:r>
            <a:endParaRPr sz="1200">
              <a:latin typeface="Arial"/>
              <a:cs typeface="Arial"/>
            </a:endParaRP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3044" y="576072"/>
            <a:ext cx="3534155" cy="265023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215128" y="576072"/>
            <a:ext cx="3534155" cy="265023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20674" y="3667759"/>
            <a:ext cx="7491095" cy="1732280"/>
          </a:xfrm>
          <a:prstGeom prst="rect">
            <a:avLst/>
          </a:prstGeom>
        </p:spPr>
        <p:txBody>
          <a:bodyPr vert="horz" wrap="square" lIns="0" tIns="12065" rIns="0" bIns="0" rtlCol="0">
            <a:spAutoFit/>
          </a:bodyPr>
          <a:lstStyle/>
          <a:p>
            <a:pPr marL="12700" algn="just">
              <a:lnSpc>
                <a:spcPct val="100000"/>
              </a:lnSpc>
              <a:spcBef>
                <a:spcPts val="95"/>
              </a:spcBef>
            </a:pPr>
            <a:r>
              <a:rPr sz="2800" b="1" spc="-40" dirty="0">
                <a:latin typeface="Calibri"/>
                <a:cs typeface="Calibri"/>
              </a:rPr>
              <a:t>Trafalgar </a:t>
            </a:r>
            <a:r>
              <a:rPr sz="2800" b="1" spc="-10" dirty="0">
                <a:latin typeface="Calibri"/>
                <a:cs typeface="Calibri"/>
              </a:rPr>
              <a:t>square,</a:t>
            </a:r>
            <a:r>
              <a:rPr sz="2800" b="1" spc="100" dirty="0">
                <a:latin typeface="Calibri"/>
                <a:cs typeface="Calibri"/>
              </a:rPr>
              <a:t> </a:t>
            </a:r>
            <a:r>
              <a:rPr sz="2800" b="1" spc="-5" dirty="0">
                <a:latin typeface="Calibri"/>
                <a:cs typeface="Calibri"/>
              </a:rPr>
              <a:t>London-</a:t>
            </a:r>
            <a:endParaRPr sz="2800">
              <a:latin typeface="Calibri"/>
              <a:cs typeface="Calibri"/>
            </a:endParaRPr>
          </a:p>
          <a:p>
            <a:pPr marL="12700" marR="5080" algn="just">
              <a:lnSpc>
                <a:spcPct val="100000"/>
              </a:lnSpc>
            </a:pPr>
            <a:r>
              <a:rPr sz="2800" b="1" spc="-10" dirty="0">
                <a:solidFill>
                  <a:srgbClr val="1F487C"/>
                </a:solidFill>
                <a:latin typeface="Calibri"/>
                <a:cs typeface="Calibri"/>
              </a:rPr>
              <a:t>potential </a:t>
            </a:r>
            <a:r>
              <a:rPr sz="2800" b="1" spc="-20" dirty="0">
                <a:latin typeface="Calibri"/>
                <a:cs typeface="Calibri"/>
              </a:rPr>
              <a:t>for </a:t>
            </a:r>
            <a:r>
              <a:rPr sz="2800" b="1" spc="-10" dirty="0">
                <a:latin typeface="Calibri"/>
                <a:cs typeface="Calibri"/>
              </a:rPr>
              <a:t>direct transmission </a:t>
            </a:r>
            <a:r>
              <a:rPr sz="2800" b="1" spc="-5" dirty="0">
                <a:latin typeface="Calibri"/>
                <a:cs typeface="Calibri"/>
              </a:rPr>
              <a:t>of </a:t>
            </a:r>
            <a:r>
              <a:rPr sz="2800" b="1" spc="-15" dirty="0">
                <a:latin typeface="Calibri"/>
                <a:cs typeface="Calibri"/>
              </a:rPr>
              <a:t>avian </a:t>
            </a:r>
            <a:r>
              <a:rPr sz="2800" b="1" spc="-5" dirty="0">
                <a:latin typeface="Calibri"/>
                <a:cs typeface="Calibri"/>
              </a:rPr>
              <a:t>flu and a  </a:t>
            </a:r>
            <a:r>
              <a:rPr sz="2800" b="1" spc="-25" dirty="0">
                <a:latin typeface="Calibri"/>
                <a:cs typeface="Calibri"/>
              </a:rPr>
              <a:t>range </a:t>
            </a:r>
            <a:r>
              <a:rPr sz="2800" b="1" spc="-5" dirty="0">
                <a:latin typeface="Calibri"/>
                <a:cs typeface="Calibri"/>
              </a:rPr>
              <a:t>of </a:t>
            </a:r>
            <a:r>
              <a:rPr sz="2800" b="1" spc="-10" dirty="0">
                <a:latin typeface="Calibri"/>
                <a:cs typeface="Calibri"/>
              </a:rPr>
              <a:t>bacteria, </a:t>
            </a:r>
            <a:r>
              <a:rPr sz="2800" b="1" spc="-5" dirty="0">
                <a:latin typeface="Calibri"/>
                <a:cs typeface="Calibri"/>
              </a:rPr>
              <a:t>e.g., </a:t>
            </a:r>
            <a:r>
              <a:rPr sz="2800" b="1" i="1" spc="-15" dirty="0">
                <a:latin typeface="Calibri"/>
                <a:cs typeface="Calibri"/>
              </a:rPr>
              <a:t>Chlamydophylla psittacosis,  </a:t>
            </a:r>
            <a:r>
              <a:rPr sz="2800" b="1" i="1" spc="-20" dirty="0">
                <a:latin typeface="Calibri"/>
                <a:cs typeface="Calibri"/>
              </a:rPr>
              <a:t>Campylobacter, </a:t>
            </a:r>
            <a:r>
              <a:rPr sz="2800" b="1" i="1" spc="-10" dirty="0">
                <a:latin typeface="Calibri"/>
                <a:cs typeface="Calibri"/>
              </a:rPr>
              <a:t>Salmonella </a:t>
            </a:r>
            <a:r>
              <a:rPr sz="2800" b="1" spc="-5" dirty="0">
                <a:latin typeface="Calibri"/>
                <a:cs typeface="Calibri"/>
              </a:rPr>
              <a:t>and </a:t>
            </a:r>
            <a:r>
              <a:rPr sz="2800" b="1" i="1" spc="-5" dirty="0">
                <a:latin typeface="Calibri"/>
                <a:cs typeface="Calibri"/>
              </a:rPr>
              <a:t>E. </a:t>
            </a:r>
            <a:r>
              <a:rPr sz="2800" b="1" i="1" spc="-15" dirty="0">
                <a:latin typeface="Calibri"/>
                <a:cs typeface="Calibri"/>
              </a:rPr>
              <a:t>coli</a:t>
            </a:r>
            <a:r>
              <a:rPr sz="2800" b="1" i="1" spc="95" dirty="0">
                <a:latin typeface="Calibri"/>
                <a:cs typeface="Calibri"/>
              </a:rPr>
              <a:t> </a:t>
            </a:r>
            <a:r>
              <a:rPr sz="2800" b="1" spc="-10" dirty="0">
                <a:latin typeface="Calibri"/>
                <a:cs typeface="Calibri"/>
              </a:rPr>
              <a:t>0157</a:t>
            </a:r>
            <a:endParaRPr sz="2800">
              <a:latin typeface="Calibri"/>
              <a:cs typeface="Calibri"/>
            </a:endParaRPr>
          </a:p>
        </p:txBody>
      </p:sp>
      <p:sp>
        <p:nvSpPr>
          <p:cNvPr id="5" name="object 5"/>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4"/>
              </a:rPr>
              <a:t>www.knust.edu.gh</a:t>
            </a:r>
            <a:endParaRPr sz="1200">
              <a:latin typeface="Arial"/>
              <a:cs typeface="Arial"/>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 y="185927"/>
            <a:ext cx="4319015" cy="3386328"/>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095491" y="583438"/>
            <a:ext cx="1762125" cy="574040"/>
          </a:xfrm>
          <a:prstGeom prst="rect">
            <a:avLst/>
          </a:prstGeom>
        </p:spPr>
        <p:txBody>
          <a:bodyPr vert="horz" wrap="square" lIns="0" tIns="12700" rIns="0" bIns="0" rtlCol="0">
            <a:spAutoFit/>
          </a:bodyPr>
          <a:lstStyle/>
          <a:p>
            <a:pPr marL="12700">
              <a:lnSpc>
                <a:spcPct val="100000"/>
              </a:lnSpc>
              <a:spcBef>
                <a:spcPts val="100"/>
              </a:spcBef>
            </a:pPr>
            <a:r>
              <a:rPr spc="-20" dirty="0">
                <a:solidFill>
                  <a:srgbClr val="1F487C"/>
                </a:solidFill>
              </a:rPr>
              <a:t>Avian</a:t>
            </a:r>
            <a:r>
              <a:rPr spc="-95" dirty="0">
                <a:solidFill>
                  <a:srgbClr val="1F487C"/>
                </a:solidFill>
              </a:rPr>
              <a:t> </a:t>
            </a:r>
            <a:r>
              <a:rPr dirty="0">
                <a:solidFill>
                  <a:srgbClr val="1F487C"/>
                </a:solidFill>
              </a:rPr>
              <a:t>Flu</a:t>
            </a:r>
          </a:p>
        </p:txBody>
      </p:sp>
      <p:sp>
        <p:nvSpPr>
          <p:cNvPr id="8" name="object 8"/>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6"/>
              </a:rPr>
              <a:t>www.knust.edu.gh</a:t>
            </a:r>
            <a:endParaRPr sz="12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7" name="object 7"/>
          <p:cNvSpPr txBox="1"/>
          <p:nvPr/>
        </p:nvSpPr>
        <p:spPr>
          <a:xfrm>
            <a:off x="231140" y="3994530"/>
            <a:ext cx="8564880" cy="1489075"/>
          </a:xfrm>
          <a:prstGeom prst="rect">
            <a:avLst/>
          </a:prstGeom>
        </p:spPr>
        <p:txBody>
          <a:bodyPr vert="horz" wrap="square" lIns="0" tIns="12700" rIns="0" bIns="0" rtlCol="0">
            <a:spAutoFit/>
          </a:bodyPr>
          <a:lstStyle/>
          <a:p>
            <a:pPr marL="165100" indent="-153035">
              <a:lnSpc>
                <a:spcPct val="100000"/>
              </a:lnSpc>
              <a:spcBef>
                <a:spcPts val="100"/>
              </a:spcBef>
              <a:buSzPct val="95833"/>
              <a:buChar char="•"/>
              <a:tabLst>
                <a:tab pos="165735" algn="l"/>
              </a:tabLst>
            </a:pPr>
            <a:r>
              <a:rPr sz="2400" spc="-10" dirty="0">
                <a:latin typeface="Calibri"/>
                <a:cs typeface="Calibri"/>
              </a:rPr>
              <a:t>There </a:t>
            </a:r>
            <a:r>
              <a:rPr sz="2400" dirty="0">
                <a:latin typeface="Calibri"/>
                <a:cs typeface="Calibri"/>
              </a:rPr>
              <a:t>is </a:t>
            </a:r>
            <a:r>
              <a:rPr sz="2400" spc="-10" dirty="0">
                <a:latin typeface="Calibri"/>
                <a:cs typeface="Calibri"/>
              </a:rPr>
              <a:t>continuous </a:t>
            </a:r>
            <a:r>
              <a:rPr sz="2400" dirty="0">
                <a:latin typeface="Calibri"/>
                <a:cs typeface="Calibri"/>
              </a:rPr>
              <a:t>vigilance, </a:t>
            </a:r>
            <a:r>
              <a:rPr sz="2400" spc="-5" dirty="0">
                <a:latin typeface="Calibri"/>
                <a:cs typeface="Calibri"/>
              </a:rPr>
              <a:t>particularly </a:t>
            </a:r>
            <a:r>
              <a:rPr sz="2400" dirty="0">
                <a:latin typeface="Calibri"/>
                <a:cs typeface="Calibri"/>
              </a:rPr>
              <a:t>in the </a:t>
            </a:r>
            <a:r>
              <a:rPr sz="2400" spc="-20" dirty="0">
                <a:latin typeface="Calibri"/>
                <a:cs typeface="Calibri"/>
              </a:rPr>
              <a:t>Far</a:t>
            </a:r>
            <a:r>
              <a:rPr sz="2400" spc="-55" dirty="0">
                <a:latin typeface="Calibri"/>
                <a:cs typeface="Calibri"/>
              </a:rPr>
              <a:t> </a:t>
            </a:r>
            <a:r>
              <a:rPr sz="2400" spc="-15" dirty="0">
                <a:latin typeface="Calibri"/>
                <a:cs typeface="Calibri"/>
              </a:rPr>
              <a:t>East</a:t>
            </a:r>
            <a:endParaRPr sz="2400">
              <a:latin typeface="Calibri"/>
              <a:cs typeface="Calibri"/>
            </a:endParaRPr>
          </a:p>
          <a:p>
            <a:pPr marL="165100" indent="-153035">
              <a:lnSpc>
                <a:spcPct val="100000"/>
              </a:lnSpc>
              <a:buSzPct val="95833"/>
              <a:buChar char="•"/>
              <a:tabLst>
                <a:tab pos="165735" algn="l"/>
              </a:tabLst>
            </a:pPr>
            <a:r>
              <a:rPr sz="2400" spc="-5" dirty="0">
                <a:latin typeface="Calibri"/>
                <a:cs typeface="Calibri"/>
              </a:rPr>
              <a:t>Since 1996 millions of </a:t>
            </a:r>
            <a:r>
              <a:rPr sz="2400" spc="-10" dirty="0">
                <a:latin typeface="Calibri"/>
                <a:cs typeface="Calibri"/>
              </a:rPr>
              <a:t>chickens </a:t>
            </a:r>
            <a:r>
              <a:rPr sz="2400" spc="-20" dirty="0">
                <a:latin typeface="Calibri"/>
                <a:cs typeface="Calibri"/>
              </a:rPr>
              <a:t>have </a:t>
            </a:r>
            <a:r>
              <a:rPr sz="2400" spc="-5" dirty="0">
                <a:latin typeface="Calibri"/>
                <a:cs typeface="Calibri"/>
              </a:rPr>
              <a:t>been </a:t>
            </a:r>
            <a:r>
              <a:rPr sz="2400" spc="-10" dirty="0">
                <a:latin typeface="Calibri"/>
                <a:cs typeface="Calibri"/>
              </a:rPr>
              <a:t>slaughtered </a:t>
            </a:r>
            <a:r>
              <a:rPr sz="2400" dirty="0">
                <a:latin typeface="Calibri"/>
                <a:cs typeface="Calibri"/>
              </a:rPr>
              <a:t>in </a:t>
            </a:r>
            <a:r>
              <a:rPr sz="2400" spc="-5" dirty="0">
                <a:latin typeface="Calibri"/>
                <a:cs typeface="Calibri"/>
              </a:rPr>
              <a:t>Hong</a:t>
            </a:r>
            <a:r>
              <a:rPr sz="2400" spc="-30" dirty="0">
                <a:latin typeface="Calibri"/>
                <a:cs typeface="Calibri"/>
              </a:rPr>
              <a:t> </a:t>
            </a:r>
            <a:r>
              <a:rPr sz="2400" spc="-20" dirty="0">
                <a:latin typeface="Calibri"/>
                <a:cs typeface="Calibri"/>
              </a:rPr>
              <a:t>Kong</a:t>
            </a:r>
            <a:endParaRPr sz="2400">
              <a:latin typeface="Calibri"/>
              <a:cs typeface="Calibri"/>
            </a:endParaRPr>
          </a:p>
          <a:p>
            <a:pPr marL="12700" marR="187325">
              <a:lnSpc>
                <a:spcPct val="100000"/>
              </a:lnSpc>
              <a:buSzPct val="95833"/>
              <a:buChar char="•"/>
              <a:tabLst>
                <a:tab pos="165735" algn="l"/>
              </a:tabLst>
            </a:pPr>
            <a:r>
              <a:rPr sz="2400" spc="-10" dirty="0">
                <a:latin typeface="Calibri"/>
                <a:cs typeface="Calibri"/>
              </a:rPr>
              <a:t>Little information </a:t>
            </a:r>
            <a:r>
              <a:rPr sz="2400" spc="-5" dirty="0">
                <a:latin typeface="Calibri"/>
                <a:cs typeface="Calibri"/>
              </a:rPr>
              <a:t>on </a:t>
            </a:r>
            <a:r>
              <a:rPr sz="2400" dirty="0">
                <a:latin typeface="Calibri"/>
                <a:cs typeface="Calibri"/>
              </a:rPr>
              <a:t>the wild </a:t>
            </a:r>
            <a:r>
              <a:rPr sz="2400" spc="-15" dirty="0">
                <a:latin typeface="Calibri"/>
                <a:cs typeface="Calibri"/>
              </a:rPr>
              <a:t>bird </a:t>
            </a:r>
            <a:r>
              <a:rPr sz="2400" spc="-10" dirty="0">
                <a:latin typeface="Calibri"/>
                <a:cs typeface="Calibri"/>
              </a:rPr>
              <a:t>reservoirs of influenza </a:t>
            </a:r>
            <a:r>
              <a:rPr sz="2400" dirty="0">
                <a:latin typeface="Calibri"/>
                <a:cs typeface="Calibri"/>
              </a:rPr>
              <a:t>viruses in  </a:t>
            </a:r>
            <a:r>
              <a:rPr sz="2400" spc="-5" dirty="0">
                <a:latin typeface="Calibri"/>
                <a:cs typeface="Calibri"/>
              </a:rPr>
              <a:t>Africa</a:t>
            </a:r>
            <a:endParaRPr sz="2400">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9707" y="329565"/>
            <a:ext cx="8143875" cy="5256530"/>
          </a:xfrm>
          <a:prstGeom prst="rect">
            <a:avLst/>
          </a:prstGeom>
        </p:spPr>
        <p:txBody>
          <a:bodyPr vert="horz" wrap="square" lIns="0" tIns="12065" rIns="0" bIns="0" rtlCol="0">
            <a:spAutoFit/>
          </a:bodyPr>
          <a:lstStyle/>
          <a:p>
            <a:pPr marL="355600" indent="-342900">
              <a:lnSpc>
                <a:spcPct val="100000"/>
              </a:lnSpc>
              <a:spcBef>
                <a:spcPts val="95"/>
              </a:spcBef>
              <a:buSzPct val="150000"/>
              <a:buFont typeface="Arial"/>
              <a:buChar char="•"/>
              <a:tabLst>
                <a:tab pos="354965" algn="l"/>
                <a:tab pos="355600" algn="l"/>
              </a:tabLst>
            </a:pPr>
            <a:r>
              <a:rPr sz="2200" b="1" spc="-10" dirty="0">
                <a:solidFill>
                  <a:srgbClr val="FF0000"/>
                </a:solidFill>
                <a:latin typeface="Calibri"/>
                <a:cs typeface="Calibri"/>
              </a:rPr>
              <a:t>Fifteen subtypes </a:t>
            </a:r>
            <a:r>
              <a:rPr sz="2200" spc="-5" dirty="0">
                <a:latin typeface="Calibri"/>
                <a:cs typeface="Calibri"/>
              </a:rPr>
              <a:t>of </a:t>
            </a:r>
            <a:r>
              <a:rPr sz="2200" spc="-15" dirty="0">
                <a:latin typeface="Calibri"/>
                <a:cs typeface="Calibri"/>
              </a:rPr>
              <a:t>influenza </a:t>
            </a:r>
            <a:r>
              <a:rPr sz="2200" spc="-5" dirty="0">
                <a:latin typeface="Calibri"/>
                <a:cs typeface="Calibri"/>
              </a:rPr>
              <a:t>virus </a:t>
            </a:r>
            <a:r>
              <a:rPr sz="2200" spc="-10" dirty="0">
                <a:latin typeface="Calibri"/>
                <a:cs typeface="Calibri"/>
              </a:rPr>
              <a:t>are known </a:t>
            </a:r>
            <a:r>
              <a:rPr sz="2200" spc="-15" dirty="0">
                <a:latin typeface="Calibri"/>
                <a:cs typeface="Calibri"/>
              </a:rPr>
              <a:t>to infect</a:t>
            </a:r>
            <a:r>
              <a:rPr sz="2200" spc="130" dirty="0">
                <a:latin typeface="Calibri"/>
                <a:cs typeface="Calibri"/>
              </a:rPr>
              <a:t> </a:t>
            </a:r>
            <a:r>
              <a:rPr sz="2200" spc="-10" dirty="0">
                <a:latin typeface="Calibri"/>
                <a:cs typeface="Calibri"/>
              </a:rPr>
              <a:t>birds.</a:t>
            </a:r>
            <a:endParaRPr sz="2200">
              <a:latin typeface="Calibri"/>
              <a:cs typeface="Calibri"/>
            </a:endParaRPr>
          </a:p>
          <a:p>
            <a:pPr>
              <a:lnSpc>
                <a:spcPct val="100000"/>
              </a:lnSpc>
              <a:spcBef>
                <a:spcPts val="35"/>
              </a:spcBef>
              <a:buChar char="•"/>
            </a:pPr>
            <a:endParaRPr sz="3000">
              <a:latin typeface="Calibri"/>
              <a:cs typeface="Calibri"/>
            </a:endParaRPr>
          </a:p>
          <a:p>
            <a:pPr marL="355600" marR="41910" indent="-342900">
              <a:lnSpc>
                <a:spcPct val="100000"/>
              </a:lnSpc>
              <a:buSzPct val="150000"/>
              <a:buFont typeface="Arial"/>
              <a:buChar char="•"/>
              <a:tabLst>
                <a:tab pos="354965" algn="l"/>
                <a:tab pos="355600" algn="l"/>
              </a:tabLst>
            </a:pPr>
            <a:r>
              <a:rPr sz="2200" b="1" spc="-5" dirty="0">
                <a:solidFill>
                  <a:srgbClr val="FF0000"/>
                </a:solidFill>
                <a:latin typeface="Calibri"/>
                <a:cs typeface="Calibri"/>
              </a:rPr>
              <a:t>H5N1</a:t>
            </a:r>
            <a:r>
              <a:rPr sz="2200" spc="-5" dirty="0">
                <a:solidFill>
                  <a:srgbClr val="CC0000"/>
                </a:solidFill>
                <a:latin typeface="Calibri"/>
                <a:cs typeface="Calibri"/>
              </a:rPr>
              <a:t>; </a:t>
            </a:r>
            <a:r>
              <a:rPr sz="2200" spc="-5" dirty="0">
                <a:latin typeface="Calibri"/>
                <a:cs typeface="Calibri"/>
              </a:rPr>
              <a:t>the </a:t>
            </a:r>
            <a:r>
              <a:rPr sz="2200" spc="-15" dirty="0">
                <a:latin typeface="Calibri"/>
                <a:cs typeface="Calibri"/>
              </a:rPr>
              <a:t>strain </a:t>
            </a:r>
            <a:r>
              <a:rPr sz="2200" spc="-5" dirty="0">
                <a:latin typeface="Calibri"/>
                <a:cs typeface="Calibri"/>
              </a:rPr>
              <a:t>of </a:t>
            </a:r>
            <a:r>
              <a:rPr sz="2200" spc="-10" dirty="0">
                <a:latin typeface="Calibri"/>
                <a:cs typeface="Calibri"/>
              </a:rPr>
              <a:t>avian </a:t>
            </a:r>
            <a:r>
              <a:rPr sz="2200" spc="-5" dirty="0">
                <a:latin typeface="Calibri"/>
                <a:cs typeface="Calibri"/>
              </a:rPr>
              <a:t>flu known as </a:t>
            </a:r>
            <a:r>
              <a:rPr sz="2200" spc="-10" dirty="0">
                <a:latin typeface="Calibri"/>
                <a:cs typeface="Calibri"/>
              </a:rPr>
              <a:t>has been behind outbreaks </a:t>
            </a:r>
            <a:r>
              <a:rPr sz="2200" dirty="0">
                <a:latin typeface="Calibri"/>
                <a:cs typeface="Calibri"/>
              </a:rPr>
              <a:t>of  </a:t>
            </a:r>
            <a:r>
              <a:rPr sz="2200" spc="-10" dirty="0">
                <a:latin typeface="Calibri"/>
                <a:cs typeface="Calibri"/>
              </a:rPr>
              <a:t>deadly avian</a:t>
            </a:r>
            <a:r>
              <a:rPr sz="2200" spc="-15" dirty="0">
                <a:latin typeface="Calibri"/>
                <a:cs typeface="Calibri"/>
              </a:rPr>
              <a:t> </a:t>
            </a:r>
            <a:r>
              <a:rPr sz="2200" spc="-10" dirty="0">
                <a:latin typeface="Calibri"/>
                <a:cs typeface="Calibri"/>
              </a:rPr>
              <a:t>flu.</a:t>
            </a:r>
            <a:endParaRPr sz="2200">
              <a:latin typeface="Calibri"/>
              <a:cs typeface="Calibri"/>
            </a:endParaRPr>
          </a:p>
          <a:p>
            <a:pPr>
              <a:lnSpc>
                <a:spcPct val="100000"/>
              </a:lnSpc>
              <a:spcBef>
                <a:spcPts val="35"/>
              </a:spcBef>
              <a:buChar char="•"/>
            </a:pPr>
            <a:endParaRPr sz="3000">
              <a:latin typeface="Calibri"/>
              <a:cs typeface="Calibri"/>
            </a:endParaRPr>
          </a:p>
          <a:p>
            <a:pPr marL="355600" indent="-342900">
              <a:lnSpc>
                <a:spcPct val="100000"/>
              </a:lnSpc>
              <a:buSzPct val="150000"/>
              <a:buFont typeface="Arial"/>
              <a:buChar char="•"/>
              <a:tabLst>
                <a:tab pos="354965" algn="l"/>
                <a:tab pos="355600" algn="l"/>
              </a:tabLst>
            </a:pPr>
            <a:r>
              <a:rPr sz="2200" spc="-10" dirty="0">
                <a:solidFill>
                  <a:srgbClr val="0D0D0D"/>
                </a:solidFill>
                <a:latin typeface="Calibri"/>
                <a:cs typeface="Calibri"/>
              </a:rPr>
              <a:t>Avian </a:t>
            </a:r>
            <a:r>
              <a:rPr sz="2200" spc="-15" dirty="0">
                <a:solidFill>
                  <a:srgbClr val="0D0D0D"/>
                </a:solidFill>
                <a:latin typeface="Calibri"/>
                <a:cs typeface="Calibri"/>
              </a:rPr>
              <a:t>influenza transmitted </a:t>
            </a:r>
            <a:r>
              <a:rPr sz="2200" spc="-10" dirty="0">
                <a:solidFill>
                  <a:srgbClr val="0D0D0D"/>
                </a:solidFill>
                <a:latin typeface="Calibri"/>
                <a:cs typeface="Calibri"/>
              </a:rPr>
              <a:t>by birds </a:t>
            </a:r>
            <a:r>
              <a:rPr sz="2200" spc="-5" dirty="0">
                <a:solidFill>
                  <a:srgbClr val="0D0D0D"/>
                </a:solidFill>
                <a:latin typeface="Calibri"/>
                <a:cs typeface="Calibri"/>
              </a:rPr>
              <a:t>usually </a:t>
            </a:r>
            <a:r>
              <a:rPr sz="2200" spc="-10" dirty="0">
                <a:solidFill>
                  <a:srgbClr val="0D0D0D"/>
                </a:solidFill>
                <a:latin typeface="Calibri"/>
                <a:cs typeface="Calibri"/>
              </a:rPr>
              <a:t>through </a:t>
            </a:r>
            <a:r>
              <a:rPr sz="2200" b="1" spc="-10" dirty="0">
                <a:solidFill>
                  <a:srgbClr val="FF0000"/>
                </a:solidFill>
                <a:latin typeface="Calibri"/>
                <a:cs typeface="Calibri"/>
              </a:rPr>
              <a:t>faeces </a:t>
            </a:r>
            <a:r>
              <a:rPr sz="2200" spc="-5" dirty="0">
                <a:solidFill>
                  <a:srgbClr val="0D0D0D"/>
                </a:solidFill>
                <a:latin typeface="Calibri"/>
                <a:cs typeface="Calibri"/>
              </a:rPr>
              <a:t>or</a:t>
            </a:r>
            <a:r>
              <a:rPr sz="2200" spc="114" dirty="0">
                <a:solidFill>
                  <a:srgbClr val="0D0D0D"/>
                </a:solidFill>
                <a:latin typeface="Calibri"/>
                <a:cs typeface="Calibri"/>
              </a:rPr>
              <a:t> </a:t>
            </a:r>
            <a:r>
              <a:rPr sz="2200" b="1" spc="-10" dirty="0">
                <a:solidFill>
                  <a:srgbClr val="FF0000"/>
                </a:solidFill>
                <a:latin typeface="Calibri"/>
                <a:cs typeface="Calibri"/>
              </a:rPr>
              <a:t>saliva</a:t>
            </a:r>
            <a:r>
              <a:rPr sz="2200" spc="-10" dirty="0">
                <a:solidFill>
                  <a:srgbClr val="0D0D0D"/>
                </a:solidFill>
                <a:latin typeface="Calibri"/>
                <a:cs typeface="Calibri"/>
              </a:rPr>
              <a:t>.</a:t>
            </a:r>
            <a:endParaRPr sz="2200">
              <a:latin typeface="Calibri"/>
              <a:cs typeface="Calibri"/>
            </a:endParaRPr>
          </a:p>
          <a:p>
            <a:pPr>
              <a:lnSpc>
                <a:spcPct val="100000"/>
              </a:lnSpc>
              <a:spcBef>
                <a:spcPts val="35"/>
              </a:spcBef>
              <a:buChar char="•"/>
            </a:pPr>
            <a:endParaRPr sz="3000">
              <a:latin typeface="Calibri"/>
              <a:cs typeface="Calibri"/>
            </a:endParaRPr>
          </a:p>
          <a:p>
            <a:pPr marL="355600" marR="234315" indent="-342900">
              <a:lnSpc>
                <a:spcPct val="100000"/>
              </a:lnSpc>
              <a:buSzPct val="150000"/>
              <a:buFont typeface="Arial"/>
              <a:buChar char="•"/>
              <a:tabLst>
                <a:tab pos="354965" algn="l"/>
                <a:tab pos="355600" algn="l"/>
              </a:tabLst>
            </a:pPr>
            <a:r>
              <a:rPr sz="2200" spc="-10" dirty="0">
                <a:solidFill>
                  <a:srgbClr val="0D0D0D"/>
                </a:solidFill>
                <a:latin typeface="Calibri"/>
                <a:cs typeface="Calibri"/>
              </a:rPr>
              <a:t>Avian </a:t>
            </a:r>
            <a:r>
              <a:rPr sz="2200" spc="-15" dirty="0">
                <a:solidFill>
                  <a:srgbClr val="0D0D0D"/>
                </a:solidFill>
                <a:latin typeface="Calibri"/>
                <a:cs typeface="Calibri"/>
              </a:rPr>
              <a:t>influenza </a:t>
            </a:r>
            <a:r>
              <a:rPr sz="2200" spc="-5" dirty="0">
                <a:solidFill>
                  <a:srgbClr val="0D0D0D"/>
                </a:solidFill>
                <a:latin typeface="Calibri"/>
                <a:cs typeface="Calibri"/>
              </a:rPr>
              <a:t>is not usually passed on </a:t>
            </a:r>
            <a:r>
              <a:rPr sz="2200" spc="-20" dirty="0">
                <a:solidFill>
                  <a:srgbClr val="0D0D0D"/>
                </a:solidFill>
                <a:latin typeface="Calibri"/>
                <a:cs typeface="Calibri"/>
              </a:rPr>
              <a:t>to </a:t>
            </a:r>
            <a:r>
              <a:rPr sz="2200" spc="-5" dirty="0">
                <a:solidFill>
                  <a:srgbClr val="0D0D0D"/>
                </a:solidFill>
                <a:latin typeface="Calibri"/>
                <a:cs typeface="Calibri"/>
              </a:rPr>
              <a:t>humans, although it </a:t>
            </a:r>
            <a:r>
              <a:rPr sz="2200" spc="-10" dirty="0">
                <a:solidFill>
                  <a:srgbClr val="0D0D0D"/>
                </a:solidFill>
                <a:latin typeface="Calibri"/>
                <a:cs typeface="Calibri"/>
              </a:rPr>
              <a:t>has  been </a:t>
            </a:r>
            <a:r>
              <a:rPr sz="2200" spc="-20" dirty="0">
                <a:solidFill>
                  <a:srgbClr val="0D0D0D"/>
                </a:solidFill>
                <a:latin typeface="Calibri"/>
                <a:cs typeface="Calibri"/>
              </a:rPr>
              <a:t>contracted </a:t>
            </a:r>
            <a:r>
              <a:rPr sz="2200" spc="-10" dirty="0">
                <a:solidFill>
                  <a:srgbClr val="0D0D0D"/>
                </a:solidFill>
                <a:latin typeface="Calibri"/>
                <a:cs typeface="Calibri"/>
              </a:rPr>
              <a:t>by people </a:t>
            </a:r>
            <a:r>
              <a:rPr sz="2200" spc="-5" dirty="0">
                <a:solidFill>
                  <a:srgbClr val="0D0D0D"/>
                </a:solidFill>
                <a:latin typeface="Calibri"/>
                <a:cs typeface="Calibri"/>
              </a:rPr>
              <a:t>who </a:t>
            </a:r>
            <a:r>
              <a:rPr sz="2200" spc="-20" dirty="0">
                <a:solidFill>
                  <a:srgbClr val="0D0D0D"/>
                </a:solidFill>
                <a:latin typeface="Calibri"/>
                <a:cs typeface="Calibri"/>
              </a:rPr>
              <a:t>have </a:t>
            </a:r>
            <a:r>
              <a:rPr sz="2200" b="1" spc="-10" dirty="0">
                <a:solidFill>
                  <a:srgbClr val="FF0000"/>
                </a:solidFill>
                <a:latin typeface="Calibri"/>
                <a:cs typeface="Calibri"/>
              </a:rPr>
              <a:t>handled </a:t>
            </a:r>
            <a:r>
              <a:rPr sz="2200" spc="-20" dirty="0">
                <a:solidFill>
                  <a:srgbClr val="0D0D0D"/>
                </a:solidFill>
                <a:latin typeface="Calibri"/>
                <a:cs typeface="Calibri"/>
              </a:rPr>
              <a:t>infected </a:t>
            </a:r>
            <a:r>
              <a:rPr sz="2200" spc="-10" dirty="0">
                <a:solidFill>
                  <a:srgbClr val="0D0D0D"/>
                </a:solidFill>
                <a:latin typeface="Calibri"/>
                <a:cs typeface="Calibri"/>
              </a:rPr>
              <a:t>birds </a:t>
            </a:r>
            <a:r>
              <a:rPr sz="2200" spc="-5" dirty="0">
                <a:solidFill>
                  <a:srgbClr val="0D0D0D"/>
                </a:solidFill>
                <a:latin typeface="Calibri"/>
                <a:cs typeface="Calibri"/>
              </a:rPr>
              <a:t>or  </a:t>
            </a:r>
            <a:r>
              <a:rPr sz="2200" spc="-10" dirty="0">
                <a:solidFill>
                  <a:srgbClr val="0D0D0D"/>
                </a:solidFill>
                <a:latin typeface="Calibri"/>
                <a:cs typeface="Calibri"/>
              </a:rPr>
              <a:t>touched surfaces </a:t>
            </a:r>
            <a:r>
              <a:rPr sz="2200" spc="-15" dirty="0">
                <a:solidFill>
                  <a:srgbClr val="0D0D0D"/>
                </a:solidFill>
                <a:latin typeface="Calibri"/>
                <a:cs typeface="Calibri"/>
              </a:rPr>
              <a:t>contaminated </a:t>
            </a:r>
            <a:r>
              <a:rPr sz="2200" spc="-10" dirty="0">
                <a:solidFill>
                  <a:srgbClr val="0D0D0D"/>
                </a:solidFill>
                <a:latin typeface="Calibri"/>
                <a:cs typeface="Calibri"/>
              </a:rPr>
              <a:t>by </a:t>
            </a:r>
            <a:r>
              <a:rPr sz="2200" spc="-5" dirty="0">
                <a:solidFill>
                  <a:srgbClr val="0D0D0D"/>
                </a:solidFill>
                <a:latin typeface="Calibri"/>
                <a:cs typeface="Calibri"/>
              </a:rPr>
              <a:t>the</a:t>
            </a:r>
            <a:r>
              <a:rPr sz="2200" spc="70" dirty="0">
                <a:solidFill>
                  <a:srgbClr val="0D0D0D"/>
                </a:solidFill>
                <a:latin typeface="Calibri"/>
                <a:cs typeface="Calibri"/>
              </a:rPr>
              <a:t> </a:t>
            </a:r>
            <a:r>
              <a:rPr sz="2200" spc="-10" dirty="0">
                <a:solidFill>
                  <a:srgbClr val="0D0D0D"/>
                </a:solidFill>
                <a:latin typeface="Calibri"/>
                <a:cs typeface="Calibri"/>
              </a:rPr>
              <a:t>birds.</a:t>
            </a:r>
            <a:endParaRPr sz="2200">
              <a:latin typeface="Calibri"/>
              <a:cs typeface="Calibri"/>
            </a:endParaRPr>
          </a:p>
          <a:p>
            <a:pPr>
              <a:lnSpc>
                <a:spcPct val="100000"/>
              </a:lnSpc>
              <a:spcBef>
                <a:spcPts val="35"/>
              </a:spcBef>
              <a:buChar char="•"/>
            </a:pPr>
            <a:endParaRPr sz="3000">
              <a:latin typeface="Calibri"/>
              <a:cs typeface="Calibri"/>
            </a:endParaRPr>
          </a:p>
          <a:p>
            <a:pPr marL="355600" marR="205104" indent="-342900" algn="just">
              <a:lnSpc>
                <a:spcPct val="100000"/>
              </a:lnSpc>
              <a:buSzPct val="150000"/>
              <a:buFont typeface="Arial"/>
              <a:buChar char="•"/>
              <a:tabLst>
                <a:tab pos="355600" algn="l"/>
              </a:tabLst>
            </a:pPr>
            <a:r>
              <a:rPr sz="2200" spc="-10" dirty="0">
                <a:latin typeface="Calibri"/>
                <a:cs typeface="Calibri"/>
              </a:rPr>
              <a:t>After entering </a:t>
            </a:r>
            <a:r>
              <a:rPr sz="2200" spc="-5" dirty="0">
                <a:latin typeface="Calibri"/>
                <a:cs typeface="Calibri"/>
              </a:rPr>
              <a:t>the </a:t>
            </a:r>
            <a:r>
              <a:rPr sz="2200" spc="-15" dirty="0">
                <a:latin typeface="Calibri"/>
                <a:cs typeface="Calibri"/>
              </a:rPr>
              <a:t>respiratory tract, </a:t>
            </a:r>
            <a:r>
              <a:rPr sz="2200" spc="-5" dirty="0">
                <a:latin typeface="Calibri"/>
                <a:cs typeface="Calibri"/>
              </a:rPr>
              <a:t>the cells </a:t>
            </a:r>
            <a:r>
              <a:rPr sz="2200" spc="-10" dirty="0">
                <a:latin typeface="Calibri"/>
                <a:cs typeface="Calibri"/>
              </a:rPr>
              <a:t>are transported </a:t>
            </a:r>
            <a:r>
              <a:rPr sz="2200" spc="-20" dirty="0">
                <a:latin typeface="Calibri"/>
                <a:cs typeface="Calibri"/>
              </a:rPr>
              <a:t>to </a:t>
            </a:r>
            <a:r>
              <a:rPr sz="2200" spc="-5" dirty="0">
                <a:latin typeface="Calibri"/>
                <a:cs typeface="Calibri"/>
              </a:rPr>
              <a:t>the  </a:t>
            </a:r>
            <a:r>
              <a:rPr sz="2200" spc="-10" dirty="0">
                <a:latin typeface="Calibri"/>
                <a:cs typeface="Calibri"/>
              </a:rPr>
              <a:t>liver </a:t>
            </a:r>
            <a:r>
              <a:rPr sz="2200" spc="-5" dirty="0">
                <a:latin typeface="Calibri"/>
                <a:cs typeface="Calibri"/>
              </a:rPr>
              <a:t>and </a:t>
            </a:r>
            <a:r>
              <a:rPr sz="2200" spc="-10" dirty="0">
                <a:latin typeface="Calibri"/>
                <a:cs typeface="Calibri"/>
              </a:rPr>
              <a:t>spleen, </a:t>
            </a:r>
            <a:r>
              <a:rPr sz="2200" spc="-5" dirty="0">
                <a:latin typeface="Calibri"/>
                <a:cs typeface="Calibri"/>
              </a:rPr>
              <a:t>multiply </a:t>
            </a:r>
            <a:r>
              <a:rPr sz="2200" spc="-10" dirty="0">
                <a:latin typeface="Calibri"/>
                <a:cs typeface="Calibri"/>
              </a:rPr>
              <a:t>there </a:t>
            </a:r>
            <a:r>
              <a:rPr sz="2200" spc="-5" dirty="0">
                <a:latin typeface="Calibri"/>
                <a:cs typeface="Calibri"/>
              </a:rPr>
              <a:t>and </a:t>
            </a:r>
            <a:r>
              <a:rPr sz="2200" spc="-10" dirty="0">
                <a:latin typeface="Calibri"/>
                <a:cs typeface="Calibri"/>
              </a:rPr>
              <a:t>then </a:t>
            </a:r>
            <a:r>
              <a:rPr sz="2200" spc="-15" dirty="0">
                <a:latin typeface="Calibri"/>
                <a:cs typeface="Calibri"/>
              </a:rPr>
              <a:t>invade </a:t>
            </a:r>
            <a:r>
              <a:rPr sz="2200" spc="-10" dirty="0">
                <a:latin typeface="Calibri"/>
                <a:cs typeface="Calibri"/>
              </a:rPr>
              <a:t>the </a:t>
            </a:r>
            <a:r>
              <a:rPr sz="2200" spc="-5" dirty="0">
                <a:latin typeface="Calibri"/>
                <a:cs typeface="Calibri"/>
              </a:rPr>
              <a:t>lungs, </a:t>
            </a:r>
            <a:r>
              <a:rPr sz="2200" spc="-10" dirty="0">
                <a:latin typeface="Calibri"/>
                <a:cs typeface="Calibri"/>
              </a:rPr>
              <a:t>causing  inflammation, hemorrhage </a:t>
            </a:r>
            <a:r>
              <a:rPr sz="2200" spc="-5" dirty="0">
                <a:latin typeface="Calibri"/>
                <a:cs typeface="Calibri"/>
              </a:rPr>
              <a:t>and</a:t>
            </a:r>
            <a:r>
              <a:rPr sz="2200" spc="25" dirty="0">
                <a:latin typeface="Calibri"/>
                <a:cs typeface="Calibri"/>
              </a:rPr>
              <a:t> </a:t>
            </a:r>
            <a:r>
              <a:rPr sz="2200" spc="-10" dirty="0">
                <a:latin typeface="Calibri"/>
                <a:cs typeface="Calibri"/>
              </a:rPr>
              <a:t>pneumonia.</a:t>
            </a:r>
            <a:endParaRPr sz="22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7916" y="6021323"/>
            <a:ext cx="204216" cy="283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0819" y="6042659"/>
            <a:ext cx="268224" cy="2682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98108" y="6030467"/>
            <a:ext cx="292608" cy="291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867562" y="279019"/>
            <a:ext cx="7402830" cy="574040"/>
          </a:xfrm>
          <a:prstGeom prst="rect">
            <a:avLst/>
          </a:prstGeom>
        </p:spPr>
        <p:txBody>
          <a:bodyPr vert="horz" wrap="square" lIns="0" tIns="12700" rIns="0" bIns="0" rtlCol="0">
            <a:spAutoFit/>
          </a:bodyPr>
          <a:lstStyle/>
          <a:p>
            <a:pPr marL="12700">
              <a:lnSpc>
                <a:spcPct val="100000"/>
              </a:lnSpc>
              <a:spcBef>
                <a:spcPts val="100"/>
              </a:spcBef>
            </a:pPr>
            <a:r>
              <a:rPr spc="-15" dirty="0"/>
              <a:t>Influenza </a:t>
            </a:r>
            <a:r>
              <a:rPr spc="-10" dirty="0"/>
              <a:t>prominent Antigenic</a:t>
            </a:r>
            <a:r>
              <a:rPr spc="5" dirty="0"/>
              <a:t> </a:t>
            </a:r>
            <a:r>
              <a:rPr spc="-10" dirty="0"/>
              <a:t>changes</a:t>
            </a:r>
          </a:p>
        </p:txBody>
      </p:sp>
      <p:sp>
        <p:nvSpPr>
          <p:cNvPr id="7" name="object 7"/>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5"/>
              </a:rPr>
              <a:t>www.knust.edu.gh</a:t>
            </a:r>
            <a:endParaRPr sz="12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
        <p:nvSpPr>
          <p:cNvPr id="6" name="object 6"/>
          <p:cNvSpPr txBox="1"/>
          <p:nvPr/>
        </p:nvSpPr>
        <p:spPr>
          <a:xfrm>
            <a:off x="328980" y="1162049"/>
            <a:ext cx="8016875" cy="4719955"/>
          </a:xfrm>
          <a:prstGeom prst="rect">
            <a:avLst/>
          </a:prstGeom>
        </p:spPr>
        <p:txBody>
          <a:bodyPr vert="horz" wrap="square" lIns="0" tIns="12065" rIns="0" bIns="0" rtlCol="0">
            <a:spAutoFit/>
          </a:bodyPr>
          <a:lstStyle/>
          <a:p>
            <a:pPr marL="12700">
              <a:lnSpc>
                <a:spcPct val="100000"/>
              </a:lnSpc>
              <a:spcBef>
                <a:spcPts val="95"/>
              </a:spcBef>
            </a:pPr>
            <a:r>
              <a:rPr sz="2800" b="1" spc="-15" dirty="0">
                <a:latin typeface="Calibri"/>
                <a:cs typeface="Calibri"/>
              </a:rPr>
              <a:t>Antigenic</a:t>
            </a:r>
            <a:r>
              <a:rPr sz="2800" b="1" spc="15" dirty="0">
                <a:latin typeface="Calibri"/>
                <a:cs typeface="Calibri"/>
              </a:rPr>
              <a:t> </a:t>
            </a:r>
            <a:r>
              <a:rPr sz="2800" b="1" spc="-5" dirty="0">
                <a:latin typeface="Calibri"/>
                <a:cs typeface="Calibri"/>
              </a:rPr>
              <a:t>shift:</a:t>
            </a:r>
            <a:endParaRPr sz="2800">
              <a:latin typeface="Calibri"/>
              <a:cs typeface="Calibri"/>
            </a:endParaRPr>
          </a:p>
          <a:p>
            <a:pPr>
              <a:lnSpc>
                <a:spcPct val="100000"/>
              </a:lnSpc>
              <a:spcBef>
                <a:spcPts val="5"/>
              </a:spcBef>
            </a:pPr>
            <a:endParaRPr sz="2750">
              <a:latin typeface="Calibri"/>
              <a:cs typeface="Calibri"/>
            </a:endParaRPr>
          </a:p>
          <a:p>
            <a:pPr marL="355600" indent="-342900">
              <a:lnSpc>
                <a:spcPct val="100000"/>
              </a:lnSpc>
              <a:buFont typeface="Arial"/>
              <a:buChar char="•"/>
              <a:tabLst>
                <a:tab pos="354965" algn="l"/>
                <a:tab pos="355600" algn="l"/>
              </a:tabLst>
            </a:pPr>
            <a:r>
              <a:rPr sz="2800" spc="-5" dirty="0">
                <a:latin typeface="Calibri"/>
                <a:cs typeface="Calibri"/>
              </a:rPr>
              <a:t>Major change, </a:t>
            </a:r>
            <a:r>
              <a:rPr sz="2800" spc="-15" dirty="0">
                <a:latin typeface="Calibri"/>
                <a:cs typeface="Calibri"/>
              </a:rPr>
              <a:t>new</a:t>
            </a:r>
            <a:r>
              <a:rPr sz="2800" spc="25" dirty="0">
                <a:latin typeface="Calibri"/>
                <a:cs typeface="Calibri"/>
              </a:rPr>
              <a:t> </a:t>
            </a:r>
            <a:r>
              <a:rPr sz="2800" spc="-10" dirty="0">
                <a:latin typeface="Calibri"/>
                <a:cs typeface="Calibri"/>
              </a:rPr>
              <a:t>subtype</a:t>
            </a:r>
            <a:endParaRPr sz="2800">
              <a:latin typeface="Calibri"/>
              <a:cs typeface="Calibri"/>
            </a:endParaRPr>
          </a:p>
          <a:p>
            <a:pPr marL="355600" marR="5080" indent="-342900">
              <a:lnSpc>
                <a:spcPct val="100000"/>
              </a:lnSpc>
              <a:buFont typeface="Arial"/>
              <a:buChar char="•"/>
              <a:tabLst>
                <a:tab pos="354965" algn="l"/>
                <a:tab pos="355600" algn="l"/>
              </a:tabLst>
            </a:pPr>
            <a:r>
              <a:rPr sz="2800" spc="-15" dirty="0">
                <a:latin typeface="Calibri"/>
                <a:cs typeface="Calibri"/>
              </a:rPr>
              <a:t>Result </a:t>
            </a:r>
            <a:r>
              <a:rPr sz="2800" spc="-5" dirty="0">
                <a:latin typeface="Calibri"/>
                <a:cs typeface="Calibri"/>
              </a:rPr>
              <a:t>in </a:t>
            </a:r>
            <a:r>
              <a:rPr sz="2800" spc="-15" dirty="0">
                <a:latin typeface="Calibri"/>
                <a:cs typeface="Calibri"/>
              </a:rPr>
              <a:t>novel </a:t>
            </a:r>
            <a:r>
              <a:rPr sz="2800" spc="-5" dirty="0">
                <a:latin typeface="Calibri"/>
                <a:cs typeface="Calibri"/>
              </a:rPr>
              <a:t>virus </a:t>
            </a:r>
            <a:r>
              <a:rPr sz="2800" spc="-20" dirty="0">
                <a:latin typeface="Calibri"/>
                <a:cs typeface="Calibri"/>
              </a:rPr>
              <a:t>unrelated to </a:t>
            </a:r>
            <a:r>
              <a:rPr sz="2800" spc="-5" dirty="0">
                <a:latin typeface="Calibri"/>
                <a:cs typeface="Calibri"/>
              </a:rPr>
              <a:t>the </a:t>
            </a:r>
            <a:r>
              <a:rPr sz="2800" spc="-15" dirty="0">
                <a:latin typeface="Calibri"/>
                <a:cs typeface="Calibri"/>
              </a:rPr>
              <a:t>previous </a:t>
            </a:r>
            <a:r>
              <a:rPr sz="2800" spc="-20" dirty="0">
                <a:latin typeface="Calibri"/>
                <a:cs typeface="Calibri"/>
              </a:rPr>
              <a:t>strains  </a:t>
            </a:r>
            <a:r>
              <a:rPr sz="2800" spc="-10" dirty="0">
                <a:latin typeface="Calibri"/>
                <a:cs typeface="Calibri"/>
              </a:rPr>
              <a:t>causing</a:t>
            </a:r>
            <a:r>
              <a:rPr sz="2800" spc="20" dirty="0">
                <a:latin typeface="Calibri"/>
                <a:cs typeface="Calibri"/>
              </a:rPr>
              <a:t> </a:t>
            </a:r>
            <a:r>
              <a:rPr sz="2800" spc="-15" dirty="0">
                <a:latin typeface="Calibri"/>
                <a:cs typeface="Calibri"/>
              </a:rPr>
              <a:t>infections</a:t>
            </a:r>
            <a:endParaRPr sz="2800">
              <a:latin typeface="Calibri"/>
              <a:cs typeface="Calibri"/>
            </a:endParaRPr>
          </a:p>
          <a:p>
            <a:pPr marL="355600" indent="-342900">
              <a:lnSpc>
                <a:spcPct val="100000"/>
              </a:lnSpc>
              <a:buFont typeface="Arial"/>
              <a:buChar char="•"/>
              <a:tabLst>
                <a:tab pos="354965" algn="l"/>
                <a:tab pos="355600" algn="l"/>
              </a:tabLst>
            </a:pPr>
            <a:r>
              <a:rPr sz="2800" spc="-10" dirty="0">
                <a:latin typeface="Calibri"/>
                <a:cs typeface="Calibri"/>
              </a:rPr>
              <a:t>Caused </a:t>
            </a:r>
            <a:r>
              <a:rPr sz="2800" spc="-15" dirty="0">
                <a:latin typeface="Calibri"/>
                <a:cs typeface="Calibri"/>
              </a:rPr>
              <a:t>by </a:t>
            </a:r>
            <a:r>
              <a:rPr sz="2800" spc="-20" dirty="0">
                <a:latin typeface="Calibri"/>
                <a:cs typeface="Calibri"/>
              </a:rPr>
              <a:t>exchange </a:t>
            </a:r>
            <a:r>
              <a:rPr sz="2800" spc="-5" dirty="0">
                <a:latin typeface="Calibri"/>
                <a:cs typeface="Calibri"/>
              </a:rPr>
              <a:t>of </a:t>
            </a:r>
            <a:r>
              <a:rPr sz="2800" spc="-10" dirty="0">
                <a:latin typeface="Calibri"/>
                <a:cs typeface="Calibri"/>
              </a:rPr>
              <a:t>gene</a:t>
            </a:r>
            <a:r>
              <a:rPr sz="2800" spc="60" dirty="0">
                <a:latin typeface="Calibri"/>
                <a:cs typeface="Calibri"/>
              </a:rPr>
              <a:t> </a:t>
            </a:r>
            <a:r>
              <a:rPr sz="2800" spc="-10" dirty="0">
                <a:latin typeface="Calibri"/>
                <a:cs typeface="Calibri"/>
              </a:rPr>
              <a:t>segments</a:t>
            </a:r>
            <a:endParaRPr sz="2800">
              <a:latin typeface="Calibri"/>
              <a:cs typeface="Calibri"/>
            </a:endParaRPr>
          </a:p>
          <a:p>
            <a:pPr marL="355600" indent="-342900">
              <a:lnSpc>
                <a:spcPct val="100000"/>
              </a:lnSpc>
              <a:buFont typeface="Arial"/>
              <a:buChar char="•"/>
              <a:tabLst>
                <a:tab pos="354965" algn="l"/>
                <a:tab pos="355600" algn="l"/>
              </a:tabLst>
            </a:pPr>
            <a:r>
              <a:rPr sz="2800" spc="-20" dirty="0">
                <a:latin typeface="Calibri"/>
                <a:cs typeface="Calibri"/>
              </a:rPr>
              <a:t>May </a:t>
            </a:r>
            <a:r>
              <a:rPr sz="2800" spc="-15" dirty="0">
                <a:latin typeface="Calibri"/>
                <a:cs typeface="Calibri"/>
              </a:rPr>
              <a:t>result </a:t>
            </a:r>
            <a:r>
              <a:rPr sz="2800" spc="-5" dirty="0">
                <a:latin typeface="Calibri"/>
                <a:cs typeface="Calibri"/>
              </a:rPr>
              <a:t>in</a:t>
            </a:r>
            <a:r>
              <a:rPr sz="2800" spc="50" dirty="0">
                <a:latin typeface="Calibri"/>
                <a:cs typeface="Calibri"/>
              </a:rPr>
              <a:t> </a:t>
            </a:r>
            <a:r>
              <a:rPr sz="2800" spc="-10" dirty="0">
                <a:latin typeface="Calibri"/>
                <a:cs typeface="Calibri"/>
              </a:rPr>
              <a:t>pandemic</a:t>
            </a:r>
            <a:endParaRPr sz="2800">
              <a:latin typeface="Calibri"/>
              <a:cs typeface="Calibri"/>
            </a:endParaRPr>
          </a:p>
          <a:p>
            <a:pPr>
              <a:lnSpc>
                <a:spcPct val="100000"/>
              </a:lnSpc>
              <a:spcBef>
                <a:spcPts val="5"/>
              </a:spcBef>
            </a:pPr>
            <a:endParaRPr sz="2750">
              <a:latin typeface="Calibri"/>
              <a:cs typeface="Calibri"/>
            </a:endParaRPr>
          </a:p>
          <a:p>
            <a:pPr marL="12700">
              <a:lnSpc>
                <a:spcPct val="100000"/>
              </a:lnSpc>
            </a:pPr>
            <a:r>
              <a:rPr sz="2800" spc="-5" dirty="0">
                <a:latin typeface="Calibri"/>
                <a:cs typeface="Calibri"/>
              </a:rPr>
              <a:t>Eg. </a:t>
            </a:r>
            <a:r>
              <a:rPr sz="2800" spc="-10" dirty="0">
                <a:latin typeface="Calibri"/>
                <a:cs typeface="Calibri"/>
              </a:rPr>
              <a:t>H2N2 virus </a:t>
            </a:r>
            <a:r>
              <a:rPr sz="2800" spc="-15" dirty="0">
                <a:latin typeface="Calibri"/>
                <a:cs typeface="Calibri"/>
              </a:rPr>
              <a:t>circulated </a:t>
            </a:r>
            <a:r>
              <a:rPr sz="2800" spc="-5" dirty="0">
                <a:latin typeface="Calibri"/>
                <a:cs typeface="Calibri"/>
              </a:rPr>
              <a:t>in</a:t>
            </a:r>
            <a:r>
              <a:rPr sz="2800" spc="105" dirty="0">
                <a:latin typeface="Calibri"/>
                <a:cs typeface="Calibri"/>
              </a:rPr>
              <a:t> </a:t>
            </a:r>
            <a:r>
              <a:rPr sz="2800" spc="-5" dirty="0">
                <a:latin typeface="Calibri"/>
                <a:cs typeface="Calibri"/>
              </a:rPr>
              <a:t>1957-1967</a:t>
            </a:r>
            <a:endParaRPr sz="2800">
              <a:latin typeface="Calibri"/>
              <a:cs typeface="Calibri"/>
            </a:endParaRPr>
          </a:p>
          <a:p>
            <a:pPr marL="12700" marR="171450">
              <a:lnSpc>
                <a:spcPct val="100000"/>
              </a:lnSpc>
              <a:spcBef>
                <a:spcPts val="5"/>
              </a:spcBef>
            </a:pPr>
            <a:r>
              <a:rPr sz="2800" spc="-10" dirty="0">
                <a:latin typeface="Calibri"/>
                <a:cs typeface="Calibri"/>
              </a:rPr>
              <a:t>H3N2 </a:t>
            </a:r>
            <a:r>
              <a:rPr sz="2800" spc="-5" dirty="0">
                <a:latin typeface="Calibri"/>
                <a:cs typeface="Calibri"/>
              </a:rPr>
              <a:t>virus </a:t>
            </a:r>
            <a:r>
              <a:rPr sz="2800" spc="-10" dirty="0">
                <a:latin typeface="Calibri"/>
                <a:cs typeface="Calibri"/>
              </a:rPr>
              <a:t>appeared </a:t>
            </a:r>
            <a:r>
              <a:rPr sz="2800" spc="-5" dirty="0">
                <a:latin typeface="Calibri"/>
                <a:cs typeface="Calibri"/>
              </a:rPr>
              <a:t>in 1968 and </a:t>
            </a:r>
            <a:r>
              <a:rPr sz="2800" spc="-15" dirty="0">
                <a:latin typeface="Calibri"/>
                <a:cs typeface="Calibri"/>
              </a:rPr>
              <a:t>completely </a:t>
            </a:r>
            <a:r>
              <a:rPr sz="2800" spc="-10" dirty="0">
                <a:latin typeface="Calibri"/>
                <a:cs typeface="Calibri"/>
              </a:rPr>
              <a:t>replaced  H2N2</a:t>
            </a:r>
            <a:r>
              <a:rPr sz="2800" spc="30" dirty="0">
                <a:latin typeface="Calibri"/>
                <a:cs typeface="Calibri"/>
              </a:rPr>
              <a:t> </a:t>
            </a:r>
            <a:r>
              <a:rPr sz="2800" spc="-5" dirty="0">
                <a:latin typeface="Calibri"/>
                <a:cs typeface="Calibri"/>
              </a:rPr>
              <a:t>virus</a:t>
            </a:r>
            <a:endParaRPr sz="280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2917" y="611504"/>
            <a:ext cx="7654925" cy="3439795"/>
          </a:xfrm>
          <a:prstGeom prst="rect">
            <a:avLst/>
          </a:prstGeom>
        </p:spPr>
        <p:txBody>
          <a:bodyPr vert="horz" wrap="square" lIns="0" tIns="12065" rIns="0" bIns="0" rtlCol="0">
            <a:spAutoFit/>
          </a:bodyPr>
          <a:lstStyle/>
          <a:p>
            <a:pPr marL="12700">
              <a:lnSpc>
                <a:spcPct val="100000"/>
              </a:lnSpc>
              <a:spcBef>
                <a:spcPts val="95"/>
              </a:spcBef>
            </a:pPr>
            <a:r>
              <a:rPr sz="2800" b="1" spc="-15" dirty="0">
                <a:latin typeface="Calibri"/>
                <a:cs typeface="Calibri"/>
              </a:rPr>
              <a:t>Antigenic</a:t>
            </a:r>
            <a:r>
              <a:rPr sz="2800" b="1" spc="15" dirty="0">
                <a:latin typeface="Calibri"/>
                <a:cs typeface="Calibri"/>
              </a:rPr>
              <a:t> </a:t>
            </a:r>
            <a:r>
              <a:rPr sz="2800" b="1" spc="-5" dirty="0">
                <a:latin typeface="Calibri"/>
                <a:cs typeface="Calibri"/>
              </a:rPr>
              <a:t>drift:</a:t>
            </a:r>
            <a:endParaRPr sz="2800">
              <a:latin typeface="Calibri"/>
              <a:cs typeface="Calibri"/>
            </a:endParaRPr>
          </a:p>
          <a:p>
            <a:pPr>
              <a:lnSpc>
                <a:spcPct val="100000"/>
              </a:lnSpc>
              <a:spcBef>
                <a:spcPts val="5"/>
              </a:spcBef>
            </a:pPr>
            <a:endParaRPr sz="2750">
              <a:latin typeface="Calibri"/>
              <a:cs typeface="Calibri"/>
            </a:endParaRPr>
          </a:p>
          <a:p>
            <a:pPr marL="469900" indent="-457200">
              <a:lnSpc>
                <a:spcPct val="100000"/>
              </a:lnSpc>
              <a:buFont typeface="Arial"/>
              <a:buChar char="•"/>
              <a:tabLst>
                <a:tab pos="469265" algn="l"/>
                <a:tab pos="469900" algn="l"/>
              </a:tabLst>
            </a:pPr>
            <a:r>
              <a:rPr sz="2800" spc="-10" dirty="0">
                <a:latin typeface="Calibri"/>
                <a:cs typeface="Calibri"/>
              </a:rPr>
              <a:t>Minor </a:t>
            </a:r>
            <a:r>
              <a:rPr sz="2800" spc="-5" dirty="0">
                <a:latin typeface="Calibri"/>
                <a:cs typeface="Calibri"/>
              </a:rPr>
              <a:t>change, </a:t>
            </a:r>
            <a:r>
              <a:rPr sz="2800" spc="-10" dirty="0">
                <a:latin typeface="Calibri"/>
                <a:cs typeface="Calibri"/>
              </a:rPr>
              <a:t>same</a:t>
            </a:r>
            <a:r>
              <a:rPr sz="2800" spc="30" dirty="0">
                <a:latin typeface="Calibri"/>
                <a:cs typeface="Calibri"/>
              </a:rPr>
              <a:t> </a:t>
            </a:r>
            <a:r>
              <a:rPr sz="2800" spc="-10" dirty="0">
                <a:latin typeface="Calibri"/>
                <a:cs typeface="Calibri"/>
              </a:rPr>
              <a:t>subtype</a:t>
            </a:r>
            <a:endParaRPr sz="2800">
              <a:latin typeface="Calibri"/>
              <a:cs typeface="Calibri"/>
            </a:endParaRPr>
          </a:p>
          <a:p>
            <a:pPr marL="469900" indent="-457200">
              <a:lnSpc>
                <a:spcPct val="100000"/>
              </a:lnSpc>
              <a:buFont typeface="Arial"/>
              <a:buChar char="•"/>
              <a:tabLst>
                <a:tab pos="469265" algn="l"/>
                <a:tab pos="469900" algn="l"/>
              </a:tabLst>
            </a:pPr>
            <a:r>
              <a:rPr sz="2800" spc="-10" dirty="0">
                <a:latin typeface="Calibri"/>
                <a:cs typeface="Calibri"/>
              </a:rPr>
              <a:t>Caused </a:t>
            </a:r>
            <a:r>
              <a:rPr sz="2800" spc="-15" dirty="0">
                <a:latin typeface="Calibri"/>
                <a:cs typeface="Calibri"/>
              </a:rPr>
              <a:t>by point mutations </a:t>
            </a:r>
            <a:r>
              <a:rPr sz="2800" spc="-5" dirty="0">
                <a:latin typeface="Calibri"/>
                <a:cs typeface="Calibri"/>
              </a:rPr>
              <a:t>in</a:t>
            </a:r>
            <a:r>
              <a:rPr sz="2800" spc="125" dirty="0">
                <a:latin typeface="Calibri"/>
                <a:cs typeface="Calibri"/>
              </a:rPr>
              <a:t> </a:t>
            </a:r>
            <a:r>
              <a:rPr sz="2800" spc="-10" dirty="0">
                <a:latin typeface="Calibri"/>
                <a:cs typeface="Calibri"/>
              </a:rPr>
              <a:t>gene</a:t>
            </a:r>
            <a:endParaRPr sz="2800">
              <a:latin typeface="Calibri"/>
              <a:cs typeface="Calibri"/>
            </a:endParaRPr>
          </a:p>
          <a:p>
            <a:pPr marL="469900" indent="-457200">
              <a:lnSpc>
                <a:spcPct val="100000"/>
              </a:lnSpc>
              <a:buFont typeface="Arial"/>
              <a:buChar char="•"/>
              <a:tabLst>
                <a:tab pos="469265" algn="l"/>
                <a:tab pos="469900" algn="l"/>
              </a:tabLst>
            </a:pPr>
            <a:r>
              <a:rPr sz="2800" spc="-20" dirty="0">
                <a:latin typeface="Calibri"/>
                <a:cs typeface="Calibri"/>
              </a:rPr>
              <a:t>May </a:t>
            </a:r>
            <a:r>
              <a:rPr sz="2800" spc="-15" dirty="0">
                <a:latin typeface="Calibri"/>
                <a:cs typeface="Calibri"/>
              </a:rPr>
              <a:t>result </a:t>
            </a:r>
            <a:r>
              <a:rPr sz="2800" spc="-5" dirty="0">
                <a:latin typeface="Calibri"/>
                <a:cs typeface="Calibri"/>
              </a:rPr>
              <a:t>in</a:t>
            </a:r>
            <a:r>
              <a:rPr sz="2800" spc="50" dirty="0">
                <a:latin typeface="Calibri"/>
                <a:cs typeface="Calibri"/>
              </a:rPr>
              <a:t> </a:t>
            </a:r>
            <a:r>
              <a:rPr sz="2800" spc="-10" dirty="0">
                <a:latin typeface="Calibri"/>
                <a:cs typeface="Calibri"/>
              </a:rPr>
              <a:t>epidemic</a:t>
            </a:r>
            <a:endParaRPr sz="2800">
              <a:latin typeface="Calibri"/>
              <a:cs typeface="Calibri"/>
            </a:endParaRPr>
          </a:p>
          <a:p>
            <a:pPr>
              <a:lnSpc>
                <a:spcPct val="100000"/>
              </a:lnSpc>
              <a:spcBef>
                <a:spcPts val="5"/>
              </a:spcBef>
            </a:pPr>
            <a:endParaRPr sz="2750">
              <a:latin typeface="Calibri"/>
              <a:cs typeface="Calibri"/>
            </a:endParaRPr>
          </a:p>
          <a:p>
            <a:pPr marL="12700" marR="5080">
              <a:lnSpc>
                <a:spcPct val="100000"/>
              </a:lnSpc>
            </a:pPr>
            <a:r>
              <a:rPr sz="2800" spc="-5" dirty="0">
                <a:latin typeface="Calibri"/>
                <a:cs typeface="Calibri"/>
              </a:rPr>
              <a:t>Eg: 2002-2003, A/Panama/2007/99 </a:t>
            </a:r>
            <a:r>
              <a:rPr sz="2800" spc="-10" dirty="0">
                <a:latin typeface="Calibri"/>
                <a:cs typeface="Calibri"/>
              </a:rPr>
              <a:t>(H3N2) </a:t>
            </a:r>
            <a:r>
              <a:rPr sz="2800" spc="-5" dirty="0">
                <a:latin typeface="Calibri"/>
                <a:cs typeface="Calibri"/>
              </a:rPr>
              <a:t>virus </a:t>
            </a:r>
            <a:r>
              <a:rPr sz="2800" spc="-15" dirty="0">
                <a:latin typeface="Calibri"/>
                <a:cs typeface="Calibri"/>
              </a:rPr>
              <a:t>was  dominant</a:t>
            </a:r>
            <a:endParaRPr sz="2800">
              <a:latin typeface="Calibri"/>
              <a:cs typeface="Calibri"/>
            </a:endParaRPr>
          </a:p>
        </p:txBody>
      </p:sp>
      <p:sp>
        <p:nvSpPr>
          <p:cNvPr id="3" name="object 3"/>
          <p:cNvSpPr txBox="1"/>
          <p:nvPr/>
        </p:nvSpPr>
        <p:spPr>
          <a:xfrm>
            <a:off x="7217791" y="6080362"/>
            <a:ext cx="1259840" cy="196215"/>
          </a:xfrm>
          <a:prstGeom prst="rect">
            <a:avLst/>
          </a:prstGeom>
        </p:spPr>
        <p:txBody>
          <a:bodyPr vert="horz" wrap="square" lIns="0" tIns="0" rIns="0" bIns="0" rtlCol="0">
            <a:spAutoFit/>
          </a:bodyPr>
          <a:lstStyle/>
          <a:p>
            <a:pPr marL="12700">
              <a:lnSpc>
                <a:spcPts val="1425"/>
              </a:lnSpc>
            </a:pPr>
            <a:r>
              <a:rPr sz="1200" spc="-10" dirty="0">
                <a:solidFill>
                  <a:srgbClr val="FFFFFF"/>
                </a:solidFill>
                <a:latin typeface="Arial"/>
                <a:cs typeface="Arial"/>
                <a:hlinkClick r:id="rId2"/>
              </a:rPr>
              <a:t>www.knust.edu.gh</a:t>
            </a:r>
            <a:endParaRPr sz="1200">
              <a:latin typeface="Arial"/>
              <a:cs typeface="Arial"/>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240"/>
              </a:lnSpc>
            </a:pPr>
            <a:r>
              <a:rPr dirty="0"/>
              <a:t>2</a:t>
            </a:r>
            <a:r>
              <a:rPr spc="5" dirty="0"/>
              <a:t>0</a:t>
            </a:r>
            <a:r>
              <a:rPr dirty="0"/>
              <a:t>1</a:t>
            </a:r>
            <a:r>
              <a:rPr spc="5" dirty="0"/>
              <a:t>8</a:t>
            </a:r>
            <a:r>
              <a:rPr dirty="0"/>
              <a:t>/2</a:t>
            </a:r>
            <a:r>
              <a:rPr spc="5" dirty="0"/>
              <a:t>0</a:t>
            </a:r>
            <a:r>
              <a:rPr dirty="0"/>
              <a:t>19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14317</Words>
  <Application>Microsoft Office PowerPoint</Application>
  <PresentationFormat>On-screen Show (4:3)</PresentationFormat>
  <Paragraphs>2266</Paragraphs>
  <Slides>372</Slides>
  <Notes>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372</vt:i4>
      </vt:variant>
    </vt:vector>
  </HeadingPairs>
  <TitlesOfParts>
    <vt:vector size="388" baseType="lpstr">
      <vt:lpstr>Algerian</vt:lpstr>
      <vt:lpstr>Arial</vt:lpstr>
      <vt:lpstr>Calibri</vt:lpstr>
      <vt:lpstr>Century Schoolbook</vt:lpstr>
      <vt:lpstr>Comic Sans MS</vt:lpstr>
      <vt:lpstr>Garamond</vt:lpstr>
      <vt:lpstr>Helvetica</vt:lpstr>
      <vt:lpstr>Tahoma</vt:lpstr>
      <vt:lpstr>Times</vt:lpstr>
      <vt:lpstr>Times New Roman</vt:lpstr>
      <vt:lpstr>Verdana</vt:lpstr>
      <vt:lpstr>Wingdings</vt:lpstr>
      <vt:lpstr>Wingdings 2</vt:lpstr>
      <vt:lpstr>Wingdings 3</vt:lpstr>
      <vt:lpstr>Office Theme</vt:lpstr>
      <vt:lpstr>Chart</vt:lpstr>
      <vt:lpstr>BIOL 252: MICROBIAL ECOLOGY  2019/2020</vt:lpstr>
      <vt:lpstr>Class expectations</vt:lpstr>
      <vt:lpstr>Recommended texts for further reading</vt:lpstr>
      <vt:lpstr>Requirements for practical classes</vt:lpstr>
      <vt:lpstr>Everybody has a unique number in combination with colour</vt:lpstr>
      <vt:lpstr>Assessment Requirements</vt:lpstr>
      <vt:lpstr>PowerPoint Presentation</vt:lpstr>
      <vt:lpstr>Learning/Course objectives</vt:lpstr>
      <vt:lpstr>Natural Microbial Environment</vt:lpstr>
      <vt:lpstr>PowerPoint Presentation</vt:lpstr>
      <vt:lpstr>The Wake-up Calls: Environmental  Catastrophes</vt:lpstr>
      <vt:lpstr>Love canal disaster</vt:lpstr>
      <vt:lpstr>Minamata disease (1953–1961)</vt:lpstr>
      <vt:lpstr>Bhopal (1984)</vt:lpstr>
      <vt:lpstr>Chernobyl (1986)</vt:lpstr>
      <vt:lpstr>Milwaukee Cryptosporidiosis outbreak  (1993-94)</vt:lpstr>
      <vt:lpstr>“Electronic graveyard”</vt:lpstr>
      <vt:lpstr>New Coronavirus – Wuhan China  now spreading around the  globe…….</vt:lpstr>
      <vt:lpstr>Accra - Circle disaster</vt:lpstr>
      <vt:lpstr>Accra – Atomic/trade fair explosion</vt:lpstr>
      <vt:lpstr>Accra e-waste site - Agbogbloshie</vt:lpstr>
      <vt:lpstr>Natural Microbial Environments</vt:lpstr>
      <vt:lpstr>Natural Microbial Environments</vt:lpstr>
      <vt:lpstr>Characteristics of Microbes in Natural  Environments</vt:lpstr>
      <vt:lpstr>PowerPoint Presentation</vt:lpstr>
      <vt:lpstr>Survival of pathogenic and commensal  bacteria in the environment</vt:lpstr>
      <vt:lpstr>Discharge and dispersal from the host</vt:lpstr>
      <vt:lpstr>Large numbers help survival</vt:lpstr>
      <vt:lpstr>Risk of an individual dying in any one year</vt:lpstr>
      <vt:lpstr>Vibrio cholerae</vt:lpstr>
      <vt:lpstr>Vomiting reflex</vt:lpstr>
      <vt:lpstr>Seasonal VOMITING on the rise</vt:lpstr>
      <vt:lpstr>PowerPoint Presentation</vt:lpstr>
      <vt:lpstr>Microorganisms of Extreme  environments</vt:lpstr>
      <vt:lpstr>Microorganisms of Extreme environments</vt:lpstr>
      <vt:lpstr>Oxygen</vt:lpstr>
      <vt:lpstr>Oxygen requirements for microbial growth</vt:lpstr>
      <vt:lpstr>PowerPoint Presentation</vt:lpstr>
      <vt:lpstr>PowerPoint Presentation</vt:lpstr>
      <vt:lpstr>PowerPoint Presentation</vt:lpstr>
      <vt:lpstr>PowerPoint Presentation</vt:lpstr>
      <vt:lpstr>Moisture</vt:lpstr>
      <vt:lpstr>Hydrostatic Pressure</vt:lpstr>
      <vt:lpstr>Bacteria that live at high pressures, but die if brought into the  laboratory and left standing for a few hours at standard  atmospheric pressure are called BAROPHILES</vt:lpstr>
      <vt:lpstr>Osmotic Pressure</vt:lpstr>
      <vt:lpstr>Osmoregulation – Microorganism (MO) in Isotonic Envt.</vt:lpstr>
      <vt:lpstr>Microorganism (MO) in Hypotonic Envt.</vt:lpstr>
      <vt:lpstr>Microorganism (MO) in Hypertonic Solution</vt:lpstr>
      <vt:lpstr>PowerPoint Presentation</vt:lpstr>
      <vt:lpstr>Halophiles</vt:lpstr>
      <vt:lpstr>PowerPoint Presentation</vt:lpstr>
      <vt:lpstr>PowerPoint Presentation</vt:lpstr>
      <vt:lpstr>Solar radiation</vt:lpstr>
      <vt:lpstr>Radiation damage</vt:lpstr>
      <vt:lpstr>Visible light and UVA: Aerobic metabolism and  photosensitising molecules produce free radicals  which damage DNA, RNA, and cell membranes (fatty  acids, membrane transport) throughout the cell</vt:lpstr>
      <vt:lpstr>PowerPoint Presentation</vt:lpstr>
      <vt:lpstr>PowerPoint Presentation</vt:lpstr>
      <vt:lpstr>PowerPoint Presentation</vt:lpstr>
      <vt:lpstr>Effect of time on sampling on compliance of bathing waters</vt:lpstr>
      <vt:lpstr>PowerPoint Presentation</vt:lpstr>
      <vt:lpstr>pH</vt:lpstr>
      <vt:lpstr>PowerPoint Presentation</vt:lpstr>
      <vt:lpstr>Pros and Cons of pH range for Microbes</vt:lpstr>
      <vt:lpstr>Acid Shock</vt:lpstr>
      <vt:lpstr>Acid shock and virulence</vt:lpstr>
      <vt:lpstr>Strategies for survival: Spore formation</vt:lpstr>
      <vt:lpstr>Role of the stationary phase</vt:lpstr>
      <vt:lpstr>Entry into viable but non-culturable phase</vt:lpstr>
      <vt:lpstr>Spore-forming pathogens</vt:lpstr>
      <vt:lpstr>PowerPoint Presentation</vt:lpstr>
      <vt:lpstr>Bio terrorism</vt:lpstr>
      <vt:lpstr>PowerPoint Presentation</vt:lpstr>
      <vt:lpstr>Some Important Diseases</vt:lpstr>
      <vt:lpstr>Some definitions</vt:lpstr>
      <vt:lpstr>Mode of Transmission</vt:lpstr>
      <vt:lpstr>Indirect contact:</vt:lpstr>
      <vt:lpstr>Major respiratory infections</vt:lpstr>
      <vt:lpstr>Major BACTERIAL Respiratory Infections</vt:lpstr>
      <vt:lpstr>Meningitis in Ghana</vt:lpstr>
      <vt:lpstr>Pneumonia</vt:lpstr>
      <vt:lpstr>PowerPoint Presentation</vt:lpstr>
      <vt:lpstr>Legionella pneumophila</vt:lpstr>
      <vt:lpstr>PowerPoint Presentation</vt:lpstr>
      <vt:lpstr>Major VIRAL Respiratory Infections</vt:lpstr>
      <vt:lpstr>Severe Acute Respiratory Syndrome  Coronavirus – SARS-CoV</vt:lpstr>
      <vt:lpstr>SARS-CoV</vt:lpstr>
      <vt:lpstr>PowerPoint Presentation</vt:lpstr>
      <vt:lpstr>PowerPoint Presentation</vt:lpstr>
      <vt:lpstr>PowerPoint Presentation</vt:lpstr>
      <vt:lpstr>A Novel Coronavirus Called "MERS-CoV" in the  Arabian Peninsula</vt:lpstr>
      <vt:lpstr>Influenza Viruses (A, B,C….D)</vt:lpstr>
      <vt:lpstr>Influenza B and C</vt:lpstr>
      <vt:lpstr>Influenza A</vt:lpstr>
      <vt:lpstr>PowerPoint Presentation</vt:lpstr>
      <vt:lpstr>PowerPoint Presentation</vt:lpstr>
      <vt:lpstr>Avian Flu</vt:lpstr>
      <vt:lpstr>PowerPoint Presentation</vt:lpstr>
      <vt:lpstr>Influenza prominent Antigenic changes</vt:lpstr>
      <vt:lpstr>PowerPoint Presentation</vt:lpstr>
      <vt:lpstr>Antigenic variations</vt:lpstr>
      <vt:lpstr>Transmission route of new strains of influenza A to humans</vt:lpstr>
      <vt:lpstr>Genesis of New Human Influenza virus</vt:lpstr>
      <vt:lpstr>PowerPoint Presentation</vt:lpstr>
      <vt:lpstr>Recent major Pandemics</vt:lpstr>
      <vt:lpstr>Diagnosis</vt:lpstr>
      <vt:lpstr>Swine Flu</vt:lpstr>
      <vt:lpstr>PowerPoint Presentation</vt:lpstr>
      <vt:lpstr>PowerPoint Presentation</vt:lpstr>
      <vt:lpstr>PowerPoint Presentation</vt:lpstr>
      <vt:lpstr>Article in New Scientist Jan 19  2002 was prophetic ‘Countries that are free of rabies  are still at risk. Various strains  found in bats are a direct threat to  humans’</vt:lpstr>
      <vt:lpstr>Fruit bats  outside Kumasi  zoo, Ghana</vt:lpstr>
      <vt:lpstr>Other Bites</vt:lpstr>
      <vt:lpstr>WOMAN’S BITE NEARLY KILLED TRAVELLER</vt:lpstr>
      <vt:lpstr>Transmission of viruses from bats to humans</vt:lpstr>
      <vt:lpstr>PowerPoint Presentation</vt:lpstr>
      <vt:lpstr>PUBLIC ENEMY NUMBER 1</vt:lpstr>
      <vt:lpstr>Pathogens carried by Birds</vt:lpstr>
      <vt:lpstr>Ornithosis - Chlamydia psittaci</vt:lpstr>
      <vt:lpstr>Birds and children - ‘show and tell’</vt:lpstr>
      <vt:lpstr>Campylobacter</vt:lpstr>
      <vt:lpstr>E. coli 0157:H7 in wild birds</vt:lpstr>
      <vt:lpstr>Transfer of Salmonella in  gulls to breeding Ewes</vt:lpstr>
      <vt:lpstr>Wild birds</vt:lpstr>
      <vt:lpstr>Birds not sewage are source of  campylobacters for seawater &amp;  mussels</vt:lpstr>
      <vt:lpstr>Drinking water</vt:lpstr>
      <vt:lpstr>We are exposed to bird faeces  where there are contaminated  eating surfaces</vt:lpstr>
      <vt:lpstr>Water and excreta-related diseases </vt:lpstr>
      <vt:lpstr>PowerPoint Presentation</vt:lpstr>
      <vt:lpstr>PowerPoint Presentation</vt:lpstr>
      <vt:lpstr>Water and excreta-related diseases</vt:lpstr>
      <vt:lpstr>A list by type of causative organism </vt:lpstr>
      <vt:lpstr>PowerPoint Presentation</vt:lpstr>
      <vt:lpstr>Unitary environmental classification of water-and excreta related communicable diseases</vt:lpstr>
      <vt:lpstr>1. Faeco-oral waterborne and water-washed diseases  </vt:lpstr>
      <vt:lpstr>Waterborne or  water-washed diseases </vt:lpstr>
      <vt:lpstr>PowerPoint Presentation</vt:lpstr>
      <vt:lpstr>PowerPoint Presentation</vt:lpstr>
      <vt:lpstr>PowerPoint Presentation</vt:lpstr>
      <vt:lpstr>PowerPoint Presentation</vt:lpstr>
      <vt:lpstr>PowerPoint Presentation</vt:lpstr>
      <vt:lpstr>PowerPoint Presentation</vt:lpstr>
      <vt:lpstr>Cholera in England</vt:lpstr>
      <vt:lpstr>PowerPoint Presentation</vt:lpstr>
      <vt:lpstr>Cholera</vt:lpstr>
      <vt:lpstr>PowerPoint Presentation</vt:lpstr>
      <vt:lpstr>Milwaukee (Wisconsin, USA) Cryptosporidiosis outbreak (1993-94) </vt:lpstr>
      <vt:lpstr>PowerPoint Presentation</vt:lpstr>
      <vt:lpstr>PowerPoint Presentation</vt:lpstr>
      <vt:lpstr>PowerPoint Presentation</vt:lpstr>
      <vt:lpstr>Distribution</vt:lpstr>
      <vt:lpstr>PowerPoint Presentation</vt:lpstr>
      <vt:lpstr>Guinea Worm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Unitary environmental classification of water-and excreta related communicable diseases</vt:lpstr>
      <vt:lpstr>2. Non-faeco-oral water-washed diseases </vt:lpstr>
      <vt:lpstr>Non-faeco-oral Water washed</vt:lpstr>
      <vt:lpstr>PowerPoint Presentation</vt:lpstr>
      <vt:lpstr>Eye Diseases - Trachoma</vt:lpstr>
      <vt:lpstr>PowerPoint Presentation</vt:lpstr>
      <vt:lpstr>PowerPoint Presentation</vt:lpstr>
      <vt:lpstr>PowerPoint Presentation</vt:lpstr>
      <vt:lpstr>PowerPoint Presentation</vt:lpstr>
      <vt:lpstr>PowerPoint Presentation</vt:lpstr>
      <vt:lpstr>PowerPoint Presentation</vt:lpstr>
      <vt:lpstr>Excreta-related helminths (Parasite worms in human intestine)</vt:lpstr>
      <vt:lpstr>PowerPoint Presentation</vt:lpstr>
      <vt:lpstr>PowerPoint Presentation</vt:lpstr>
      <vt:lpstr>PowerPoint Presentation</vt:lpstr>
      <vt:lpstr>PowerPoint Presentation</vt:lpstr>
      <vt:lpstr>BIOL 252: MICROBIAL ECOLOGY 2019/2020</vt:lpstr>
      <vt:lpstr>Recommended texts for further reading</vt:lpstr>
      <vt:lpstr>Assessment  Requirements</vt:lpstr>
      <vt:lpstr>Course Outline</vt:lpstr>
      <vt:lpstr>PowerPoint Presentation</vt:lpstr>
      <vt:lpstr>PowerPoint Presentation</vt:lpstr>
      <vt:lpstr>PowerPoint Presentation</vt:lpstr>
      <vt:lpstr>Key factors for preventing Taeniases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Lymphatic/Bancroftian Filariasis</vt:lpstr>
      <vt:lpstr>PowerPoint Presentation</vt:lpstr>
      <vt:lpstr>PowerPoint Presentation</vt:lpstr>
      <vt:lpstr>PowerPoint Presentation</vt:lpstr>
      <vt:lpstr>PowerPoint Presentation</vt:lpstr>
      <vt:lpstr>PowerPoint Presentation</vt:lpstr>
      <vt:lpstr>PowerPoint Presentation</vt:lpstr>
      <vt:lpstr>Diseases transmitted by rodents</vt:lpstr>
      <vt:lpstr>PowerPoint Presentation</vt:lpstr>
      <vt:lpstr>Prevention and Control</vt:lpstr>
      <vt:lpstr>BIOFILMS</vt:lpstr>
      <vt:lpstr>Biofilms</vt:lpstr>
      <vt:lpstr>PowerPoint Presentation</vt:lpstr>
      <vt:lpstr>PowerPoint Presentation</vt:lpstr>
      <vt:lpstr>PowerPoint Presentation</vt:lpstr>
      <vt:lpstr>PowerPoint Presentation</vt:lpstr>
      <vt:lpstr>PowerPoint Presentation</vt:lpstr>
      <vt:lpstr>Biofilm structure</vt:lpstr>
      <vt:lpstr>Advantages of the “Biofilm mode of life”</vt:lpstr>
      <vt:lpstr>Advantages of the “Biofilm mode of life”</vt:lpstr>
      <vt:lpstr>Economic importance of Biofilms Beneficial Biofilms</vt:lpstr>
      <vt:lpstr>Bioremediation</vt:lpstr>
      <vt:lpstr>Water Treatment</vt:lpstr>
      <vt:lpstr>Treatment of wastewater </vt:lpstr>
      <vt:lpstr>Anaerobic reactor (Bioreactor)</vt:lpstr>
      <vt:lpstr>Anaerobic reactor </vt:lpstr>
      <vt:lpstr>Anaerobic reactor</vt:lpstr>
      <vt:lpstr>Anaerobic reactor </vt:lpstr>
      <vt:lpstr>Microbial leaching - Bioleaching</vt:lpstr>
      <vt:lpstr>Microbial fuel cell - MFC</vt:lpstr>
      <vt:lpstr>Other Usefulness</vt:lpstr>
      <vt:lpstr>Negative parts - Disadvantages</vt:lpstr>
      <vt:lpstr>In natural environments….......</vt:lpstr>
      <vt:lpstr>In industrial environments</vt:lpstr>
      <vt:lpstr>Membrane fouling (Bio-fouling)</vt:lpstr>
      <vt:lpstr>Biofilm effect in water system</vt:lpstr>
      <vt:lpstr>Effect of biofilm in pipeline water distribution</vt:lpstr>
      <vt:lpstr>PowerPoint Presentation</vt:lpstr>
      <vt:lpstr>Microbe-metal interactions </vt:lpstr>
      <vt:lpstr>PowerPoint Presentation</vt:lpstr>
      <vt:lpstr>Bio-corrosion</vt:lpstr>
      <vt:lpstr>Bio-corrosion</vt:lpstr>
      <vt:lpstr>PowerPoint Presentation</vt:lpstr>
      <vt:lpstr>Bio-corrosion</vt:lpstr>
      <vt:lpstr>Tubercle formation</vt:lpstr>
      <vt:lpstr>Microbial deterioration of wastewater systems and other concrete structures</vt:lpstr>
      <vt:lpstr>PowerPoint Presentation</vt:lpstr>
      <vt:lpstr>PowerPoint Presentation</vt:lpstr>
      <vt:lpstr>Biofilms in water supply systems</vt:lpstr>
      <vt:lpstr>PowerPoint Presentation</vt:lpstr>
      <vt:lpstr>Biofilms and Human Health</vt:lpstr>
      <vt:lpstr>Human Health</vt:lpstr>
      <vt:lpstr>Medical implants</vt:lpstr>
      <vt:lpstr>Dental plaque</vt:lpstr>
      <vt:lpstr>PowerPoint Presentation</vt:lpstr>
      <vt:lpstr>PowerPoint Presentation</vt:lpstr>
      <vt:lpstr>PowerPoint Presentation</vt:lpstr>
      <vt:lpstr>PowerPoint Presentation</vt:lpstr>
      <vt:lpstr>Eye and biofilms</vt:lpstr>
      <vt:lpstr>Biofilms – Food industry</vt:lpstr>
      <vt:lpstr>PowerPoint Presentation</vt:lpstr>
      <vt:lpstr>PowerPoint Presentation</vt:lpstr>
      <vt:lpstr>Health risk assessment</vt:lpstr>
      <vt:lpstr>PowerPoint Presentation</vt:lpstr>
      <vt:lpstr>Biofilm Issues</vt:lpstr>
      <vt:lpstr>Petroleum Industry</vt:lpstr>
      <vt:lpstr>Visualisation of Biofilms</vt:lpstr>
      <vt:lpstr>BIOL 252: MICROBIAL ECOLOGY 2019/2020</vt:lpstr>
      <vt:lpstr>Water Treatment </vt:lpstr>
      <vt:lpstr>PowerPoint Presentation</vt:lpstr>
      <vt:lpstr>PowerPoint Presentation</vt:lpstr>
      <vt:lpstr>PowerPoint Presentation</vt:lpstr>
      <vt:lpstr>PowerPoint Presentation</vt:lpstr>
      <vt:lpstr>PowerPoint Presentation</vt:lpstr>
      <vt:lpstr>A schematic flow chart of a typical water treatment plant</vt:lpstr>
      <vt:lpstr>The treatment process</vt:lpstr>
      <vt:lpstr>PowerPoint Presentation</vt:lpstr>
      <vt:lpstr>PowerPoint Presentation</vt:lpstr>
      <vt:lpstr>PowerPoint Presentation</vt:lpstr>
      <vt:lpstr>PowerPoint Presentation</vt:lpstr>
      <vt:lpstr>PowerPoint Presentation</vt:lpstr>
      <vt:lpstr>PowerPoint Presentation</vt:lpstr>
      <vt:lpstr>Chemical method</vt:lpstr>
      <vt:lpstr>PowerPoint Presentation</vt:lpstr>
      <vt:lpstr>Mechanism of action of Chlorine</vt:lpstr>
      <vt:lpstr>PowerPoint Presentation</vt:lpstr>
      <vt:lpstr>PowerPoint Presentation</vt:lpstr>
      <vt:lpstr>Factors influencing disinfection</vt:lpstr>
      <vt:lpstr>PowerPoint Presentation</vt:lpstr>
      <vt:lpstr>Other Considerations</vt:lpstr>
      <vt:lpstr>PowerPoint Presentation</vt:lpstr>
      <vt:lpstr>Ecological Sanitation (Eco-San)</vt:lpstr>
      <vt:lpstr>PowerPoint Presentation</vt:lpstr>
      <vt:lpstr>PowerPoint Presentation</vt:lpstr>
      <vt:lpstr>PowerPoint Presentation</vt:lpstr>
      <vt:lpstr>Why EcoSan?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Alternative, sustainable solutions are needed!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Ecosan Systems</vt:lpstr>
      <vt:lpstr>PowerPoint Presentation</vt:lpstr>
      <vt:lpstr>Cummulative Coverage Data for Sanitation in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Pathogen types potentially present in human excreta</vt:lpstr>
      <vt:lpstr>PowerPoint Presentation</vt:lpstr>
      <vt:lpstr>BIOL 252: MICROBIAL ECOLOGY 2019/2020</vt:lpstr>
      <vt:lpstr>WASTEWATER TREATMENT </vt:lpstr>
      <vt:lpstr>Where does it all go!</vt:lpstr>
      <vt:lpstr>PowerPoint Presentation</vt:lpstr>
      <vt:lpstr>WASTEWATER TREATMENT </vt:lpstr>
      <vt:lpstr>Why treat wastewater?</vt:lpstr>
      <vt:lpstr>PowerPoint Presentation</vt:lpstr>
      <vt:lpstr>PowerPoint Presentation</vt:lpstr>
      <vt:lpstr>Wastewater Treatment</vt:lpstr>
      <vt:lpstr>PowerPoint Presentation</vt:lpstr>
      <vt:lpstr>Trickling filter</vt:lpstr>
      <vt:lpstr>PowerPoint Presentation</vt:lpstr>
      <vt:lpstr>Activated sludge system</vt:lpstr>
      <vt:lpstr>Activated Sludge System</vt:lpstr>
      <vt:lpstr>Sludge digestion</vt:lpstr>
      <vt:lpstr>PowerPoint Presentation</vt:lpstr>
      <vt:lpstr>PowerPoint Presentation</vt:lpstr>
      <vt:lpstr>PowerPoint Presentation</vt:lpstr>
      <vt:lpstr>Rotating Biological Contactor</vt:lpstr>
      <vt:lpstr>PowerPoint Presentation</vt:lpstr>
      <vt:lpstr>PowerPoint Presentation</vt:lpstr>
      <vt:lpstr>Levels of Treatment</vt:lpstr>
      <vt:lpstr>When the treatment is done…</vt:lpstr>
      <vt:lpstr>PowerPoint Presentation</vt:lpstr>
      <vt:lpstr>PowerPoint Presentation</vt:lpstr>
      <vt:lpstr>Septic tank</vt:lpstr>
      <vt:lpstr>Considerations</vt:lpstr>
      <vt:lpstr>Treat sewage so that it is made harmless</vt:lpstr>
      <vt:lpstr>PowerPoint Presentation</vt:lpstr>
      <vt:lpstr>In a Septic tank….....</vt:lpstr>
      <vt:lpstr>Septic Tanks chamber</vt:lpstr>
      <vt:lpstr>PowerPoint Presentation</vt:lpstr>
      <vt:lpstr>Oxidation ponds/lagoons/stabilization ponds</vt:lpstr>
      <vt:lpstr>Oxidation ponds/lagoons/stabilization ponds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 252: MICROBIAL ECOLOGY  2019/2020</dc:title>
  <dc:creator>Augustina Sylverken</dc:creator>
  <cp:lastModifiedBy>KWAKU</cp:lastModifiedBy>
  <cp:revision>1</cp:revision>
  <dcterms:created xsi:type="dcterms:W3CDTF">2021-08-21T22:29:02Z</dcterms:created>
  <dcterms:modified xsi:type="dcterms:W3CDTF">2021-08-21T22:37:17Z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2020-03-05T00:00:00Z</vt:filetime>
  </property>
  <property fmtid="{D5CDD505-2E9C-101B-9397-08002B2CF9AE}" pid="3" name="Creator">
    <vt:lpwstr>Microsoft® PowerPoint® 2019</vt:lpwstr>
  </property>
  <property fmtid="{D5CDD505-2E9C-101B-9397-08002B2CF9AE}" pid="4" name="LastSaved">
    <vt:filetime>2021-08-21T00:00:00Z</vt:filetime>
  </property>
</Properties>
</file>